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4"/>
  </p:notesMasterIdLst>
  <p:handoutMasterIdLst>
    <p:handoutMasterId r:id="rId45"/>
  </p:handoutMasterIdLst>
  <p:sldIdLst>
    <p:sldId id="334" r:id="rId3"/>
    <p:sldId id="396" r:id="rId4"/>
    <p:sldId id="344" r:id="rId5"/>
    <p:sldId id="345" r:id="rId6"/>
    <p:sldId id="346" r:id="rId7"/>
    <p:sldId id="400" r:id="rId8"/>
    <p:sldId id="350" r:id="rId9"/>
    <p:sldId id="351" r:id="rId10"/>
    <p:sldId id="257" r:id="rId11"/>
    <p:sldId id="336" r:id="rId12"/>
    <p:sldId id="261" r:id="rId13"/>
    <p:sldId id="338" r:id="rId14"/>
    <p:sldId id="404" r:id="rId15"/>
    <p:sldId id="412" r:id="rId16"/>
    <p:sldId id="337" r:id="rId17"/>
    <p:sldId id="259" r:id="rId18"/>
    <p:sldId id="388" r:id="rId19"/>
    <p:sldId id="339" r:id="rId20"/>
    <p:sldId id="329" r:id="rId21"/>
    <p:sldId id="340" r:id="rId22"/>
    <p:sldId id="262" r:id="rId23"/>
    <p:sldId id="287" r:id="rId24"/>
    <p:sldId id="341" r:id="rId25"/>
    <p:sldId id="260" r:id="rId26"/>
    <p:sldId id="343" r:id="rId27"/>
    <p:sldId id="277" r:id="rId28"/>
    <p:sldId id="333" r:id="rId29"/>
    <p:sldId id="413" r:id="rId30"/>
    <p:sldId id="418" r:id="rId31"/>
    <p:sldId id="417" r:id="rId32"/>
    <p:sldId id="416" r:id="rId33"/>
    <p:sldId id="419" r:id="rId34"/>
    <p:sldId id="420" r:id="rId35"/>
    <p:sldId id="331" r:id="rId36"/>
    <p:sldId id="330" r:id="rId37"/>
    <p:sldId id="409" r:id="rId38"/>
    <p:sldId id="408" r:id="rId39"/>
    <p:sldId id="380" r:id="rId40"/>
    <p:sldId id="405" r:id="rId41"/>
    <p:sldId id="406" r:id="rId42"/>
    <p:sldId id="407" r:id="rId43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FF"/>
    <a:srgbClr val="00FF00"/>
    <a:srgbClr val="FB05B5"/>
    <a:srgbClr val="FF0000"/>
    <a:srgbClr val="FFFF00"/>
    <a:srgbClr val="00FFFF"/>
    <a:srgbClr val="66FFFF"/>
    <a:srgbClr val="0000FF"/>
    <a:srgbClr val="003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1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620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7C6B359-DC63-40A3-B6DA-48B1E51931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650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92563" y="0"/>
            <a:ext cx="31067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31838"/>
            <a:ext cx="5197475" cy="389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2025" y="4873625"/>
            <a:ext cx="517525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7250"/>
            <a:ext cx="31067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2563" y="9747250"/>
            <a:ext cx="31067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0243C70-1DAD-409C-AFDE-1F5091FA70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287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FC9122-2000-4C89-B41E-0FED2FFFFE3E}" type="slidenum">
              <a:rPr lang="pt-BR" sz="1200" smtClean="0">
                <a:latin typeface="Times New Roman" pitchFamily="18" charset="0"/>
              </a:rPr>
              <a:pPr eaLnBrk="1" hangingPunct="1"/>
              <a:t>1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53251" name="Rectangle 1031"/>
          <p:cNvSpPr txBox="1">
            <a:spLocks noGrp="1" noChangeArrowheads="1"/>
          </p:cNvSpPr>
          <p:nvPr/>
        </p:nvSpPr>
        <p:spPr bwMode="auto">
          <a:xfrm>
            <a:off x="3992563" y="9747250"/>
            <a:ext cx="31067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2709218-D5C1-43AB-82F6-C4109BE5FF00}" type="slidenum">
              <a:rPr lang="pt-BR" sz="1200">
                <a:latin typeface="Times New Roman" pitchFamily="18" charset="0"/>
              </a:rPr>
              <a:pPr algn="r" eaLnBrk="1" hangingPunct="1"/>
              <a:t>1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8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9320D1-22AA-4C55-93CD-3179D6AFC7D9}" type="slidenum">
              <a:rPr lang="pt-BR" sz="1200" smtClean="0">
                <a:latin typeface="Times New Roman" pitchFamily="18" charset="0"/>
              </a:rPr>
              <a:pPr eaLnBrk="1" hangingPunct="1"/>
              <a:t>11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8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272A05-2BDD-45B1-943E-D4E18BC4EEDF}" type="slidenum">
              <a:rPr lang="pt-BR" sz="1200" smtClean="0">
                <a:latin typeface="Times New Roman" pitchFamily="18" charset="0"/>
              </a:rPr>
              <a:pPr eaLnBrk="1" hangingPunct="1"/>
              <a:t>12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933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EC3955-B8F0-41B7-A85E-F165E9068D8B}" type="slidenum">
              <a:rPr lang="pt-BR" sz="1200" smtClean="0">
                <a:latin typeface="Times New Roman" pitchFamily="18" charset="0"/>
              </a:rPr>
              <a:pPr eaLnBrk="1" hangingPunct="1"/>
              <a:t>13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9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D2D744-3D57-4A72-86D6-AEFCE17A5F6F}" type="slidenum">
              <a:rPr lang="pt-BR" sz="1200" smtClean="0">
                <a:latin typeface="Times New Roman" pitchFamily="18" charset="0"/>
              </a:rPr>
              <a:pPr eaLnBrk="1" hangingPunct="1"/>
              <a:t>15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6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FBB297-407A-4999-9C50-0E2ADB60EB71}" type="slidenum">
              <a:rPr lang="pt-BR" sz="1200" smtClean="0">
                <a:latin typeface="Times New Roman" pitchFamily="18" charset="0"/>
              </a:rPr>
              <a:pPr eaLnBrk="1" hangingPunct="1"/>
              <a:t>16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51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BEDDE-C006-430C-961C-A74815E2822D}" type="slidenum">
              <a:rPr lang="pt-BR"/>
              <a:pPr/>
              <a:t>17</a:t>
            </a:fld>
            <a:endParaRPr lang="pt-BR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67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DB8C6A-F724-4E00-B844-29983F8C1FFF}" type="slidenum">
              <a:rPr lang="pt-BR" sz="1200" smtClean="0">
                <a:latin typeface="Times New Roman" pitchFamily="18" charset="0"/>
              </a:rPr>
              <a:pPr eaLnBrk="1" hangingPunct="1"/>
              <a:t>18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038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9F1281-4925-4B03-ADA3-90D4F68F3083}" type="slidenum">
              <a:rPr lang="pt-BR" sz="1200" smtClean="0">
                <a:latin typeface="Times New Roman" pitchFamily="18" charset="0"/>
              </a:rPr>
              <a:pPr eaLnBrk="1" hangingPunct="1"/>
              <a:t>19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370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DA948B-AB80-4E0D-B0C4-093B20EF1ED2}" type="slidenum">
              <a:rPr lang="pt-BR" sz="1200" smtClean="0">
                <a:latin typeface="Times New Roman" pitchFamily="18" charset="0"/>
              </a:rPr>
              <a:pPr eaLnBrk="1" hangingPunct="1"/>
              <a:t>20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9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F25D78-89FC-4CED-AB79-00885C278950}" type="slidenum">
              <a:rPr lang="pt-BR" sz="1200" smtClean="0">
                <a:latin typeface="Times New Roman" pitchFamily="18" charset="0"/>
              </a:rPr>
              <a:pPr eaLnBrk="1" hangingPunct="1"/>
              <a:t>21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2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866546-4074-4FF8-B681-0E1DDF6DBAD0}" type="slidenum">
              <a:rPr lang="pt-BR" sz="1200" smtClean="0">
                <a:latin typeface="Times New Roman" pitchFamily="18" charset="0"/>
              </a:rPr>
              <a:pPr eaLnBrk="1" hangingPunct="1"/>
              <a:t>2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80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8CF048-5468-46A5-A931-EFA4D00D2E19}" type="slidenum">
              <a:rPr lang="pt-BR" sz="1200" smtClean="0">
                <a:latin typeface="Times New Roman" pitchFamily="18" charset="0"/>
              </a:rPr>
              <a:pPr eaLnBrk="1" hangingPunct="1"/>
              <a:t>22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61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6DD2C1-A581-4B89-BD7D-4020B538E8B3}" type="slidenum">
              <a:rPr lang="pt-BR" sz="1200" smtClean="0">
                <a:latin typeface="Times New Roman" pitchFamily="18" charset="0"/>
              </a:rPr>
              <a:pPr eaLnBrk="1" hangingPunct="1"/>
              <a:t>23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443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13EA8B-E4BE-41BD-84EA-8C0F074A9B54}" type="slidenum">
              <a:rPr lang="pt-BR" sz="1200" smtClean="0">
                <a:latin typeface="Times New Roman" pitchFamily="18" charset="0"/>
              </a:rPr>
              <a:pPr eaLnBrk="1" hangingPunct="1"/>
              <a:t>24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05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40FF6E-8F3B-499B-A9FC-21181C3CC8B9}" type="slidenum">
              <a:rPr lang="pt-BR" sz="1200" smtClean="0">
                <a:latin typeface="Times New Roman" pitchFamily="18" charset="0"/>
              </a:rPr>
              <a:pPr eaLnBrk="1" hangingPunct="1"/>
              <a:t>25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24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933C69-ADC0-4445-B904-2DD37EEE74E6}" type="slidenum">
              <a:rPr lang="pt-BR" sz="1200" smtClean="0">
                <a:latin typeface="Times New Roman" pitchFamily="18" charset="0"/>
              </a:rPr>
              <a:pPr eaLnBrk="1" hangingPunct="1"/>
              <a:t>26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52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AD7752-7D64-46C8-B7B7-4885401AF76D}" type="slidenum">
              <a:rPr lang="pt-BR" sz="1200" smtClean="0">
                <a:latin typeface="Times New Roman" pitchFamily="18" charset="0"/>
              </a:rPr>
              <a:pPr eaLnBrk="1" hangingPunct="1"/>
              <a:t>27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29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2D46F-6819-4476-AA78-ECEBD01594F6}" type="slidenum">
              <a:rPr lang="pt-BR" sz="1200" smtClean="0">
                <a:latin typeface="Times New Roman" pitchFamily="18" charset="0"/>
              </a:rPr>
              <a:pPr eaLnBrk="1" hangingPunct="1"/>
              <a:t>34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100355" name="Rectangle 1031"/>
          <p:cNvSpPr txBox="1">
            <a:spLocks noGrp="1" noChangeArrowheads="1"/>
          </p:cNvSpPr>
          <p:nvPr/>
        </p:nvSpPr>
        <p:spPr bwMode="auto">
          <a:xfrm>
            <a:off x="3992563" y="9747250"/>
            <a:ext cx="31067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8FF2E8E-C079-4C5D-BD17-543FF8A3288C}" type="slidenum">
              <a:rPr lang="pt-BR" sz="1200">
                <a:latin typeface="Times New Roman" pitchFamily="18" charset="0"/>
              </a:rPr>
              <a:pPr algn="r" eaLnBrk="1" hangingPunct="1"/>
              <a:t>34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03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9F33CD-1751-42EA-8CE2-D5B6C3654AA4}" type="slidenum">
              <a:rPr lang="pt-BR" sz="1200" smtClean="0">
                <a:latin typeface="Times New Roman" pitchFamily="18" charset="0"/>
              </a:rPr>
              <a:pPr eaLnBrk="1" hangingPunct="1"/>
              <a:t>35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0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9F33CD-1751-42EA-8CE2-D5B6C3654AA4}" type="slidenum">
              <a:rPr lang="pt-BR" sz="1200" smtClean="0">
                <a:latin typeface="Times New Roman" pitchFamily="18" charset="0"/>
              </a:rPr>
              <a:pPr eaLnBrk="1" hangingPunct="1"/>
              <a:t>36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51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9F33CD-1751-42EA-8CE2-D5B6C3654AA4}" type="slidenum">
              <a:rPr lang="pt-BR" sz="1200" smtClean="0">
                <a:latin typeface="Times New Roman" pitchFamily="18" charset="0"/>
              </a:rPr>
              <a:pPr eaLnBrk="1" hangingPunct="1"/>
              <a:t>37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4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924D6-CF00-4EEA-8C50-5D77FFD2690E}" type="slidenum">
              <a:rPr lang="pt-BR" sz="1200" smtClean="0">
                <a:latin typeface="Times New Roman" pitchFamily="18" charset="0"/>
              </a:rPr>
              <a:pPr eaLnBrk="1" hangingPunct="1"/>
              <a:t>3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983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944FC6-085D-40C8-98AB-3196782EE676}" type="slidenum">
              <a:rPr lang="pt-BR" sz="1200" smtClean="0">
                <a:latin typeface="Times New Roman" pitchFamily="18" charset="0"/>
              </a:rPr>
              <a:pPr eaLnBrk="1" hangingPunct="1"/>
              <a:t>38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52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944FC6-085D-40C8-98AB-3196782EE676}" type="slidenum">
              <a:rPr lang="pt-BR" sz="1200" smtClean="0">
                <a:latin typeface="Times New Roman" pitchFamily="18" charset="0"/>
              </a:rPr>
              <a:pPr eaLnBrk="1" hangingPunct="1"/>
              <a:t>41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72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4F6965-F4E7-4903-A514-E99DC7670186}" type="slidenum">
              <a:rPr lang="pt-BR" sz="1200" smtClean="0">
                <a:latin typeface="Times New Roman" pitchFamily="18" charset="0"/>
              </a:rPr>
              <a:pPr eaLnBrk="1" hangingPunct="1"/>
              <a:t>4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32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03E07E-733C-4DB0-8338-3CA4DDDFE562}" type="slidenum">
              <a:rPr lang="pt-BR" sz="1200" smtClean="0">
                <a:latin typeface="Times New Roman" pitchFamily="18" charset="0"/>
              </a:rPr>
              <a:pPr eaLnBrk="1" hangingPunct="1"/>
              <a:t>5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90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944FC6-085D-40C8-98AB-3196782EE676}" type="slidenum">
              <a:rPr lang="pt-BR" sz="1200" smtClean="0">
                <a:latin typeface="Times New Roman" pitchFamily="18" charset="0"/>
              </a:rPr>
              <a:pPr eaLnBrk="1" hangingPunct="1"/>
              <a:t>7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12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E34290-2908-4D14-B00C-CC4C692B7BD7}" type="slidenum">
              <a:rPr lang="pt-BR" sz="1200" smtClean="0">
                <a:latin typeface="Times New Roman" pitchFamily="18" charset="0"/>
              </a:rPr>
              <a:pPr eaLnBrk="1" hangingPunct="1"/>
              <a:t>8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76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13EB17-C634-46C3-A2C4-865C1098551D}" type="slidenum">
              <a:rPr lang="pt-BR" sz="1200" smtClean="0">
                <a:latin typeface="Times New Roman" pitchFamily="18" charset="0"/>
              </a:rPr>
              <a:pPr eaLnBrk="1" hangingPunct="1"/>
              <a:t>9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5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F12B95-42C4-4F2F-8DDF-D1E8A490600A}" type="slidenum">
              <a:rPr lang="pt-BR" sz="1200" smtClean="0">
                <a:latin typeface="Times New Roman" pitchFamily="18" charset="0"/>
              </a:rPr>
              <a:pPr eaLnBrk="1" hangingPunct="1"/>
              <a:t>10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89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3C41-BF05-41AF-A07D-E23F79E366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37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F8FE-F6A2-4482-8A5B-4B32F31477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61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3514-ADA2-4497-9556-C0587A83FC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0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9379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93102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1068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132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0669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7536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08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475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F12EC-24FC-416E-8E94-66CB5FDA6F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64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16873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53575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207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36EB-C6C2-43C2-8FD0-F926C7370B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47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DB2F-62B8-4D16-8D32-3AD34A12EE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74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24DE-161E-4504-BBDD-8E4089BABF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20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C818A-1CF6-4374-9E85-F5098201A8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7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B514E-AE65-4F72-B5A3-1BBE9CB158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69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B07A1-0543-4461-A812-877425ECD6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23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1BB8-C016-48D3-B2E2-2934631ABE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90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CBB74B-A05A-426D-A5EC-E773B8F4B6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65088" y="44450"/>
            <a:ext cx="762000" cy="914400"/>
            <a:chOff x="192" y="192"/>
            <a:chExt cx="720" cy="949"/>
          </a:xfrm>
        </p:grpSpPr>
        <p:pic>
          <p:nvPicPr>
            <p:cNvPr id="1031" name="Picture 9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032" name="Picture 10" descr="escola_sem_fundo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432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 userDrawn="1"/>
        </p:nvSpPr>
        <p:spPr bwMode="auto">
          <a:xfrm>
            <a:off x="0" y="1512888"/>
            <a:ext cx="8458200" cy="87312"/>
          </a:xfrm>
          <a:prstGeom prst="rect">
            <a:avLst/>
          </a:prstGeom>
          <a:gradFill rotWithShape="0">
            <a:gsLst>
              <a:gs pos="0">
                <a:srgbClr val="001123"/>
              </a:gs>
              <a:gs pos="100000">
                <a:srgbClr val="00264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imes New Roman" pitchFamily="18" charset="0"/>
            </a:endParaRPr>
          </a:p>
        </p:txBody>
      </p:sp>
      <p:sp>
        <p:nvSpPr>
          <p:cNvPr id="2051" name="Rectangle 9"/>
          <p:cNvSpPr>
            <a:spLocks noChangeArrowheads="1"/>
          </p:cNvSpPr>
          <p:nvPr userDrawn="1"/>
        </p:nvSpPr>
        <p:spPr bwMode="ltGray">
          <a:xfrm>
            <a:off x="247650" y="0"/>
            <a:ext cx="793750" cy="1841500"/>
          </a:xfrm>
          <a:prstGeom prst="rect">
            <a:avLst/>
          </a:prstGeom>
          <a:gradFill rotWithShape="1">
            <a:gsLst>
              <a:gs pos="0">
                <a:srgbClr val="00264C"/>
              </a:gs>
              <a:gs pos="100000">
                <a:srgbClr val="00122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Escola de Mina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07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8" name="Picture 23" descr="escola_sem_fu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0"/>
            <a:ext cx="13684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627313" y="2858080"/>
            <a:ext cx="37576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796469" y="4182179"/>
            <a:ext cx="3071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28 ANOS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14375" y="1367814"/>
            <a:ext cx="79295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Programa de Pós-Graduação em Engenharia Civil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36512" y="5783544"/>
            <a:ext cx="2808312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6FFFF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Prof. Ricardo A.M. </a:t>
            </a:r>
            <a:r>
              <a:rPr lang="en-US" sz="1800" b="1" dirty="0" err="1">
                <a:solidFill>
                  <a:srgbClr val="66FFFF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Silveira</a:t>
            </a:r>
            <a:endParaRPr lang="en-US" sz="1800" b="1" dirty="0">
              <a:solidFill>
                <a:srgbClr val="66FFFF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err="1">
                <a:solidFill>
                  <a:srgbClr val="66FFFF"/>
                </a:solidFill>
                <a:latin typeface="Arial Narrow" pitchFamily="34" charset="0"/>
                <a:cs typeface="Tahoma" pitchFamily="34" charset="0"/>
              </a:rPr>
              <a:t>Departamento</a:t>
            </a:r>
            <a:r>
              <a:rPr lang="en-US" sz="1600" dirty="0">
                <a:solidFill>
                  <a:srgbClr val="66FFFF"/>
                </a:solidFill>
                <a:latin typeface="Arial Narrow" pitchFamily="34" charset="0"/>
                <a:cs typeface="Tahoma" pitchFamily="34" charset="0"/>
              </a:rPr>
              <a:t> de </a:t>
            </a:r>
            <a:r>
              <a:rPr lang="en-US" sz="1600" dirty="0" err="1">
                <a:solidFill>
                  <a:srgbClr val="66FFFF"/>
                </a:solidFill>
                <a:latin typeface="Arial Narrow" pitchFamily="34" charset="0"/>
                <a:cs typeface="Tahoma" pitchFamily="34" charset="0"/>
              </a:rPr>
              <a:t>Engenharia</a:t>
            </a:r>
            <a:r>
              <a:rPr lang="en-US" sz="1600" dirty="0">
                <a:solidFill>
                  <a:srgbClr val="66FFFF"/>
                </a:solidFill>
                <a:latin typeface="Arial Narrow" pitchFamily="34" charset="0"/>
                <a:cs typeface="Tahoma" pitchFamily="34" charset="0"/>
              </a:rPr>
              <a:t> Civil</a:t>
            </a:r>
          </a:p>
          <a:p>
            <a:r>
              <a:rPr lang="en-US" sz="1600" dirty="0" err="1">
                <a:solidFill>
                  <a:srgbClr val="66FFFF"/>
                </a:solidFill>
                <a:latin typeface="Arial Narrow" pitchFamily="34" charset="0"/>
                <a:cs typeface="Tahoma" pitchFamily="34" charset="0"/>
              </a:rPr>
              <a:t>Escola</a:t>
            </a:r>
            <a:r>
              <a:rPr lang="en-US" sz="1600" dirty="0">
                <a:solidFill>
                  <a:srgbClr val="66FFFF"/>
                </a:solidFill>
                <a:latin typeface="Arial Narrow" pitchFamily="34" charset="0"/>
                <a:cs typeface="Tahoma" pitchFamily="34" charset="0"/>
              </a:rPr>
              <a:t> de Minas / UFOP</a:t>
            </a:r>
          </a:p>
          <a:p>
            <a:r>
              <a:rPr lang="en-US" sz="1600" dirty="0">
                <a:solidFill>
                  <a:srgbClr val="66FFFF"/>
                </a:solidFill>
                <a:latin typeface="Arial Narrow" pitchFamily="34" charset="0"/>
                <a:cs typeface="Tahoma" pitchFamily="34" charset="0"/>
              </a:rPr>
              <a:t>E-mail: ricardo@em.ufop.br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71688" y="2786063"/>
            <a:ext cx="5000625" cy="9144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PROPOSTA</a:t>
            </a:r>
          </a:p>
        </p:txBody>
      </p:sp>
      <p:pic>
        <p:nvPicPr>
          <p:cNvPr id="13315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1255939" y="5157193"/>
            <a:ext cx="6628429" cy="504055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dirty="0">
                <a:solidFill>
                  <a:srgbClr val="00FF00"/>
                </a:solidFill>
              </a:rPr>
              <a:t>Promover a industrialização da construção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1258888" y="3932238"/>
            <a:ext cx="7777162" cy="864914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dirty="0">
                <a:solidFill>
                  <a:srgbClr val="00FF00"/>
                </a:solidFill>
              </a:rPr>
              <a:t>Atender à demanda de mercado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pt-BR" dirty="0">
                <a:solidFill>
                  <a:srgbClr val="00FF00"/>
                </a:solidFill>
              </a:rPr>
              <a:t>   </a:t>
            </a:r>
            <a:r>
              <a:rPr lang="pt-BR" i="1" dirty="0">
                <a:solidFill>
                  <a:srgbClr val="00FF00"/>
                </a:solidFill>
              </a:rPr>
              <a:t>(profissionais: estruturas, construção e educação)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8888" y="1123950"/>
            <a:ext cx="7777162" cy="2233613"/>
            <a:chOff x="793" y="708"/>
            <a:chExt cx="4899" cy="1407"/>
          </a:xfrm>
        </p:grpSpPr>
        <p:sp>
          <p:nvSpPr>
            <p:cNvPr id="14340" name="Rectangle 18"/>
            <p:cNvSpPr>
              <a:spLocks noChangeArrowheads="1"/>
            </p:cNvSpPr>
            <p:nvPr/>
          </p:nvSpPr>
          <p:spPr bwMode="auto">
            <a:xfrm>
              <a:off x="793" y="1253"/>
              <a:ext cx="4899" cy="862"/>
            </a:xfrm>
            <a:prstGeom prst="rect">
              <a:avLst/>
            </a:prstGeom>
            <a:solidFill>
              <a:srgbClr val="00264C"/>
            </a:solidFill>
            <a:ln>
              <a:noFill/>
            </a:ln>
            <a:effectLst>
              <a:prstShdw prst="shdw17" dist="17961" dir="2700000">
                <a:srgbClr val="00172E"/>
              </a:prst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pt-BR" dirty="0">
                  <a:solidFill>
                    <a:schemeClr val="bg1"/>
                  </a:solidFill>
                </a:rPr>
                <a:t>Desenvolver pesquisa avançadas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pt-BR" i="1" dirty="0">
                  <a:solidFill>
                    <a:schemeClr val="bg1"/>
                  </a:solidFill>
                </a:rPr>
                <a:t>    (novos métodos, sistemas construtivos, projetos, materiais de construção)</a:t>
              </a:r>
            </a:p>
          </p:txBody>
        </p:sp>
        <p:sp>
          <p:nvSpPr>
            <p:cNvPr id="14341" name="Rectangle 19"/>
            <p:cNvSpPr>
              <a:spLocks noChangeArrowheads="1"/>
            </p:cNvSpPr>
            <p:nvPr/>
          </p:nvSpPr>
          <p:spPr bwMode="auto">
            <a:xfrm>
              <a:off x="793" y="708"/>
              <a:ext cx="4899" cy="363"/>
            </a:xfrm>
            <a:prstGeom prst="rect">
              <a:avLst/>
            </a:prstGeom>
            <a:solidFill>
              <a:srgbClr val="00264C"/>
            </a:solidFill>
            <a:ln>
              <a:noFill/>
            </a:ln>
            <a:effectLst>
              <a:prstShdw prst="shdw17" dist="17961" dir="2700000">
                <a:srgbClr val="00172E"/>
              </a:prst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buFontTx/>
                <a:buChar char="•"/>
              </a:pPr>
              <a:r>
                <a:rPr lang="pt-BR" dirty="0">
                  <a:solidFill>
                    <a:schemeClr val="bg1"/>
                  </a:solidFill>
                </a:rPr>
                <a:t>Formar recursos humanos qualificados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35200" y="2420938"/>
            <a:ext cx="5000625" cy="17367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CORPO DOCENTE</a:t>
            </a:r>
          </a:p>
        </p:txBody>
      </p:sp>
      <p:pic>
        <p:nvPicPr>
          <p:cNvPr id="15363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4013" y="260648"/>
            <a:ext cx="5173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PROFESSORS (com JDP): 15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COLLABORATING </a:t>
            </a:r>
            <a:r>
              <a:rPr lang="pt-BR" sz="2000" b="1" dirty="0">
                <a:solidFill>
                  <a:srgbClr val="FF0000"/>
                </a:solidFill>
              </a:rPr>
              <a:t>PROFESSORS</a:t>
            </a:r>
            <a:r>
              <a:rPr lang="en-US" sz="2000" b="1" dirty="0">
                <a:solidFill>
                  <a:srgbClr val="FF0000"/>
                </a:solidFill>
              </a:rPr>
              <a:t> : 2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DA270F3-F6EF-4D0E-8A11-0E863E62D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412776"/>
            <a:ext cx="6840760" cy="5328592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Alexandre Cury  (UFJF)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Amilton Silva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Andréa Silva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Arlene Freitas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Célio Araújo </a:t>
            </a:r>
            <a:r>
              <a:rPr lang="pt-BR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(Coordenador de AREA)</a:t>
            </a:r>
            <a:r>
              <a:rPr lang="pt-BR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Assis Neves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Guilherme Brigolini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Henor</a:t>
            </a:r>
            <a:r>
              <a:rPr lang="pt-BR" sz="20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Souza (</a:t>
            </a:r>
            <a:r>
              <a:rPr lang="pt-BR" sz="2000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Decat</a:t>
            </a:r>
            <a:r>
              <a:rPr lang="pt-BR" sz="20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/UFOP)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Júlia Mendes (JDP)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Marcílio Freitas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 Rocha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Ricardo Peixoto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Ricardo Silveira </a:t>
            </a:r>
            <a:r>
              <a:rPr lang="pt-BR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(Coordenador GERAL)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Vinícius Alves (JDP)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Wanna</a:t>
            </a:r>
            <a:r>
              <a:rPr lang="pt-BR" sz="20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Fontes (JDP, </a:t>
            </a:r>
            <a:r>
              <a:rPr lang="pt-BR" sz="2000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Deurb</a:t>
            </a:r>
            <a:r>
              <a:rPr lang="pt-BR" sz="20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/UFOP)</a:t>
            </a:r>
            <a:endParaRPr lang="pt-BR" sz="1800" b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1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Colaboradores:</a:t>
            </a: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Kátia Silva e </a:t>
            </a:r>
            <a:r>
              <a:rPr lang="pt-BR" sz="20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Wallinston</a:t>
            </a:r>
            <a:r>
              <a:rPr lang="pt-B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Fernandes</a:t>
            </a:r>
          </a:p>
        </p:txBody>
      </p:sp>
    </p:spTree>
    <p:extLst>
      <p:ext uri="{BB962C8B-B14F-4D97-AF65-F5344CB8AC3E}">
        <p14:creationId xmlns:p14="http://schemas.microsoft.com/office/powerpoint/2010/main" val="237889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B9951B4-8311-423F-A633-64B17758CF6F}"/>
              </a:ext>
            </a:extLst>
          </p:cNvPr>
          <p:cNvSpPr txBox="1"/>
          <p:nvPr/>
        </p:nvSpPr>
        <p:spPr>
          <a:xfrm>
            <a:off x="1979712" y="548680"/>
            <a:ext cx="5436104" cy="461665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Docentes Permanentes do PROPEC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FF94B38-126A-4637-9AC9-8309301CD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6" t="16192" b="20601"/>
          <a:stretch/>
        </p:blipFill>
        <p:spPr>
          <a:xfrm>
            <a:off x="107504" y="1791972"/>
            <a:ext cx="9036496" cy="37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1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60475" y="2636838"/>
            <a:ext cx="6840538" cy="17367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>
                <a:solidFill>
                  <a:schemeClr val="bg1"/>
                </a:solidFill>
              </a:rPr>
              <a:t>4. LINHAS DE PESQUISA</a:t>
            </a:r>
          </a:p>
        </p:txBody>
      </p:sp>
      <p:pic>
        <p:nvPicPr>
          <p:cNvPr id="17411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57362" y="3044825"/>
            <a:ext cx="5982990" cy="936625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Comportamento e Dimensionamento de Estruturas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971550" y="1077913"/>
            <a:ext cx="3777308" cy="1966912"/>
            <a:chOff x="971550" y="1077913"/>
            <a:chExt cx="3777308" cy="1966912"/>
          </a:xfrm>
        </p:grpSpPr>
        <p:cxnSp>
          <p:nvCxnSpPr>
            <p:cNvPr id="68" name="Conector angulado 67"/>
            <p:cNvCxnSpPr>
              <a:stCxn id="4" idx="0"/>
              <a:endCxn id="5" idx="2"/>
            </p:cNvCxnSpPr>
            <p:nvPr/>
          </p:nvCxnSpPr>
          <p:spPr>
            <a:xfrm rot="16200000" flipV="1">
              <a:off x="3162623" y="1458591"/>
              <a:ext cx="1038225" cy="213424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971550" y="1077913"/>
              <a:ext cx="3286125" cy="928687"/>
            </a:xfrm>
            <a:prstGeom prst="rect">
              <a:avLst/>
            </a:prstGeom>
            <a:solidFill>
              <a:srgbClr val="00264C"/>
            </a:solidFill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rgbClr val="00264C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Mecânica Computacional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33925" y="1093788"/>
            <a:ext cx="3817938" cy="1951037"/>
            <a:chOff x="4733925" y="1093788"/>
            <a:chExt cx="3817938" cy="1951037"/>
          </a:xfrm>
        </p:grpSpPr>
        <p:cxnSp>
          <p:nvCxnSpPr>
            <p:cNvPr id="70" name="Conector angulado 69"/>
            <p:cNvCxnSpPr/>
            <p:nvPr/>
          </p:nvCxnSpPr>
          <p:spPr>
            <a:xfrm rot="5400000" flipH="1" flipV="1">
              <a:off x="5237162" y="1503363"/>
              <a:ext cx="1038225" cy="204470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979988" y="1093788"/>
              <a:ext cx="3571875" cy="912812"/>
            </a:xfrm>
            <a:prstGeom prst="rect">
              <a:avLst/>
            </a:prstGeom>
            <a:solidFill>
              <a:srgbClr val="00264C"/>
            </a:solidFill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rgbClr val="00172E"/>
              </a:prstShdw>
            </a:effectLst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Engenharia Estrutural e de Materiais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691457" y="3981450"/>
            <a:ext cx="4114800" cy="1960413"/>
            <a:chOff x="2691457" y="3334048"/>
            <a:chExt cx="4114800" cy="1960413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2691457" y="4365774"/>
              <a:ext cx="4114800" cy="928687"/>
            </a:xfrm>
            <a:prstGeom prst="rect">
              <a:avLst/>
            </a:prstGeom>
            <a:solidFill>
              <a:srgbClr val="00264C"/>
            </a:solidFill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rgbClr val="00264C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pt-BR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Arquitetura e Ambiente Construído</a:t>
              </a:r>
            </a:p>
          </p:txBody>
        </p:sp>
        <p:cxnSp>
          <p:nvCxnSpPr>
            <p:cNvPr id="9" name="Conector reto 8"/>
            <p:cNvCxnSpPr>
              <a:stCxn id="4" idx="2"/>
              <a:endCxn id="8" idx="0"/>
            </p:cNvCxnSpPr>
            <p:nvPr/>
          </p:nvCxnSpPr>
          <p:spPr>
            <a:xfrm>
              <a:off x="4748857" y="3334048"/>
              <a:ext cx="0" cy="1031726"/>
            </a:xfrm>
            <a:prstGeom prst="line">
              <a:avLst/>
            </a:prstGeom>
            <a:ln w="63500" cmpd="sng">
              <a:solidFill>
                <a:schemeClr val="bg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6" name="Picture 4" descr="Edificacoes Existentes 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"/>
          <a:stretch/>
        </p:blipFill>
        <p:spPr bwMode="auto">
          <a:xfrm>
            <a:off x="36512" y="1050925"/>
            <a:ext cx="9071992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925" y="6290156"/>
            <a:ext cx="3095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2971800" algn="l"/>
                <a:tab pos="4800600" algn="l"/>
              </a:tabLst>
            </a:pPr>
            <a:r>
              <a:rPr lang="pt-BR" sz="1400" dirty="0">
                <a:solidFill>
                  <a:schemeClr val="bg1"/>
                </a:solidFill>
                <a:latin typeface="Arial Narrow" pitchFamily="34" charset="0"/>
              </a:rPr>
              <a:t>Mestrando: Márcio Sequeira de Oliveira</a:t>
            </a:r>
          </a:p>
          <a:p>
            <a:pPr>
              <a:tabLst>
                <a:tab pos="2971800" algn="l"/>
                <a:tab pos="4800600" algn="l"/>
              </a:tabLst>
            </a:pPr>
            <a:r>
              <a:rPr lang="pt-BR" sz="1400" dirty="0">
                <a:solidFill>
                  <a:schemeClr val="bg1"/>
                </a:solidFill>
                <a:latin typeface="Arial Narrow" pitchFamily="34" charset="0"/>
              </a:rPr>
              <a:t>Orientadora: Profa. </a:t>
            </a:r>
            <a:r>
              <a:rPr lang="pt-BR" sz="1400" dirty="0" err="1">
                <a:solidFill>
                  <a:schemeClr val="bg1"/>
                </a:solidFill>
                <a:latin typeface="Arial Narrow" pitchFamily="34" charset="0"/>
              </a:rPr>
              <a:t>Arlene</a:t>
            </a:r>
            <a:r>
              <a:rPr lang="pt-BR" sz="1400" dirty="0">
                <a:solidFill>
                  <a:schemeClr val="bg1"/>
                </a:solidFill>
                <a:latin typeface="Arial Narrow" pitchFamily="34" charset="0"/>
              </a:rPr>
              <a:t> Freitas</a:t>
            </a:r>
            <a:r>
              <a:rPr lang="pt-BR" sz="12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pt-BR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97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92275" y="2420938"/>
            <a:ext cx="6408738" cy="175432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ESTRUTURA DO CURSO</a:t>
            </a:r>
          </a:p>
        </p:txBody>
      </p:sp>
      <p:pic>
        <p:nvPicPr>
          <p:cNvPr id="36867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6"/>
          <p:cNvGraphicFramePr>
            <a:graphicFrameLocks noChangeAspect="1"/>
          </p:cNvGraphicFramePr>
          <p:nvPr/>
        </p:nvGraphicFramePr>
        <p:xfrm>
          <a:off x="541338" y="649288"/>
          <a:ext cx="7696200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5" name="Documento" r:id="rId4" imgW="4951476" imgH="4119372" progId="Word.Document.8">
                  <p:embed/>
                </p:oleObj>
              </mc:Choice>
              <mc:Fallback>
                <p:oleObj name="Documento" r:id="rId4" imgW="4951476" imgH="4119372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649288"/>
                        <a:ext cx="7696200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54000" dir="2212194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0" name="Oval 10"/>
          <p:cNvSpPr>
            <a:spLocks noChangeArrowheads="1"/>
          </p:cNvSpPr>
          <p:nvPr/>
        </p:nvSpPr>
        <p:spPr bwMode="auto">
          <a:xfrm>
            <a:off x="107950" y="1008063"/>
            <a:ext cx="2881313" cy="4824412"/>
          </a:xfrm>
          <a:prstGeom prst="ellips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auto">
          <a:xfrm>
            <a:off x="6119813" y="1008063"/>
            <a:ext cx="2881312" cy="4824412"/>
          </a:xfrm>
          <a:prstGeom prst="ellips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2555875" y="1368425"/>
            <a:ext cx="4032250" cy="5013325"/>
          </a:xfrm>
          <a:prstGeom prst="rect">
            <a:avLst/>
          </a:prstGeom>
          <a:noFill/>
          <a:ln w="1016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 animBg="1"/>
      <p:bldP spid="189451" grpId="0" animBg="1"/>
      <p:bldP spid="1894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99592" y="1124744"/>
            <a:ext cx="3455987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8100" algn="l" rotWithShape="0">
              <a:srgbClr val="BFBFBF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SUMÁRIO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22969" y="2707565"/>
            <a:ext cx="3527277" cy="461665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>
            <a:outerShdw dist="38100" algn="l" rotWithShape="0">
              <a:srgbClr val="BFBFBF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CAPES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222821" y="4377877"/>
            <a:ext cx="3527425" cy="461665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>
            <a:outerShdw dist="38100" algn="l" rotWithShape="0">
              <a:srgbClr val="BFBFBF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PROPEC na WEB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222821" y="5199582"/>
            <a:ext cx="3527425" cy="46166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outerShdw dist="38100" algn="l" rotWithShape="0">
              <a:srgbClr val="BFBFBF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DESAFIOS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22970" y="3543398"/>
            <a:ext cx="3527276" cy="46166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outerShdw dist="38100" algn="l" rotWithShape="0">
              <a:srgbClr val="BFBFBF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PROPEC</a:t>
            </a:r>
          </a:p>
        </p:txBody>
      </p:sp>
      <p:sp>
        <p:nvSpPr>
          <p:cNvPr id="4105" name="Line 5"/>
          <p:cNvSpPr>
            <a:spLocks noChangeShapeType="1"/>
          </p:cNvSpPr>
          <p:nvPr/>
        </p:nvSpPr>
        <p:spPr bwMode="auto">
          <a:xfrm>
            <a:off x="1186929" y="1124744"/>
            <a:ext cx="0" cy="4536504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A62B331-D2D4-4610-998D-DD4B1F29C5D7}"/>
              </a:ext>
            </a:extLst>
          </p:cNvPr>
          <p:cNvGrpSpPr/>
          <p:nvPr/>
        </p:nvGrpSpPr>
        <p:grpSpPr>
          <a:xfrm>
            <a:off x="3635896" y="1340892"/>
            <a:ext cx="5365751" cy="5256460"/>
            <a:chOff x="3635896" y="1340892"/>
            <a:chExt cx="5365751" cy="5256460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3635896" y="3790404"/>
              <a:ext cx="1477963" cy="6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113859" y="1485354"/>
              <a:ext cx="0" cy="49679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113859" y="1485354"/>
              <a:ext cx="936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5977459" y="1340892"/>
              <a:ext cx="1441450" cy="3667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8100" algn="l" rotWithShape="0">
                <a:srgbClr val="BFBFBF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1. Histórico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5113859" y="2206079"/>
              <a:ext cx="936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5977459" y="2637879"/>
              <a:ext cx="2160588" cy="3667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8100" algn="l" rotWithShape="0">
                <a:srgbClr val="BFBFBF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3. Corpo Docente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977459" y="3285579"/>
              <a:ext cx="2665413" cy="3667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8100" algn="l" rotWithShape="0">
                <a:srgbClr val="BFBFBF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4. Linhas de Pesquisa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5113859" y="3436392"/>
              <a:ext cx="936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5977459" y="3933056"/>
              <a:ext cx="2665413" cy="3667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8100" algn="l" rotWithShape="0">
                <a:srgbClr val="BFBFBF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5. Estrutura do Curso</a:t>
              </a: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5977459" y="5661248"/>
              <a:ext cx="3024188" cy="3667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8100" algn="l" rotWithShape="0">
                <a:srgbClr val="BFBFBF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8. Impactos e Resultados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113859" y="5308004"/>
              <a:ext cx="936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5977459" y="1990179"/>
              <a:ext cx="1441450" cy="3667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8100" algn="l" rotWithShape="0">
                <a:srgbClr val="BFBFBF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2. Proposta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113859" y="2853779"/>
              <a:ext cx="936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5113859" y="4147542"/>
              <a:ext cx="936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5977459" y="4509120"/>
              <a:ext cx="2089150" cy="3667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8100" algn="l" rotWithShape="0">
                <a:srgbClr val="BFBFBF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6. Infraestrutura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5977459" y="5092923"/>
              <a:ext cx="1657350" cy="3667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8100" algn="l" rotWithShape="0">
                <a:srgbClr val="BFBFBF">
                  <a:alpha val="39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7. Convênios</a:t>
              </a: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5113859" y="4739679"/>
              <a:ext cx="936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5113859" y="5856797"/>
              <a:ext cx="936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0F599847-40F6-4D3B-B5D1-220FD44B1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2308" y="6230640"/>
              <a:ext cx="2664144" cy="3667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8100" algn="l" rotWithShape="0">
                <a:srgbClr val="BFBFBF">
                  <a:alpha val="39999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9. Produção Científica</a:t>
              </a:r>
            </a:p>
          </p:txBody>
        </p:sp>
        <p:sp>
          <p:nvSpPr>
            <p:cNvPr id="32" name="Line 20">
              <a:extLst>
                <a:ext uri="{FF2B5EF4-FFF2-40B4-BE49-F238E27FC236}">
                  <a16:creationId xmlns:a16="http://schemas.microsoft.com/office/drawing/2014/main" id="{B3CF885E-B300-4086-85FC-F4DA41CC9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859" y="6419840"/>
              <a:ext cx="898822" cy="634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428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9750" y="2786063"/>
            <a:ext cx="8280400" cy="9144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INFRA-ESTRUTURA</a:t>
            </a:r>
          </a:p>
        </p:txBody>
      </p:sp>
      <p:pic>
        <p:nvPicPr>
          <p:cNvPr id="38915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03349" y="657077"/>
            <a:ext cx="7056437" cy="1440160"/>
            <a:chOff x="1331913" y="1268760"/>
            <a:chExt cx="7056437" cy="1440160"/>
          </a:xfrm>
        </p:grpSpPr>
        <p:sp>
          <p:nvSpPr>
            <p:cNvPr id="39946" name="Rectangle 7"/>
            <p:cNvSpPr>
              <a:spLocks noChangeArrowheads="1"/>
            </p:cNvSpPr>
            <p:nvPr/>
          </p:nvSpPr>
          <p:spPr bwMode="auto">
            <a:xfrm>
              <a:off x="1331913" y="1268760"/>
              <a:ext cx="7056437" cy="504825"/>
            </a:xfrm>
            <a:prstGeom prst="rect">
              <a:avLst/>
            </a:prstGeom>
            <a:solidFill>
              <a:srgbClr val="00B050"/>
            </a:solidFill>
            <a:ln w="57150">
              <a:noFill/>
              <a:miter lim="800000"/>
              <a:headEnd/>
              <a:tailEnd/>
            </a:ln>
            <a:effectLst>
              <a:glow rad="127000">
                <a:schemeClr val="bg1"/>
              </a:glow>
              <a:innerShdw blurRad="63500" dist="50800" dir="10800000">
                <a:srgbClr val="FF0000">
                  <a:alpha val="50000"/>
                </a:srgbClr>
              </a:innerShdw>
              <a:softEdge rad="31750"/>
            </a:effec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pt-B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Laboratório de Estruturas Altamiro Tibiriçá Dias</a:t>
              </a:r>
            </a:p>
          </p:txBody>
        </p:sp>
        <p:sp>
          <p:nvSpPr>
            <p:cNvPr id="39947" name="Rectangle 8"/>
            <p:cNvSpPr>
              <a:spLocks noChangeArrowheads="1"/>
            </p:cNvSpPr>
            <p:nvPr/>
          </p:nvSpPr>
          <p:spPr bwMode="auto">
            <a:xfrm>
              <a:off x="1331914" y="2204095"/>
              <a:ext cx="5760938" cy="504825"/>
            </a:xfrm>
            <a:prstGeom prst="rect">
              <a:avLst/>
            </a:prstGeom>
            <a:solidFill>
              <a:srgbClr val="0000FF"/>
            </a:solidFill>
            <a:ln w="57150">
              <a:noFill/>
              <a:miter lim="800000"/>
              <a:headEnd/>
              <a:tailEnd/>
            </a:ln>
            <a:effectLst>
              <a:glow rad="127000">
                <a:schemeClr val="bg1"/>
              </a:glow>
              <a:prstShdw prst="shdw17" dist="17961" dir="2700000">
                <a:srgbClr val="990000"/>
              </a:prstShdw>
            </a:effec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pt-BR" b="1" dirty="0">
                  <a:solidFill>
                    <a:schemeClr val="bg1"/>
                  </a:solidFill>
                </a:rPr>
                <a:t>Laboratório de Computação (LCC)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331913" y="4437112"/>
            <a:ext cx="6480176" cy="2232248"/>
            <a:chOff x="1331913" y="3429000"/>
            <a:chExt cx="6480176" cy="2232248"/>
          </a:xfrm>
        </p:grpSpPr>
        <p:sp>
          <p:nvSpPr>
            <p:cNvPr id="39945" name="Rectangle 12"/>
            <p:cNvSpPr>
              <a:spLocks noChangeArrowheads="1"/>
            </p:cNvSpPr>
            <p:nvPr/>
          </p:nvSpPr>
          <p:spPr bwMode="auto">
            <a:xfrm>
              <a:off x="1331913" y="5227860"/>
              <a:ext cx="6336431" cy="4333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pt-BR" dirty="0">
                  <a:solidFill>
                    <a:schemeClr val="bg1"/>
                  </a:solidFill>
                </a:rPr>
                <a:t>Laboratórios de Metalurgia – DEMET</a:t>
              </a: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1403351" y="3429000"/>
              <a:ext cx="6408738" cy="1368152"/>
              <a:chOff x="1403351" y="3429000"/>
              <a:chExt cx="6408738" cy="1368152"/>
            </a:xfrm>
          </p:grpSpPr>
          <p:sp>
            <p:nvSpPr>
              <p:cNvPr id="39941" name="Rectangle 9"/>
              <p:cNvSpPr>
                <a:spLocks noChangeArrowheads="1"/>
              </p:cNvSpPr>
              <p:nvPr/>
            </p:nvSpPr>
            <p:spPr bwMode="auto">
              <a:xfrm>
                <a:off x="1403351" y="3429000"/>
                <a:ext cx="5616575" cy="504825"/>
              </a:xfrm>
              <a:prstGeom prst="rect">
                <a:avLst/>
              </a:prstGeom>
              <a:solidFill>
                <a:srgbClr val="00264C"/>
              </a:solidFill>
              <a:ln>
                <a:noFill/>
              </a:ln>
              <a:effectLst>
                <a:prstShdw prst="shdw17" dist="17961" dir="2700000">
                  <a:srgbClr val="00172E"/>
                </a:prstShdw>
              </a:effectLst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pt-BR" dirty="0">
                    <a:solidFill>
                      <a:schemeClr val="bg1"/>
                    </a:solidFill>
                  </a:rPr>
                  <a:t>Laboratório de Conforto Ambiental </a:t>
                </a:r>
              </a:p>
            </p:txBody>
          </p:sp>
          <p:sp>
            <p:nvSpPr>
              <p:cNvPr id="39942" name="Rectangle 10"/>
              <p:cNvSpPr>
                <a:spLocks noChangeArrowheads="1"/>
              </p:cNvSpPr>
              <p:nvPr/>
            </p:nvSpPr>
            <p:spPr bwMode="auto">
              <a:xfrm>
                <a:off x="1403351" y="4363765"/>
                <a:ext cx="6408738" cy="433387"/>
              </a:xfrm>
              <a:prstGeom prst="rect">
                <a:avLst/>
              </a:prstGeom>
              <a:solidFill>
                <a:srgbClr val="00264C"/>
              </a:solidFill>
              <a:ln>
                <a:noFill/>
              </a:ln>
              <a:effectLst>
                <a:prstShdw prst="shdw17" dist="17961" dir="2700000">
                  <a:srgbClr val="00172E"/>
                </a:prstShdw>
              </a:effectLst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pt-BR" dirty="0">
                    <a:solidFill>
                      <a:schemeClr val="bg1"/>
                    </a:solidFill>
                  </a:rPr>
                  <a:t>Laboratório de Dinâmica das Estruturas</a:t>
                </a:r>
              </a:p>
            </p:txBody>
          </p:sp>
        </p:grp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32D9008-F4CD-4621-A30A-4BC00C453CAC}"/>
              </a:ext>
            </a:extLst>
          </p:cNvPr>
          <p:cNvGrpSpPr/>
          <p:nvPr/>
        </p:nvGrpSpPr>
        <p:grpSpPr>
          <a:xfrm>
            <a:off x="1403351" y="2528615"/>
            <a:ext cx="5688930" cy="1331193"/>
            <a:chOff x="1403351" y="2528615"/>
            <a:chExt cx="5688930" cy="1331193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313284E7-A1DF-4323-8401-2C0730FE8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1" y="2528615"/>
              <a:ext cx="5688930" cy="433387"/>
            </a:xfrm>
            <a:prstGeom prst="rect">
              <a:avLst/>
            </a:prstGeom>
            <a:solidFill>
              <a:srgbClr val="FFFF00"/>
            </a:solidFill>
            <a:ln w="57150">
              <a:noFill/>
              <a:miter lim="800000"/>
              <a:headEnd/>
              <a:tailEnd/>
            </a:ln>
            <a:effectLst>
              <a:glow rad="127000">
                <a:schemeClr val="bg1"/>
              </a:glow>
              <a:prstShdw prst="shdw17" dist="17961" dir="2700000">
                <a:srgbClr val="990000"/>
              </a:prstShdw>
            </a:effec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pt-BR" b="1" dirty="0"/>
                <a:t>Laboratório de Materiais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E83F9EE2-9419-4652-81D8-2396C3E8B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1" y="3426421"/>
              <a:ext cx="5688930" cy="433387"/>
            </a:xfrm>
            <a:prstGeom prst="rect">
              <a:avLst/>
            </a:prstGeom>
            <a:solidFill>
              <a:srgbClr val="CC00FF"/>
            </a:solidFill>
            <a:ln w="57150">
              <a:noFill/>
              <a:miter lim="800000"/>
              <a:headEnd/>
              <a:tailEnd/>
            </a:ln>
            <a:effectLst>
              <a:glow rad="127000">
                <a:schemeClr val="bg1"/>
              </a:glow>
              <a:prstShdw prst="shdw17" dist="17961" dir="2700000">
                <a:srgbClr val="990000"/>
              </a:prstShdw>
            </a:effec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pt-BR" b="1" dirty="0"/>
                <a:t>Laboratório de Construção Civil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7" descr="IMG_46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8" y="1050986"/>
            <a:ext cx="7740352" cy="580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827088" y="404813"/>
            <a:ext cx="7993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2800" b="1">
                <a:solidFill>
                  <a:schemeClr val="bg1"/>
                </a:solidFill>
              </a:rPr>
              <a:t>Laboratório de Estruturas (Campus)</a:t>
            </a:r>
          </a:p>
        </p:txBody>
      </p:sp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0" y="981075"/>
            <a:ext cx="8458200" cy="87313"/>
          </a:xfrm>
          <a:prstGeom prst="rect">
            <a:avLst/>
          </a:prstGeom>
          <a:gradFill rotWithShape="0">
            <a:gsLst>
              <a:gs pos="0">
                <a:srgbClr val="001123"/>
              </a:gs>
              <a:gs pos="100000">
                <a:srgbClr val="00264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51920" y="1677369"/>
            <a:ext cx="34559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sz="1600" b="1" dirty="0">
                <a:solidFill>
                  <a:srgbClr val="FF0000"/>
                </a:solidFill>
              </a:rPr>
              <a:t> Nova laje com 96 m</a:t>
            </a:r>
            <a:r>
              <a:rPr lang="pt-BR" sz="1600" b="1" baseline="30000" dirty="0">
                <a:solidFill>
                  <a:srgbClr val="FF0000"/>
                </a:solidFill>
              </a:rPr>
              <a:t>2</a:t>
            </a:r>
          </a:p>
          <a:p>
            <a:pPr eaLnBrk="1" hangingPunct="1">
              <a:buFontTx/>
              <a:buChar char="•"/>
            </a:pPr>
            <a:r>
              <a:rPr lang="pt-BR" sz="1600" b="1" dirty="0">
                <a:solidFill>
                  <a:srgbClr val="FF0000"/>
                </a:solidFill>
              </a:rPr>
              <a:t> Sala de aula</a:t>
            </a:r>
          </a:p>
          <a:p>
            <a:pPr eaLnBrk="1" hangingPunct="1">
              <a:buFontTx/>
              <a:buChar char="•"/>
            </a:pPr>
            <a:r>
              <a:rPr lang="pt-BR" sz="1600" b="1" dirty="0">
                <a:solidFill>
                  <a:srgbClr val="FF0000"/>
                </a:solidFill>
              </a:rPr>
              <a:t> Equipamentos de ensaios</a:t>
            </a:r>
          </a:p>
          <a:p>
            <a:pPr eaLnBrk="1" hangingPunct="1">
              <a:buFontTx/>
              <a:buChar char="•"/>
            </a:pPr>
            <a:r>
              <a:rPr lang="pt-BR" sz="1600" b="1" dirty="0">
                <a:solidFill>
                  <a:srgbClr val="FF0000"/>
                </a:solidFill>
              </a:rPr>
              <a:t> Conforto humano e vibrações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71688" y="2786063"/>
            <a:ext cx="5813425" cy="9144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CONVÊNIOS</a:t>
            </a:r>
          </a:p>
        </p:txBody>
      </p:sp>
      <p:pic>
        <p:nvPicPr>
          <p:cNvPr id="45059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1417221" y="908617"/>
            <a:ext cx="7416675" cy="2520383"/>
          </a:xfrm>
          <a:prstGeom prst="rect">
            <a:avLst/>
          </a:prstGeom>
          <a:solidFill>
            <a:srgbClr val="00264C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CAPES, CNPq e FAPEMIG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UFOP, UFRJ, PUC-Rio, USP, </a:t>
            </a:r>
          </a:p>
          <a:p>
            <a:pPr>
              <a:spcBef>
                <a:spcPct val="20000"/>
              </a:spcBef>
            </a:pPr>
            <a:r>
              <a:rPr lang="pt-BR" sz="2800" dirty="0">
                <a:solidFill>
                  <a:schemeClr val="bg1"/>
                </a:solidFill>
              </a:rPr>
              <a:t>    UFSJ,UFC, UFLA, UFMT, UFMG, UFBA, </a:t>
            </a:r>
          </a:p>
          <a:p>
            <a:pPr>
              <a:spcBef>
                <a:spcPct val="20000"/>
              </a:spcBef>
            </a:pPr>
            <a:r>
              <a:rPr lang="pt-BR" sz="2800" dirty="0">
                <a:solidFill>
                  <a:schemeClr val="bg1"/>
                </a:solidFill>
              </a:rPr>
              <a:t>    UFES, UNICAMP, ...,</a:t>
            </a:r>
          </a:p>
          <a:p>
            <a:pPr>
              <a:spcBef>
                <a:spcPct val="20000"/>
              </a:spcBef>
            </a:pPr>
            <a:r>
              <a:rPr lang="pt-BR" sz="2800" dirty="0">
                <a:solidFill>
                  <a:schemeClr val="bg1"/>
                </a:solidFill>
              </a:rPr>
              <a:t>    </a:t>
            </a:r>
            <a:r>
              <a:rPr lang="pt-BR" sz="2800" dirty="0">
                <a:solidFill>
                  <a:srgbClr val="00FF00"/>
                </a:solidFill>
              </a:rPr>
              <a:t>ULB, UT, ORNL, UM, IST, UC, UP 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1398171" y="449831"/>
            <a:ext cx="46736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</a:rPr>
              <a:t>AGÊNCIAS E UNIVERSIDADES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6DD73E0-61EF-460F-BA7E-32A2C2895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4221089"/>
            <a:ext cx="7416675" cy="1944216"/>
          </a:xfrm>
          <a:prstGeom prst="rect">
            <a:avLst/>
          </a:prstGeom>
          <a:solidFill>
            <a:srgbClr val="00264C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2800" kern="0" dirty="0">
                <a:solidFill>
                  <a:schemeClr val="bg1"/>
                </a:solidFill>
                <a:latin typeface="Arial" charset="0"/>
              </a:rPr>
              <a:t>Gerdau Açominas (CEEM &amp; CETUA)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kern="0" dirty="0">
                <a:solidFill>
                  <a:schemeClr val="bg1"/>
                </a:solidFill>
                <a:latin typeface="Arial" charset="0"/>
              </a:rPr>
              <a:t>Usiminas  (1992), Vale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kern="0" dirty="0">
                <a:solidFill>
                  <a:schemeClr val="bg1"/>
                </a:solidFill>
                <a:latin typeface="Arial" charset="0"/>
              </a:rPr>
              <a:t>V&amp;M (2001), </a:t>
            </a:r>
            <a:r>
              <a:rPr lang="pt-BR" sz="2800" kern="0" dirty="0" err="1">
                <a:solidFill>
                  <a:schemeClr val="bg1"/>
                </a:solidFill>
                <a:latin typeface="Arial" charset="0"/>
              </a:rPr>
              <a:t>Medabil</a:t>
            </a:r>
            <a:r>
              <a:rPr lang="pt-BR" sz="2800" kern="0" dirty="0">
                <a:solidFill>
                  <a:schemeClr val="bg1"/>
                </a:solidFill>
                <a:latin typeface="Arial" charset="0"/>
              </a:rPr>
              <a:t>, ASCOM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kern="0" dirty="0">
                <a:solidFill>
                  <a:schemeClr val="bg1"/>
                </a:solidFill>
                <a:latin typeface="Arial" charset="0"/>
              </a:rPr>
              <a:t>ArcelorMittal Brasil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DB1F071-08EA-4218-8B56-FCA8B894E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836" y="3763888"/>
            <a:ext cx="1895475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</a:rPr>
              <a:t>EMPRESAS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63763" y="2133600"/>
            <a:ext cx="5000625" cy="258532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IMPACTOS E RESULTADOS</a:t>
            </a:r>
          </a:p>
        </p:txBody>
      </p:sp>
      <p:pic>
        <p:nvPicPr>
          <p:cNvPr id="47107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691680" y="5221064"/>
            <a:ext cx="5688632" cy="584200"/>
          </a:xfrm>
          <a:prstGeom prst="rect">
            <a:avLst/>
          </a:prstGeom>
          <a:solidFill>
            <a:srgbClr val="00264C"/>
          </a:solidFill>
          <a:ln w="57150">
            <a:solidFill>
              <a:srgbClr val="00FFFF"/>
            </a:solidFill>
            <a:miter lim="800000"/>
            <a:headEnd/>
            <a:tailEnd/>
          </a:ln>
          <a:effectLst>
            <a:prstShdw prst="shdw17" dist="17961" dir="2700000">
              <a:srgbClr val="009999"/>
            </a:prst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Egressos do curso de mestrado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92275" y="1268413"/>
            <a:ext cx="5929313" cy="1528762"/>
            <a:chOff x="1066" y="799"/>
            <a:chExt cx="3735" cy="963"/>
          </a:xfrm>
        </p:grpSpPr>
        <p:sp>
          <p:nvSpPr>
            <p:cNvPr id="48135" name="Rectangle 8"/>
            <p:cNvSpPr>
              <a:spLocks noChangeArrowheads="1"/>
            </p:cNvSpPr>
            <p:nvPr/>
          </p:nvSpPr>
          <p:spPr bwMode="auto">
            <a:xfrm>
              <a:off x="1066" y="799"/>
              <a:ext cx="3735" cy="368"/>
            </a:xfrm>
            <a:prstGeom prst="rect">
              <a:avLst/>
            </a:prstGeom>
            <a:solidFill>
              <a:srgbClr val="00264C"/>
            </a:solidFill>
            <a:ln>
              <a:noFill/>
            </a:ln>
            <a:effectLst>
              <a:prstShdw prst="shdw17" dist="17961" dir="2700000">
                <a:srgbClr val="00172E"/>
              </a:prst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pt-BR" sz="2800" dirty="0">
                  <a:solidFill>
                    <a:schemeClr val="bg1"/>
                  </a:solidFill>
                </a:rPr>
                <a:t>Formação de recursos humanos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pt-BR" sz="2800" dirty="0">
                <a:solidFill>
                  <a:schemeClr val="bg1"/>
                </a:solidFill>
              </a:endParaRPr>
            </a:p>
          </p:txBody>
        </p:sp>
        <p:sp>
          <p:nvSpPr>
            <p:cNvPr id="48136" name="Rectangle 11"/>
            <p:cNvSpPr>
              <a:spLocks noChangeArrowheads="1"/>
            </p:cNvSpPr>
            <p:nvPr/>
          </p:nvSpPr>
          <p:spPr bwMode="auto">
            <a:xfrm>
              <a:off x="1066" y="1394"/>
              <a:ext cx="2466" cy="368"/>
            </a:xfrm>
            <a:prstGeom prst="rect">
              <a:avLst/>
            </a:prstGeom>
            <a:solidFill>
              <a:srgbClr val="00264C"/>
            </a:solidFill>
            <a:ln>
              <a:noFill/>
            </a:ln>
            <a:effectLst>
              <a:prstShdw prst="shdw17" dist="17961" dir="2700000">
                <a:srgbClr val="00172E"/>
              </a:prst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pt-BR" sz="2800">
                  <a:solidFill>
                    <a:schemeClr val="bg1"/>
                  </a:solidFill>
                </a:rPr>
                <a:t>Efeito multiplicador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3276327"/>
            <a:ext cx="5930900" cy="1520825"/>
            <a:chOff x="1066" y="2573"/>
            <a:chExt cx="3736" cy="958"/>
          </a:xfrm>
        </p:grpSpPr>
        <p:sp>
          <p:nvSpPr>
            <p:cNvPr id="48133" name="Rectangle 10"/>
            <p:cNvSpPr>
              <a:spLocks noChangeArrowheads="1"/>
            </p:cNvSpPr>
            <p:nvPr/>
          </p:nvSpPr>
          <p:spPr bwMode="auto">
            <a:xfrm>
              <a:off x="1066" y="2573"/>
              <a:ext cx="3736" cy="413"/>
            </a:xfrm>
            <a:prstGeom prst="rect">
              <a:avLst/>
            </a:prstGeom>
            <a:solidFill>
              <a:srgbClr val="00264C"/>
            </a:solidFill>
            <a:ln>
              <a:noFill/>
            </a:ln>
            <a:effectLst>
              <a:prstShdw prst="shdw17" dist="17961" dir="2700000">
                <a:srgbClr val="00172E"/>
              </a:prst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pt-BR" sz="2800" dirty="0">
                  <a:solidFill>
                    <a:schemeClr val="bg1"/>
                  </a:solidFill>
                </a:rPr>
                <a:t>Desenvolvimento de tecnologias</a:t>
              </a:r>
            </a:p>
          </p:txBody>
        </p:sp>
        <p:sp>
          <p:nvSpPr>
            <p:cNvPr id="48134" name="Rectangle 12"/>
            <p:cNvSpPr>
              <a:spLocks noChangeArrowheads="1"/>
            </p:cNvSpPr>
            <p:nvPr/>
          </p:nvSpPr>
          <p:spPr bwMode="auto">
            <a:xfrm>
              <a:off x="1066" y="3208"/>
              <a:ext cx="1315" cy="323"/>
            </a:xfrm>
            <a:prstGeom prst="rect">
              <a:avLst/>
            </a:prstGeom>
            <a:solidFill>
              <a:srgbClr val="00264C"/>
            </a:solidFill>
            <a:ln>
              <a:noFill/>
            </a:ln>
            <a:effectLst>
              <a:prstShdw prst="shdw17" dist="17961" dir="2700000">
                <a:srgbClr val="00172E"/>
              </a:prstShdw>
            </a:effectLst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pt-BR" sz="2800" dirty="0">
                  <a:solidFill>
                    <a:schemeClr val="bg1"/>
                  </a:solidFill>
                </a:rPr>
                <a:t>Eventos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9"/>
          <p:cNvGrpSpPr>
            <a:grpSpLocks/>
          </p:cNvGrpSpPr>
          <p:nvPr/>
        </p:nvGrpSpPr>
        <p:grpSpPr bwMode="auto">
          <a:xfrm>
            <a:off x="4113213" y="2857500"/>
            <a:ext cx="931862" cy="1071563"/>
            <a:chOff x="4857752" y="2143116"/>
            <a:chExt cx="930953" cy="1071877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857752" y="2289209"/>
              <a:ext cx="718436" cy="925784"/>
            </a:xfrm>
            <a:custGeom>
              <a:avLst/>
              <a:gdLst/>
              <a:ahLst/>
              <a:cxnLst>
                <a:cxn ang="0">
                  <a:pos x="364" y="268"/>
                </a:cxn>
                <a:cxn ang="0">
                  <a:pos x="0" y="0"/>
                </a:cxn>
                <a:cxn ang="0">
                  <a:pos x="0" y="175"/>
                </a:cxn>
                <a:cxn ang="0">
                  <a:pos x="364" y="443"/>
                </a:cxn>
                <a:cxn ang="0">
                  <a:pos x="364" y="268"/>
                </a:cxn>
              </a:cxnLst>
              <a:rect l="0" t="0" r="r" b="b"/>
              <a:pathLst>
                <a:path w="364" h="443">
                  <a:moveTo>
                    <a:pt x="364" y="268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364" y="443"/>
                  </a:lnTo>
                  <a:lnTo>
                    <a:pt x="364" y="2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576188" y="2165348"/>
              <a:ext cx="212517" cy="1049645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08" y="0"/>
                </a:cxn>
                <a:cxn ang="0">
                  <a:pos x="108" y="175"/>
                </a:cxn>
                <a:cxn ang="0">
                  <a:pos x="0" y="502"/>
                </a:cxn>
                <a:cxn ang="0">
                  <a:pos x="0" y="327"/>
                </a:cxn>
              </a:cxnLst>
              <a:rect l="0" t="0" r="r" b="b"/>
              <a:pathLst>
                <a:path w="108" h="502">
                  <a:moveTo>
                    <a:pt x="0" y="327"/>
                  </a:moveTo>
                  <a:lnTo>
                    <a:pt x="108" y="0"/>
                  </a:lnTo>
                  <a:lnTo>
                    <a:pt x="108" y="175"/>
                  </a:lnTo>
                  <a:lnTo>
                    <a:pt x="0" y="502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857752" y="2143116"/>
              <a:ext cx="930953" cy="70664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22" y="58"/>
                </a:cxn>
                <a:cxn ang="0">
                  <a:pos x="54" y="46"/>
                </a:cxn>
                <a:cxn ang="0">
                  <a:pos x="75" y="35"/>
                </a:cxn>
                <a:cxn ang="0">
                  <a:pos x="118" y="23"/>
                </a:cxn>
                <a:cxn ang="0">
                  <a:pos x="150" y="23"/>
                </a:cxn>
                <a:cxn ang="0">
                  <a:pos x="172" y="11"/>
                </a:cxn>
                <a:cxn ang="0">
                  <a:pos x="204" y="11"/>
                </a:cxn>
                <a:cxn ang="0">
                  <a:pos x="236" y="0"/>
                </a:cxn>
                <a:cxn ang="0">
                  <a:pos x="268" y="0"/>
                </a:cxn>
                <a:cxn ang="0">
                  <a:pos x="300" y="0"/>
                </a:cxn>
                <a:cxn ang="0">
                  <a:pos x="332" y="0"/>
                </a:cxn>
                <a:cxn ang="0">
                  <a:pos x="375" y="0"/>
                </a:cxn>
                <a:cxn ang="0">
                  <a:pos x="407" y="0"/>
                </a:cxn>
                <a:cxn ang="0">
                  <a:pos x="439" y="0"/>
                </a:cxn>
                <a:cxn ang="0">
                  <a:pos x="472" y="0"/>
                </a:cxn>
                <a:cxn ang="0">
                  <a:pos x="364" y="338"/>
                </a:cxn>
                <a:cxn ang="0">
                  <a:pos x="0" y="70"/>
                </a:cxn>
              </a:cxnLst>
              <a:rect l="0" t="0" r="r" b="b"/>
              <a:pathLst>
                <a:path w="472" h="338">
                  <a:moveTo>
                    <a:pt x="0" y="70"/>
                  </a:moveTo>
                  <a:lnTo>
                    <a:pt x="22" y="58"/>
                  </a:lnTo>
                  <a:lnTo>
                    <a:pt x="54" y="46"/>
                  </a:lnTo>
                  <a:lnTo>
                    <a:pt x="75" y="35"/>
                  </a:lnTo>
                  <a:lnTo>
                    <a:pt x="118" y="23"/>
                  </a:lnTo>
                  <a:lnTo>
                    <a:pt x="150" y="23"/>
                  </a:lnTo>
                  <a:lnTo>
                    <a:pt x="172" y="11"/>
                  </a:lnTo>
                  <a:lnTo>
                    <a:pt x="204" y="11"/>
                  </a:lnTo>
                  <a:lnTo>
                    <a:pt x="236" y="0"/>
                  </a:lnTo>
                  <a:lnTo>
                    <a:pt x="268" y="0"/>
                  </a:lnTo>
                  <a:lnTo>
                    <a:pt x="300" y="0"/>
                  </a:lnTo>
                  <a:lnTo>
                    <a:pt x="332" y="0"/>
                  </a:lnTo>
                  <a:lnTo>
                    <a:pt x="375" y="0"/>
                  </a:lnTo>
                  <a:lnTo>
                    <a:pt x="407" y="0"/>
                  </a:lnTo>
                  <a:lnTo>
                    <a:pt x="439" y="0"/>
                  </a:lnTo>
                  <a:lnTo>
                    <a:pt x="472" y="0"/>
                  </a:lnTo>
                  <a:lnTo>
                    <a:pt x="364" y="33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</p:grpSp>
      <p:grpSp>
        <p:nvGrpSpPr>
          <p:cNvPr id="3" name="Grupo 40"/>
          <p:cNvGrpSpPr>
            <a:grpSpLocks/>
          </p:cNvGrpSpPr>
          <p:nvPr/>
        </p:nvGrpSpPr>
        <p:grpSpPr bwMode="auto">
          <a:xfrm>
            <a:off x="3848100" y="2989263"/>
            <a:ext cx="992188" cy="925512"/>
            <a:chOff x="4000496" y="2643182"/>
            <a:chExt cx="992096" cy="925617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000496" y="2814651"/>
              <a:ext cx="992096" cy="754148"/>
            </a:xfrm>
            <a:custGeom>
              <a:avLst/>
              <a:gdLst/>
              <a:ahLst/>
              <a:cxnLst>
                <a:cxn ang="0">
                  <a:pos x="503" y="186"/>
                </a:cxn>
                <a:cxn ang="0">
                  <a:pos x="0" y="0"/>
                </a:cxn>
                <a:cxn ang="0">
                  <a:pos x="0" y="175"/>
                </a:cxn>
                <a:cxn ang="0">
                  <a:pos x="503" y="361"/>
                </a:cxn>
                <a:cxn ang="0">
                  <a:pos x="503" y="186"/>
                </a:cxn>
              </a:cxnLst>
              <a:rect l="0" t="0" r="r" b="b"/>
              <a:pathLst>
                <a:path w="503" h="361">
                  <a:moveTo>
                    <a:pt x="503" y="186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503" y="361"/>
                  </a:lnTo>
                  <a:lnTo>
                    <a:pt x="503" y="1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000496" y="2643182"/>
              <a:ext cx="992096" cy="560451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22" y="58"/>
                </a:cxn>
                <a:cxn ang="0">
                  <a:pos x="43" y="47"/>
                </a:cxn>
                <a:cxn ang="0">
                  <a:pos x="64" y="35"/>
                </a:cxn>
                <a:cxn ang="0">
                  <a:pos x="86" y="23"/>
                </a:cxn>
                <a:cxn ang="0">
                  <a:pos x="107" y="12"/>
                </a:cxn>
                <a:cxn ang="0">
                  <a:pos x="139" y="0"/>
                </a:cxn>
                <a:cxn ang="0">
                  <a:pos x="503" y="268"/>
                </a:cxn>
                <a:cxn ang="0">
                  <a:pos x="0" y="70"/>
                </a:cxn>
              </a:cxnLst>
              <a:rect l="0" t="0" r="r" b="b"/>
              <a:pathLst>
                <a:path w="503" h="268">
                  <a:moveTo>
                    <a:pt x="0" y="70"/>
                  </a:moveTo>
                  <a:lnTo>
                    <a:pt x="22" y="58"/>
                  </a:lnTo>
                  <a:lnTo>
                    <a:pt x="43" y="47"/>
                  </a:lnTo>
                  <a:lnTo>
                    <a:pt x="64" y="35"/>
                  </a:lnTo>
                  <a:lnTo>
                    <a:pt x="86" y="23"/>
                  </a:lnTo>
                  <a:lnTo>
                    <a:pt x="107" y="12"/>
                  </a:lnTo>
                  <a:lnTo>
                    <a:pt x="139" y="0"/>
                  </a:lnTo>
                  <a:lnTo>
                    <a:pt x="503" y="26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</p:grpSp>
      <p:grpSp>
        <p:nvGrpSpPr>
          <p:cNvPr id="4" name="Grupo 38"/>
          <p:cNvGrpSpPr>
            <a:grpSpLocks/>
          </p:cNvGrpSpPr>
          <p:nvPr/>
        </p:nvGrpSpPr>
        <p:grpSpPr bwMode="auto">
          <a:xfrm>
            <a:off x="4824413" y="2835275"/>
            <a:ext cx="1227137" cy="1311275"/>
            <a:chOff x="6643702" y="2357430"/>
            <a:chExt cx="1226761" cy="1312120"/>
          </a:xfrm>
        </p:grpSpPr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806982" y="3038907"/>
              <a:ext cx="63481" cy="5845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12"/>
                </a:cxn>
                <a:cxn ang="0">
                  <a:pos x="21" y="35"/>
                </a:cxn>
                <a:cxn ang="0">
                  <a:pos x="21" y="47"/>
                </a:cxn>
                <a:cxn ang="0">
                  <a:pos x="11" y="70"/>
                </a:cxn>
                <a:cxn ang="0">
                  <a:pos x="11" y="82"/>
                </a:cxn>
                <a:cxn ang="0">
                  <a:pos x="0" y="105"/>
                </a:cxn>
                <a:cxn ang="0">
                  <a:pos x="0" y="280"/>
                </a:cxn>
                <a:cxn ang="0">
                  <a:pos x="11" y="257"/>
                </a:cxn>
                <a:cxn ang="0">
                  <a:pos x="11" y="245"/>
                </a:cxn>
                <a:cxn ang="0">
                  <a:pos x="21" y="222"/>
                </a:cxn>
                <a:cxn ang="0">
                  <a:pos x="21" y="210"/>
                </a:cxn>
                <a:cxn ang="0">
                  <a:pos x="32" y="187"/>
                </a:cxn>
                <a:cxn ang="0">
                  <a:pos x="32" y="175"/>
                </a:cxn>
                <a:cxn ang="0">
                  <a:pos x="32" y="0"/>
                </a:cxn>
              </a:cxnLst>
              <a:rect l="0" t="0" r="r" b="b"/>
              <a:pathLst>
                <a:path w="32" h="280">
                  <a:moveTo>
                    <a:pt x="32" y="0"/>
                  </a:moveTo>
                  <a:lnTo>
                    <a:pt x="32" y="12"/>
                  </a:lnTo>
                  <a:lnTo>
                    <a:pt x="21" y="35"/>
                  </a:lnTo>
                  <a:lnTo>
                    <a:pt x="21" y="47"/>
                  </a:lnTo>
                  <a:lnTo>
                    <a:pt x="11" y="70"/>
                  </a:lnTo>
                  <a:lnTo>
                    <a:pt x="11" y="82"/>
                  </a:lnTo>
                  <a:lnTo>
                    <a:pt x="0" y="105"/>
                  </a:lnTo>
                  <a:lnTo>
                    <a:pt x="0" y="280"/>
                  </a:lnTo>
                  <a:lnTo>
                    <a:pt x="11" y="257"/>
                  </a:lnTo>
                  <a:lnTo>
                    <a:pt x="11" y="245"/>
                  </a:lnTo>
                  <a:lnTo>
                    <a:pt x="21" y="222"/>
                  </a:lnTo>
                  <a:lnTo>
                    <a:pt x="21" y="210"/>
                  </a:lnTo>
                  <a:lnTo>
                    <a:pt x="32" y="187"/>
                  </a:lnTo>
                  <a:lnTo>
                    <a:pt x="32" y="17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6656398" y="3084974"/>
              <a:ext cx="1139476" cy="584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8" y="105"/>
                </a:cxn>
                <a:cxn ang="0">
                  <a:pos x="578" y="280"/>
                </a:cxn>
                <a:cxn ang="0">
                  <a:pos x="0" y="175"/>
                </a:cxn>
                <a:cxn ang="0">
                  <a:pos x="0" y="0"/>
                </a:cxn>
              </a:cxnLst>
              <a:rect l="0" t="0" r="r" b="b"/>
              <a:pathLst>
                <a:path w="578" h="280">
                  <a:moveTo>
                    <a:pt x="0" y="0"/>
                  </a:moveTo>
                  <a:lnTo>
                    <a:pt x="578" y="105"/>
                  </a:lnTo>
                  <a:lnTo>
                    <a:pt x="578" y="280"/>
                  </a:lnTo>
                  <a:lnTo>
                    <a:pt x="0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>
              <a:prstShdw prst="shdw17" dist="17961" dir="2700000">
                <a:srgbClr val="4D4D8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6643702" y="2357430"/>
              <a:ext cx="1225174" cy="926109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50" y="11"/>
                </a:cxn>
                <a:cxn ang="0">
                  <a:pos x="182" y="11"/>
                </a:cxn>
                <a:cxn ang="0">
                  <a:pos x="225" y="23"/>
                </a:cxn>
                <a:cxn ang="0">
                  <a:pos x="268" y="23"/>
                </a:cxn>
                <a:cxn ang="0">
                  <a:pos x="289" y="35"/>
                </a:cxn>
                <a:cxn ang="0">
                  <a:pos x="332" y="46"/>
                </a:cxn>
                <a:cxn ang="0">
                  <a:pos x="353" y="58"/>
                </a:cxn>
                <a:cxn ang="0">
                  <a:pos x="386" y="70"/>
                </a:cxn>
                <a:cxn ang="0">
                  <a:pos x="418" y="93"/>
                </a:cxn>
                <a:cxn ang="0">
                  <a:pos x="450" y="105"/>
                </a:cxn>
                <a:cxn ang="0">
                  <a:pos x="471" y="116"/>
                </a:cxn>
                <a:cxn ang="0">
                  <a:pos x="503" y="140"/>
                </a:cxn>
                <a:cxn ang="0">
                  <a:pos x="514" y="151"/>
                </a:cxn>
                <a:cxn ang="0">
                  <a:pos x="546" y="175"/>
                </a:cxn>
                <a:cxn ang="0">
                  <a:pos x="557" y="186"/>
                </a:cxn>
                <a:cxn ang="0">
                  <a:pos x="578" y="210"/>
                </a:cxn>
                <a:cxn ang="0">
                  <a:pos x="589" y="233"/>
                </a:cxn>
                <a:cxn ang="0">
                  <a:pos x="600" y="245"/>
                </a:cxn>
                <a:cxn ang="0">
                  <a:pos x="610" y="268"/>
                </a:cxn>
                <a:cxn ang="0">
                  <a:pos x="610" y="291"/>
                </a:cxn>
                <a:cxn ang="0">
                  <a:pos x="621" y="315"/>
                </a:cxn>
                <a:cxn ang="0">
                  <a:pos x="621" y="338"/>
                </a:cxn>
                <a:cxn ang="0">
                  <a:pos x="621" y="350"/>
                </a:cxn>
                <a:cxn ang="0">
                  <a:pos x="610" y="373"/>
                </a:cxn>
                <a:cxn ang="0">
                  <a:pos x="610" y="396"/>
                </a:cxn>
                <a:cxn ang="0">
                  <a:pos x="600" y="420"/>
                </a:cxn>
                <a:cxn ang="0">
                  <a:pos x="589" y="443"/>
                </a:cxn>
                <a:cxn ang="0">
                  <a:pos x="0" y="338"/>
                </a:cxn>
                <a:cxn ang="0">
                  <a:pos x="107" y="0"/>
                </a:cxn>
              </a:cxnLst>
              <a:rect l="0" t="0" r="r" b="b"/>
              <a:pathLst>
                <a:path w="621" h="443">
                  <a:moveTo>
                    <a:pt x="107" y="0"/>
                  </a:moveTo>
                  <a:lnTo>
                    <a:pt x="150" y="11"/>
                  </a:lnTo>
                  <a:lnTo>
                    <a:pt x="182" y="11"/>
                  </a:lnTo>
                  <a:lnTo>
                    <a:pt x="225" y="23"/>
                  </a:lnTo>
                  <a:lnTo>
                    <a:pt x="268" y="23"/>
                  </a:lnTo>
                  <a:lnTo>
                    <a:pt x="289" y="35"/>
                  </a:lnTo>
                  <a:lnTo>
                    <a:pt x="332" y="46"/>
                  </a:lnTo>
                  <a:lnTo>
                    <a:pt x="353" y="58"/>
                  </a:lnTo>
                  <a:lnTo>
                    <a:pt x="386" y="70"/>
                  </a:lnTo>
                  <a:lnTo>
                    <a:pt x="418" y="93"/>
                  </a:lnTo>
                  <a:lnTo>
                    <a:pt x="450" y="105"/>
                  </a:lnTo>
                  <a:lnTo>
                    <a:pt x="471" y="116"/>
                  </a:lnTo>
                  <a:lnTo>
                    <a:pt x="503" y="140"/>
                  </a:lnTo>
                  <a:lnTo>
                    <a:pt x="514" y="151"/>
                  </a:lnTo>
                  <a:lnTo>
                    <a:pt x="546" y="175"/>
                  </a:lnTo>
                  <a:lnTo>
                    <a:pt x="557" y="186"/>
                  </a:lnTo>
                  <a:lnTo>
                    <a:pt x="578" y="210"/>
                  </a:lnTo>
                  <a:lnTo>
                    <a:pt x="589" y="233"/>
                  </a:lnTo>
                  <a:lnTo>
                    <a:pt x="600" y="245"/>
                  </a:lnTo>
                  <a:lnTo>
                    <a:pt x="610" y="268"/>
                  </a:lnTo>
                  <a:lnTo>
                    <a:pt x="610" y="291"/>
                  </a:lnTo>
                  <a:lnTo>
                    <a:pt x="621" y="315"/>
                  </a:lnTo>
                  <a:lnTo>
                    <a:pt x="621" y="338"/>
                  </a:lnTo>
                  <a:lnTo>
                    <a:pt x="621" y="350"/>
                  </a:lnTo>
                  <a:lnTo>
                    <a:pt x="610" y="373"/>
                  </a:lnTo>
                  <a:lnTo>
                    <a:pt x="610" y="396"/>
                  </a:lnTo>
                  <a:lnTo>
                    <a:pt x="600" y="420"/>
                  </a:lnTo>
                  <a:lnTo>
                    <a:pt x="589" y="443"/>
                  </a:lnTo>
                  <a:lnTo>
                    <a:pt x="0" y="33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</p:grpSp>
      <p:grpSp>
        <p:nvGrpSpPr>
          <p:cNvPr id="18" name="Grupo 36"/>
          <p:cNvGrpSpPr>
            <a:grpSpLocks/>
          </p:cNvGrpSpPr>
          <p:nvPr/>
        </p:nvGrpSpPr>
        <p:grpSpPr bwMode="auto">
          <a:xfrm>
            <a:off x="3643313" y="3119438"/>
            <a:ext cx="1206500" cy="1023937"/>
            <a:chOff x="2928926" y="3071810"/>
            <a:chExt cx="1205110" cy="1023820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2928926" y="3486100"/>
              <a:ext cx="63427" cy="609530"/>
            </a:xfrm>
            <a:custGeom>
              <a:avLst/>
              <a:gdLst/>
              <a:ahLst/>
              <a:cxnLst>
                <a:cxn ang="0">
                  <a:pos x="32" y="117"/>
                </a:cxn>
                <a:cxn ang="0">
                  <a:pos x="22" y="93"/>
                </a:cxn>
                <a:cxn ang="0">
                  <a:pos x="11" y="70"/>
                </a:cxn>
                <a:cxn ang="0">
                  <a:pos x="11" y="58"/>
                </a:cxn>
                <a:cxn ang="0">
                  <a:pos x="0" y="35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0" y="175"/>
                </a:cxn>
                <a:cxn ang="0">
                  <a:pos x="0" y="187"/>
                </a:cxn>
                <a:cxn ang="0">
                  <a:pos x="0" y="210"/>
                </a:cxn>
                <a:cxn ang="0">
                  <a:pos x="11" y="233"/>
                </a:cxn>
                <a:cxn ang="0">
                  <a:pos x="11" y="245"/>
                </a:cxn>
                <a:cxn ang="0">
                  <a:pos x="22" y="268"/>
                </a:cxn>
                <a:cxn ang="0">
                  <a:pos x="32" y="292"/>
                </a:cxn>
                <a:cxn ang="0">
                  <a:pos x="32" y="117"/>
                </a:cxn>
              </a:cxnLst>
              <a:rect l="0" t="0" r="r" b="b"/>
              <a:pathLst>
                <a:path w="32" h="292">
                  <a:moveTo>
                    <a:pt x="32" y="117"/>
                  </a:moveTo>
                  <a:lnTo>
                    <a:pt x="22" y="93"/>
                  </a:lnTo>
                  <a:lnTo>
                    <a:pt x="11" y="70"/>
                  </a:lnTo>
                  <a:lnTo>
                    <a:pt x="11" y="58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75"/>
                  </a:lnTo>
                  <a:lnTo>
                    <a:pt x="0" y="187"/>
                  </a:lnTo>
                  <a:lnTo>
                    <a:pt x="0" y="210"/>
                  </a:lnTo>
                  <a:lnTo>
                    <a:pt x="11" y="233"/>
                  </a:lnTo>
                  <a:lnTo>
                    <a:pt x="11" y="245"/>
                  </a:lnTo>
                  <a:lnTo>
                    <a:pt x="22" y="268"/>
                  </a:lnTo>
                  <a:lnTo>
                    <a:pt x="32" y="292"/>
                  </a:lnTo>
                  <a:lnTo>
                    <a:pt x="32" y="1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2992353" y="3486100"/>
              <a:ext cx="1141683" cy="609530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0" y="117"/>
                </a:cxn>
                <a:cxn ang="0">
                  <a:pos x="0" y="292"/>
                </a:cxn>
                <a:cxn ang="0">
                  <a:pos x="579" y="175"/>
                </a:cxn>
                <a:cxn ang="0">
                  <a:pos x="579" y="0"/>
                </a:cxn>
              </a:cxnLst>
              <a:rect l="0" t="0" r="r" b="b"/>
              <a:pathLst>
                <a:path w="579" h="292">
                  <a:moveTo>
                    <a:pt x="579" y="0"/>
                  </a:moveTo>
                  <a:lnTo>
                    <a:pt x="0" y="117"/>
                  </a:lnTo>
                  <a:lnTo>
                    <a:pt x="0" y="292"/>
                  </a:lnTo>
                  <a:lnTo>
                    <a:pt x="579" y="175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>
              <a:prstShdw prst="shdw17" dist="17961" dir="2700000">
                <a:srgbClr val="808066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2928926" y="3071810"/>
              <a:ext cx="1205110" cy="658737"/>
            </a:xfrm>
            <a:custGeom>
              <a:avLst/>
              <a:gdLst/>
              <a:ahLst/>
              <a:cxnLst>
                <a:cxn ang="0">
                  <a:pos x="32" y="315"/>
                </a:cxn>
                <a:cxn ang="0">
                  <a:pos x="22" y="291"/>
                </a:cxn>
                <a:cxn ang="0">
                  <a:pos x="11" y="268"/>
                </a:cxn>
                <a:cxn ang="0">
                  <a:pos x="0" y="245"/>
                </a:cxn>
                <a:cxn ang="0">
                  <a:pos x="0" y="221"/>
                </a:cxn>
                <a:cxn ang="0">
                  <a:pos x="0" y="210"/>
                </a:cxn>
                <a:cxn ang="0">
                  <a:pos x="0" y="186"/>
                </a:cxn>
                <a:cxn ang="0">
                  <a:pos x="0" y="163"/>
                </a:cxn>
                <a:cxn ang="0">
                  <a:pos x="0" y="140"/>
                </a:cxn>
                <a:cxn ang="0">
                  <a:pos x="11" y="116"/>
                </a:cxn>
                <a:cxn ang="0">
                  <a:pos x="22" y="93"/>
                </a:cxn>
                <a:cxn ang="0">
                  <a:pos x="32" y="81"/>
                </a:cxn>
                <a:cxn ang="0">
                  <a:pos x="54" y="58"/>
                </a:cxn>
                <a:cxn ang="0">
                  <a:pos x="64" y="35"/>
                </a:cxn>
                <a:cxn ang="0">
                  <a:pos x="86" y="23"/>
                </a:cxn>
                <a:cxn ang="0">
                  <a:pos x="107" y="0"/>
                </a:cxn>
                <a:cxn ang="0">
                  <a:pos x="611" y="198"/>
                </a:cxn>
                <a:cxn ang="0">
                  <a:pos x="32" y="315"/>
                </a:cxn>
              </a:cxnLst>
              <a:rect l="0" t="0" r="r" b="b"/>
              <a:pathLst>
                <a:path w="611" h="315">
                  <a:moveTo>
                    <a:pt x="32" y="315"/>
                  </a:moveTo>
                  <a:lnTo>
                    <a:pt x="22" y="291"/>
                  </a:lnTo>
                  <a:lnTo>
                    <a:pt x="11" y="268"/>
                  </a:lnTo>
                  <a:lnTo>
                    <a:pt x="0" y="245"/>
                  </a:lnTo>
                  <a:lnTo>
                    <a:pt x="0" y="221"/>
                  </a:lnTo>
                  <a:lnTo>
                    <a:pt x="0" y="210"/>
                  </a:lnTo>
                  <a:lnTo>
                    <a:pt x="0" y="186"/>
                  </a:lnTo>
                  <a:lnTo>
                    <a:pt x="0" y="163"/>
                  </a:lnTo>
                  <a:lnTo>
                    <a:pt x="0" y="140"/>
                  </a:lnTo>
                  <a:lnTo>
                    <a:pt x="11" y="116"/>
                  </a:lnTo>
                  <a:lnTo>
                    <a:pt x="22" y="93"/>
                  </a:lnTo>
                  <a:lnTo>
                    <a:pt x="32" y="81"/>
                  </a:lnTo>
                  <a:lnTo>
                    <a:pt x="54" y="58"/>
                  </a:lnTo>
                  <a:lnTo>
                    <a:pt x="64" y="35"/>
                  </a:lnTo>
                  <a:lnTo>
                    <a:pt x="86" y="23"/>
                  </a:lnTo>
                  <a:lnTo>
                    <a:pt x="107" y="0"/>
                  </a:lnTo>
                  <a:lnTo>
                    <a:pt x="611" y="198"/>
                  </a:lnTo>
                  <a:lnTo>
                    <a:pt x="32" y="3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</p:grpSp>
      <p:grpSp>
        <p:nvGrpSpPr>
          <p:cNvPr id="19" name="Grupo 37"/>
          <p:cNvGrpSpPr>
            <a:grpSpLocks/>
          </p:cNvGrpSpPr>
          <p:nvPr/>
        </p:nvGrpSpPr>
        <p:grpSpPr bwMode="auto">
          <a:xfrm>
            <a:off x="3697288" y="3524250"/>
            <a:ext cx="2305050" cy="1073150"/>
            <a:chOff x="5500694" y="3929066"/>
            <a:chExt cx="2303712" cy="1073966"/>
          </a:xfrm>
        </p:grpSpPr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5500694" y="4148308"/>
              <a:ext cx="2303712" cy="854724"/>
            </a:xfrm>
            <a:custGeom>
              <a:avLst/>
              <a:gdLst/>
              <a:ahLst/>
              <a:cxnLst>
                <a:cxn ang="0">
                  <a:pos x="1157" y="24"/>
                </a:cxn>
                <a:cxn ang="0">
                  <a:pos x="1125" y="59"/>
                </a:cxn>
                <a:cxn ang="0">
                  <a:pos x="1082" y="94"/>
                </a:cxn>
                <a:cxn ang="0">
                  <a:pos x="1028" y="129"/>
                </a:cxn>
                <a:cxn ang="0">
                  <a:pos x="964" y="152"/>
                </a:cxn>
                <a:cxn ang="0">
                  <a:pos x="911" y="175"/>
                </a:cxn>
                <a:cxn ang="0">
                  <a:pos x="846" y="199"/>
                </a:cxn>
                <a:cxn ang="0">
                  <a:pos x="761" y="210"/>
                </a:cxn>
                <a:cxn ang="0">
                  <a:pos x="686" y="222"/>
                </a:cxn>
                <a:cxn ang="0">
                  <a:pos x="611" y="234"/>
                </a:cxn>
                <a:cxn ang="0">
                  <a:pos x="536" y="234"/>
                </a:cxn>
                <a:cxn ang="0">
                  <a:pos x="450" y="222"/>
                </a:cxn>
                <a:cxn ang="0">
                  <a:pos x="386" y="210"/>
                </a:cxn>
                <a:cxn ang="0">
                  <a:pos x="311" y="199"/>
                </a:cxn>
                <a:cxn ang="0">
                  <a:pos x="236" y="175"/>
                </a:cxn>
                <a:cxn ang="0">
                  <a:pos x="182" y="152"/>
                </a:cxn>
                <a:cxn ang="0">
                  <a:pos x="129" y="117"/>
                </a:cxn>
                <a:cxn ang="0">
                  <a:pos x="75" y="82"/>
                </a:cxn>
                <a:cxn ang="0">
                  <a:pos x="32" y="47"/>
                </a:cxn>
                <a:cxn ang="0">
                  <a:pos x="0" y="12"/>
                </a:cxn>
                <a:cxn ang="0">
                  <a:pos x="22" y="210"/>
                </a:cxn>
                <a:cxn ang="0">
                  <a:pos x="54" y="245"/>
                </a:cxn>
                <a:cxn ang="0">
                  <a:pos x="97" y="280"/>
                </a:cxn>
                <a:cxn ang="0">
                  <a:pos x="150" y="304"/>
                </a:cxn>
                <a:cxn ang="0">
                  <a:pos x="214" y="339"/>
                </a:cxn>
                <a:cxn ang="0">
                  <a:pos x="268" y="362"/>
                </a:cxn>
                <a:cxn ang="0">
                  <a:pos x="343" y="374"/>
                </a:cxn>
                <a:cxn ang="0">
                  <a:pos x="418" y="397"/>
                </a:cxn>
                <a:cxn ang="0">
                  <a:pos x="493" y="397"/>
                </a:cxn>
                <a:cxn ang="0">
                  <a:pos x="568" y="409"/>
                </a:cxn>
                <a:cxn ang="0">
                  <a:pos x="643" y="409"/>
                </a:cxn>
                <a:cxn ang="0">
                  <a:pos x="728" y="397"/>
                </a:cxn>
                <a:cxn ang="0">
                  <a:pos x="803" y="385"/>
                </a:cxn>
                <a:cxn ang="0">
                  <a:pos x="868" y="362"/>
                </a:cxn>
                <a:cxn ang="0">
                  <a:pos x="943" y="339"/>
                </a:cxn>
                <a:cxn ang="0">
                  <a:pos x="996" y="315"/>
                </a:cxn>
                <a:cxn ang="0">
                  <a:pos x="1050" y="280"/>
                </a:cxn>
                <a:cxn ang="0">
                  <a:pos x="1093" y="257"/>
                </a:cxn>
                <a:cxn ang="0">
                  <a:pos x="1135" y="210"/>
                </a:cxn>
                <a:cxn ang="0">
                  <a:pos x="1168" y="175"/>
                </a:cxn>
              </a:cxnLst>
              <a:rect l="0" t="0" r="r" b="b"/>
              <a:pathLst>
                <a:path w="1168" h="409">
                  <a:moveTo>
                    <a:pt x="1168" y="0"/>
                  </a:moveTo>
                  <a:lnTo>
                    <a:pt x="1157" y="24"/>
                  </a:lnTo>
                  <a:lnTo>
                    <a:pt x="1135" y="35"/>
                  </a:lnTo>
                  <a:lnTo>
                    <a:pt x="1125" y="59"/>
                  </a:lnTo>
                  <a:lnTo>
                    <a:pt x="1093" y="82"/>
                  </a:lnTo>
                  <a:lnTo>
                    <a:pt x="1082" y="94"/>
                  </a:lnTo>
                  <a:lnTo>
                    <a:pt x="1050" y="105"/>
                  </a:lnTo>
                  <a:lnTo>
                    <a:pt x="1028" y="129"/>
                  </a:lnTo>
                  <a:lnTo>
                    <a:pt x="996" y="140"/>
                  </a:lnTo>
                  <a:lnTo>
                    <a:pt x="964" y="152"/>
                  </a:lnTo>
                  <a:lnTo>
                    <a:pt x="943" y="164"/>
                  </a:lnTo>
                  <a:lnTo>
                    <a:pt x="911" y="175"/>
                  </a:lnTo>
                  <a:lnTo>
                    <a:pt x="868" y="187"/>
                  </a:lnTo>
                  <a:lnTo>
                    <a:pt x="846" y="199"/>
                  </a:lnTo>
                  <a:lnTo>
                    <a:pt x="803" y="210"/>
                  </a:lnTo>
                  <a:lnTo>
                    <a:pt x="761" y="210"/>
                  </a:lnTo>
                  <a:lnTo>
                    <a:pt x="728" y="222"/>
                  </a:lnTo>
                  <a:lnTo>
                    <a:pt x="686" y="222"/>
                  </a:lnTo>
                  <a:lnTo>
                    <a:pt x="643" y="234"/>
                  </a:lnTo>
                  <a:lnTo>
                    <a:pt x="611" y="234"/>
                  </a:lnTo>
                  <a:lnTo>
                    <a:pt x="568" y="234"/>
                  </a:lnTo>
                  <a:lnTo>
                    <a:pt x="536" y="234"/>
                  </a:lnTo>
                  <a:lnTo>
                    <a:pt x="493" y="222"/>
                  </a:lnTo>
                  <a:lnTo>
                    <a:pt x="450" y="222"/>
                  </a:lnTo>
                  <a:lnTo>
                    <a:pt x="418" y="222"/>
                  </a:lnTo>
                  <a:lnTo>
                    <a:pt x="386" y="210"/>
                  </a:lnTo>
                  <a:lnTo>
                    <a:pt x="343" y="199"/>
                  </a:lnTo>
                  <a:lnTo>
                    <a:pt x="311" y="199"/>
                  </a:lnTo>
                  <a:lnTo>
                    <a:pt x="268" y="187"/>
                  </a:lnTo>
                  <a:lnTo>
                    <a:pt x="236" y="175"/>
                  </a:lnTo>
                  <a:lnTo>
                    <a:pt x="214" y="164"/>
                  </a:lnTo>
                  <a:lnTo>
                    <a:pt x="182" y="152"/>
                  </a:lnTo>
                  <a:lnTo>
                    <a:pt x="150" y="129"/>
                  </a:lnTo>
                  <a:lnTo>
                    <a:pt x="129" y="117"/>
                  </a:lnTo>
                  <a:lnTo>
                    <a:pt x="97" y="105"/>
                  </a:lnTo>
                  <a:lnTo>
                    <a:pt x="75" y="82"/>
                  </a:lnTo>
                  <a:lnTo>
                    <a:pt x="54" y="70"/>
                  </a:lnTo>
                  <a:lnTo>
                    <a:pt x="32" y="47"/>
                  </a:lnTo>
                  <a:lnTo>
                    <a:pt x="22" y="35"/>
                  </a:lnTo>
                  <a:lnTo>
                    <a:pt x="0" y="12"/>
                  </a:lnTo>
                  <a:lnTo>
                    <a:pt x="0" y="187"/>
                  </a:lnTo>
                  <a:lnTo>
                    <a:pt x="22" y="210"/>
                  </a:lnTo>
                  <a:lnTo>
                    <a:pt x="32" y="222"/>
                  </a:lnTo>
                  <a:lnTo>
                    <a:pt x="54" y="245"/>
                  </a:lnTo>
                  <a:lnTo>
                    <a:pt x="75" y="257"/>
                  </a:lnTo>
                  <a:lnTo>
                    <a:pt x="97" y="280"/>
                  </a:lnTo>
                  <a:lnTo>
                    <a:pt x="129" y="292"/>
                  </a:lnTo>
                  <a:lnTo>
                    <a:pt x="150" y="304"/>
                  </a:lnTo>
                  <a:lnTo>
                    <a:pt x="182" y="327"/>
                  </a:lnTo>
                  <a:lnTo>
                    <a:pt x="214" y="339"/>
                  </a:lnTo>
                  <a:lnTo>
                    <a:pt x="236" y="350"/>
                  </a:lnTo>
                  <a:lnTo>
                    <a:pt x="268" y="362"/>
                  </a:lnTo>
                  <a:lnTo>
                    <a:pt x="311" y="374"/>
                  </a:lnTo>
                  <a:lnTo>
                    <a:pt x="343" y="374"/>
                  </a:lnTo>
                  <a:lnTo>
                    <a:pt x="386" y="385"/>
                  </a:lnTo>
                  <a:lnTo>
                    <a:pt x="418" y="397"/>
                  </a:lnTo>
                  <a:lnTo>
                    <a:pt x="450" y="397"/>
                  </a:lnTo>
                  <a:lnTo>
                    <a:pt x="493" y="397"/>
                  </a:lnTo>
                  <a:lnTo>
                    <a:pt x="536" y="409"/>
                  </a:lnTo>
                  <a:lnTo>
                    <a:pt x="568" y="409"/>
                  </a:lnTo>
                  <a:lnTo>
                    <a:pt x="611" y="409"/>
                  </a:lnTo>
                  <a:lnTo>
                    <a:pt x="643" y="409"/>
                  </a:lnTo>
                  <a:lnTo>
                    <a:pt x="686" y="397"/>
                  </a:lnTo>
                  <a:lnTo>
                    <a:pt x="728" y="397"/>
                  </a:lnTo>
                  <a:lnTo>
                    <a:pt x="761" y="385"/>
                  </a:lnTo>
                  <a:lnTo>
                    <a:pt x="803" y="385"/>
                  </a:lnTo>
                  <a:lnTo>
                    <a:pt x="846" y="374"/>
                  </a:lnTo>
                  <a:lnTo>
                    <a:pt x="868" y="362"/>
                  </a:lnTo>
                  <a:lnTo>
                    <a:pt x="911" y="350"/>
                  </a:lnTo>
                  <a:lnTo>
                    <a:pt x="943" y="339"/>
                  </a:lnTo>
                  <a:lnTo>
                    <a:pt x="964" y="327"/>
                  </a:lnTo>
                  <a:lnTo>
                    <a:pt x="996" y="315"/>
                  </a:lnTo>
                  <a:lnTo>
                    <a:pt x="1028" y="304"/>
                  </a:lnTo>
                  <a:lnTo>
                    <a:pt x="1050" y="280"/>
                  </a:lnTo>
                  <a:lnTo>
                    <a:pt x="1082" y="269"/>
                  </a:lnTo>
                  <a:lnTo>
                    <a:pt x="1093" y="257"/>
                  </a:lnTo>
                  <a:lnTo>
                    <a:pt x="1125" y="234"/>
                  </a:lnTo>
                  <a:lnTo>
                    <a:pt x="1135" y="210"/>
                  </a:lnTo>
                  <a:lnTo>
                    <a:pt x="1157" y="199"/>
                  </a:lnTo>
                  <a:lnTo>
                    <a:pt x="1168" y="175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5500694" y="3929066"/>
              <a:ext cx="2303712" cy="708563"/>
            </a:xfrm>
            <a:custGeom>
              <a:avLst/>
              <a:gdLst/>
              <a:ahLst/>
              <a:cxnLst>
                <a:cxn ang="0">
                  <a:pos x="1168" y="105"/>
                </a:cxn>
                <a:cxn ang="0">
                  <a:pos x="1157" y="129"/>
                </a:cxn>
                <a:cxn ang="0">
                  <a:pos x="1135" y="140"/>
                </a:cxn>
                <a:cxn ang="0">
                  <a:pos x="1125" y="164"/>
                </a:cxn>
                <a:cxn ang="0">
                  <a:pos x="1093" y="187"/>
                </a:cxn>
                <a:cxn ang="0">
                  <a:pos x="1082" y="199"/>
                </a:cxn>
                <a:cxn ang="0">
                  <a:pos x="1050" y="210"/>
                </a:cxn>
                <a:cxn ang="0">
                  <a:pos x="1028" y="234"/>
                </a:cxn>
                <a:cxn ang="0">
                  <a:pos x="996" y="245"/>
                </a:cxn>
                <a:cxn ang="0">
                  <a:pos x="964" y="257"/>
                </a:cxn>
                <a:cxn ang="0">
                  <a:pos x="943" y="269"/>
                </a:cxn>
                <a:cxn ang="0">
                  <a:pos x="911" y="280"/>
                </a:cxn>
                <a:cxn ang="0">
                  <a:pos x="868" y="292"/>
                </a:cxn>
                <a:cxn ang="0">
                  <a:pos x="846" y="304"/>
                </a:cxn>
                <a:cxn ang="0">
                  <a:pos x="803" y="315"/>
                </a:cxn>
                <a:cxn ang="0">
                  <a:pos x="761" y="315"/>
                </a:cxn>
                <a:cxn ang="0">
                  <a:pos x="728" y="327"/>
                </a:cxn>
                <a:cxn ang="0">
                  <a:pos x="686" y="327"/>
                </a:cxn>
                <a:cxn ang="0">
                  <a:pos x="643" y="339"/>
                </a:cxn>
                <a:cxn ang="0">
                  <a:pos x="611" y="339"/>
                </a:cxn>
                <a:cxn ang="0">
                  <a:pos x="568" y="339"/>
                </a:cxn>
                <a:cxn ang="0">
                  <a:pos x="536" y="339"/>
                </a:cxn>
                <a:cxn ang="0">
                  <a:pos x="493" y="327"/>
                </a:cxn>
                <a:cxn ang="0">
                  <a:pos x="450" y="327"/>
                </a:cxn>
                <a:cxn ang="0">
                  <a:pos x="418" y="327"/>
                </a:cxn>
                <a:cxn ang="0">
                  <a:pos x="386" y="315"/>
                </a:cxn>
                <a:cxn ang="0">
                  <a:pos x="343" y="304"/>
                </a:cxn>
                <a:cxn ang="0">
                  <a:pos x="311" y="304"/>
                </a:cxn>
                <a:cxn ang="0">
                  <a:pos x="268" y="292"/>
                </a:cxn>
                <a:cxn ang="0">
                  <a:pos x="236" y="280"/>
                </a:cxn>
                <a:cxn ang="0">
                  <a:pos x="214" y="269"/>
                </a:cxn>
                <a:cxn ang="0">
                  <a:pos x="182" y="257"/>
                </a:cxn>
                <a:cxn ang="0">
                  <a:pos x="150" y="234"/>
                </a:cxn>
                <a:cxn ang="0">
                  <a:pos x="129" y="222"/>
                </a:cxn>
                <a:cxn ang="0">
                  <a:pos x="97" y="210"/>
                </a:cxn>
                <a:cxn ang="0">
                  <a:pos x="75" y="187"/>
                </a:cxn>
                <a:cxn ang="0">
                  <a:pos x="54" y="175"/>
                </a:cxn>
                <a:cxn ang="0">
                  <a:pos x="32" y="152"/>
                </a:cxn>
                <a:cxn ang="0">
                  <a:pos x="22" y="140"/>
                </a:cxn>
                <a:cxn ang="0">
                  <a:pos x="0" y="117"/>
                </a:cxn>
                <a:cxn ang="0">
                  <a:pos x="579" y="0"/>
                </a:cxn>
                <a:cxn ang="0">
                  <a:pos x="1168" y="105"/>
                </a:cxn>
              </a:cxnLst>
              <a:rect l="0" t="0" r="r" b="b"/>
              <a:pathLst>
                <a:path w="1168" h="339">
                  <a:moveTo>
                    <a:pt x="1168" y="105"/>
                  </a:moveTo>
                  <a:lnTo>
                    <a:pt x="1157" y="129"/>
                  </a:lnTo>
                  <a:lnTo>
                    <a:pt x="1135" y="140"/>
                  </a:lnTo>
                  <a:lnTo>
                    <a:pt x="1125" y="164"/>
                  </a:lnTo>
                  <a:lnTo>
                    <a:pt x="1093" y="187"/>
                  </a:lnTo>
                  <a:lnTo>
                    <a:pt x="1082" y="199"/>
                  </a:lnTo>
                  <a:lnTo>
                    <a:pt x="1050" y="210"/>
                  </a:lnTo>
                  <a:lnTo>
                    <a:pt x="1028" y="234"/>
                  </a:lnTo>
                  <a:lnTo>
                    <a:pt x="996" y="245"/>
                  </a:lnTo>
                  <a:lnTo>
                    <a:pt x="964" y="257"/>
                  </a:lnTo>
                  <a:lnTo>
                    <a:pt x="943" y="269"/>
                  </a:lnTo>
                  <a:lnTo>
                    <a:pt x="911" y="280"/>
                  </a:lnTo>
                  <a:lnTo>
                    <a:pt x="868" y="292"/>
                  </a:lnTo>
                  <a:lnTo>
                    <a:pt x="846" y="304"/>
                  </a:lnTo>
                  <a:lnTo>
                    <a:pt x="803" y="315"/>
                  </a:lnTo>
                  <a:lnTo>
                    <a:pt x="761" y="315"/>
                  </a:lnTo>
                  <a:lnTo>
                    <a:pt x="728" y="327"/>
                  </a:lnTo>
                  <a:lnTo>
                    <a:pt x="686" y="327"/>
                  </a:lnTo>
                  <a:lnTo>
                    <a:pt x="643" y="339"/>
                  </a:lnTo>
                  <a:lnTo>
                    <a:pt x="611" y="339"/>
                  </a:lnTo>
                  <a:lnTo>
                    <a:pt x="568" y="339"/>
                  </a:lnTo>
                  <a:lnTo>
                    <a:pt x="536" y="339"/>
                  </a:lnTo>
                  <a:lnTo>
                    <a:pt x="493" y="327"/>
                  </a:lnTo>
                  <a:lnTo>
                    <a:pt x="450" y="327"/>
                  </a:lnTo>
                  <a:lnTo>
                    <a:pt x="418" y="327"/>
                  </a:lnTo>
                  <a:lnTo>
                    <a:pt x="386" y="315"/>
                  </a:lnTo>
                  <a:lnTo>
                    <a:pt x="343" y="304"/>
                  </a:lnTo>
                  <a:lnTo>
                    <a:pt x="311" y="304"/>
                  </a:lnTo>
                  <a:lnTo>
                    <a:pt x="268" y="292"/>
                  </a:lnTo>
                  <a:lnTo>
                    <a:pt x="236" y="280"/>
                  </a:lnTo>
                  <a:lnTo>
                    <a:pt x="214" y="269"/>
                  </a:lnTo>
                  <a:lnTo>
                    <a:pt x="182" y="257"/>
                  </a:lnTo>
                  <a:lnTo>
                    <a:pt x="150" y="234"/>
                  </a:lnTo>
                  <a:lnTo>
                    <a:pt x="129" y="222"/>
                  </a:lnTo>
                  <a:lnTo>
                    <a:pt x="97" y="210"/>
                  </a:lnTo>
                  <a:lnTo>
                    <a:pt x="75" y="187"/>
                  </a:lnTo>
                  <a:lnTo>
                    <a:pt x="54" y="175"/>
                  </a:lnTo>
                  <a:lnTo>
                    <a:pt x="32" y="152"/>
                  </a:lnTo>
                  <a:lnTo>
                    <a:pt x="22" y="140"/>
                  </a:lnTo>
                  <a:lnTo>
                    <a:pt x="0" y="117"/>
                  </a:lnTo>
                  <a:lnTo>
                    <a:pt x="579" y="0"/>
                  </a:lnTo>
                  <a:lnTo>
                    <a:pt x="1168" y="1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7463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sz="3200"/>
            </a:p>
          </p:txBody>
        </p:sp>
      </p:grpSp>
      <p:grpSp>
        <p:nvGrpSpPr>
          <p:cNvPr id="20" name="Grupo 72"/>
          <p:cNvGrpSpPr>
            <a:grpSpLocks/>
          </p:cNvGrpSpPr>
          <p:nvPr/>
        </p:nvGrpSpPr>
        <p:grpSpPr bwMode="auto">
          <a:xfrm>
            <a:off x="4314825" y="1500188"/>
            <a:ext cx="900113" cy="1928812"/>
            <a:chOff x="4429124" y="1357423"/>
            <a:chExt cx="899940" cy="1928701"/>
          </a:xfrm>
        </p:grpSpPr>
        <p:sp>
          <p:nvSpPr>
            <p:cNvPr id="49189" name="Freeform 8"/>
            <p:cNvSpPr>
              <a:spLocks/>
            </p:cNvSpPr>
            <p:nvPr/>
          </p:nvSpPr>
          <p:spPr bwMode="auto">
            <a:xfrm>
              <a:off x="4433127" y="2433754"/>
              <a:ext cx="638939" cy="852370"/>
            </a:xfrm>
            <a:custGeom>
              <a:avLst/>
              <a:gdLst>
                <a:gd name="T0" fmla="*/ 2147483647 w 364"/>
                <a:gd name="T1" fmla="*/ 2147483647 h 443"/>
                <a:gd name="T2" fmla="*/ 0 w 364"/>
                <a:gd name="T3" fmla="*/ 0 h 443"/>
                <a:gd name="T4" fmla="*/ 0 w 364"/>
                <a:gd name="T5" fmla="*/ 2147483647 h 443"/>
                <a:gd name="T6" fmla="*/ 2147483647 w 364"/>
                <a:gd name="T7" fmla="*/ 2147483647 h 443"/>
                <a:gd name="T8" fmla="*/ 2147483647 w 364"/>
                <a:gd name="T9" fmla="*/ 2147483647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4"/>
                <a:gd name="T16" fmla="*/ 0 h 443"/>
                <a:gd name="T17" fmla="*/ 364 w 364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4" h="443">
                  <a:moveTo>
                    <a:pt x="364" y="268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364" y="443"/>
                  </a:lnTo>
                  <a:lnTo>
                    <a:pt x="364" y="268"/>
                  </a:lnTo>
                  <a:close/>
                </a:path>
              </a:pathLst>
            </a:custGeom>
            <a:solidFill>
              <a:srgbClr val="330033"/>
            </a:solidFill>
            <a:ln>
              <a:noFill/>
            </a:ln>
            <a:effectLst>
              <a:prstShdw prst="shdw17" dist="17961" dir="2700000">
                <a:srgbClr val="1F001F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0" name="Freeform 9"/>
            <p:cNvSpPr>
              <a:spLocks/>
            </p:cNvSpPr>
            <p:nvPr/>
          </p:nvSpPr>
          <p:spPr bwMode="auto">
            <a:xfrm>
              <a:off x="5063467" y="2299719"/>
              <a:ext cx="189575" cy="965891"/>
            </a:xfrm>
            <a:custGeom>
              <a:avLst/>
              <a:gdLst>
                <a:gd name="T0" fmla="*/ 0 w 108"/>
                <a:gd name="T1" fmla="*/ 2147483647 h 502"/>
                <a:gd name="T2" fmla="*/ 2147483647 w 108"/>
                <a:gd name="T3" fmla="*/ 0 h 502"/>
                <a:gd name="T4" fmla="*/ 2147483647 w 108"/>
                <a:gd name="T5" fmla="*/ 2147483647 h 502"/>
                <a:gd name="T6" fmla="*/ 0 w 108"/>
                <a:gd name="T7" fmla="*/ 2147483647 h 502"/>
                <a:gd name="T8" fmla="*/ 0 w 108"/>
                <a:gd name="T9" fmla="*/ 2147483647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02"/>
                <a:gd name="T17" fmla="*/ 108 w 108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02">
                  <a:moveTo>
                    <a:pt x="0" y="327"/>
                  </a:moveTo>
                  <a:lnTo>
                    <a:pt x="108" y="0"/>
                  </a:lnTo>
                  <a:lnTo>
                    <a:pt x="108" y="175"/>
                  </a:lnTo>
                  <a:lnTo>
                    <a:pt x="0" y="502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330033"/>
            </a:solidFill>
            <a:ln>
              <a:noFill/>
            </a:ln>
            <a:effectLst>
              <a:prstShdw prst="shdw17" dist="17961" dir="2700000">
                <a:srgbClr val="1F001F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1" name="Freeform 10"/>
            <p:cNvSpPr>
              <a:spLocks/>
            </p:cNvSpPr>
            <p:nvPr/>
          </p:nvSpPr>
          <p:spPr bwMode="auto">
            <a:xfrm>
              <a:off x="4429124" y="2290878"/>
              <a:ext cx="828515" cy="650341"/>
            </a:xfrm>
            <a:custGeom>
              <a:avLst/>
              <a:gdLst>
                <a:gd name="T0" fmla="*/ 0 w 472"/>
                <a:gd name="T1" fmla="*/ 2147483647 h 338"/>
                <a:gd name="T2" fmla="*/ 2147483647 w 472"/>
                <a:gd name="T3" fmla="*/ 2147483647 h 338"/>
                <a:gd name="T4" fmla="*/ 2147483647 w 472"/>
                <a:gd name="T5" fmla="*/ 2147483647 h 338"/>
                <a:gd name="T6" fmla="*/ 2147483647 w 472"/>
                <a:gd name="T7" fmla="*/ 2147483647 h 338"/>
                <a:gd name="T8" fmla="*/ 2147483647 w 472"/>
                <a:gd name="T9" fmla="*/ 2147483647 h 338"/>
                <a:gd name="T10" fmla="*/ 2147483647 w 472"/>
                <a:gd name="T11" fmla="*/ 2147483647 h 338"/>
                <a:gd name="T12" fmla="*/ 2147483647 w 472"/>
                <a:gd name="T13" fmla="*/ 2147483647 h 338"/>
                <a:gd name="T14" fmla="*/ 2147483647 w 472"/>
                <a:gd name="T15" fmla="*/ 2147483647 h 338"/>
                <a:gd name="T16" fmla="*/ 2147483647 w 472"/>
                <a:gd name="T17" fmla="*/ 0 h 338"/>
                <a:gd name="T18" fmla="*/ 2147483647 w 472"/>
                <a:gd name="T19" fmla="*/ 0 h 338"/>
                <a:gd name="T20" fmla="*/ 2147483647 w 472"/>
                <a:gd name="T21" fmla="*/ 0 h 338"/>
                <a:gd name="T22" fmla="*/ 2147483647 w 472"/>
                <a:gd name="T23" fmla="*/ 0 h 338"/>
                <a:gd name="T24" fmla="*/ 2147483647 w 472"/>
                <a:gd name="T25" fmla="*/ 0 h 338"/>
                <a:gd name="T26" fmla="*/ 2147483647 w 472"/>
                <a:gd name="T27" fmla="*/ 0 h 338"/>
                <a:gd name="T28" fmla="*/ 2147483647 w 472"/>
                <a:gd name="T29" fmla="*/ 0 h 338"/>
                <a:gd name="T30" fmla="*/ 2147483647 w 472"/>
                <a:gd name="T31" fmla="*/ 0 h 338"/>
                <a:gd name="T32" fmla="*/ 2147483647 w 472"/>
                <a:gd name="T33" fmla="*/ 2147483647 h 338"/>
                <a:gd name="T34" fmla="*/ 0 w 472"/>
                <a:gd name="T35" fmla="*/ 2147483647 h 3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2"/>
                <a:gd name="T55" fmla="*/ 0 h 338"/>
                <a:gd name="T56" fmla="*/ 472 w 472"/>
                <a:gd name="T57" fmla="*/ 338 h 3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2" h="338">
                  <a:moveTo>
                    <a:pt x="0" y="70"/>
                  </a:moveTo>
                  <a:lnTo>
                    <a:pt x="22" y="58"/>
                  </a:lnTo>
                  <a:lnTo>
                    <a:pt x="54" y="46"/>
                  </a:lnTo>
                  <a:lnTo>
                    <a:pt x="75" y="35"/>
                  </a:lnTo>
                  <a:lnTo>
                    <a:pt x="118" y="23"/>
                  </a:lnTo>
                  <a:lnTo>
                    <a:pt x="150" y="23"/>
                  </a:lnTo>
                  <a:lnTo>
                    <a:pt x="172" y="11"/>
                  </a:lnTo>
                  <a:lnTo>
                    <a:pt x="204" y="11"/>
                  </a:lnTo>
                  <a:lnTo>
                    <a:pt x="236" y="0"/>
                  </a:lnTo>
                  <a:lnTo>
                    <a:pt x="268" y="0"/>
                  </a:lnTo>
                  <a:lnTo>
                    <a:pt x="300" y="0"/>
                  </a:lnTo>
                  <a:lnTo>
                    <a:pt x="332" y="0"/>
                  </a:lnTo>
                  <a:lnTo>
                    <a:pt x="375" y="0"/>
                  </a:lnTo>
                  <a:lnTo>
                    <a:pt x="407" y="0"/>
                  </a:lnTo>
                  <a:lnTo>
                    <a:pt x="439" y="0"/>
                  </a:lnTo>
                  <a:lnTo>
                    <a:pt x="472" y="0"/>
                  </a:lnTo>
                  <a:lnTo>
                    <a:pt x="364" y="33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ffectLst>
              <a:prstShdw prst="shdw17" dist="17961" dir="2700000">
                <a:srgbClr val="3D003D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92" name="Rectangle 32"/>
            <p:cNvSpPr>
              <a:spLocks noChangeArrowheads="1"/>
            </p:cNvSpPr>
            <p:nvPr/>
          </p:nvSpPr>
          <p:spPr bwMode="auto">
            <a:xfrm>
              <a:off x="4489252" y="1357423"/>
              <a:ext cx="839812" cy="30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>
                  <a:solidFill>
                    <a:schemeClr val="bg1"/>
                  </a:solidFill>
                </a:rPr>
                <a:t>Outros</a:t>
              </a:r>
              <a:endParaRPr lang="pt-BR" sz="3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9193" name="Rectangle 33"/>
            <p:cNvSpPr>
              <a:spLocks noChangeArrowheads="1"/>
            </p:cNvSpPr>
            <p:nvPr/>
          </p:nvSpPr>
          <p:spPr bwMode="auto">
            <a:xfrm>
              <a:off x="4664829" y="1714589"/>
              <a:ext cx="512862" cy="30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>
                  <a:solidFill>
                    <a:schemeClr val="bg1"/>
                  </a:solidFill>
                </a:rPr>
                <a:t>13%</a:t>
              </a:r>
              <a:endParaRPr lang="pt-BR" sz="3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" name="Grupo 41"/>
          <p:cNvGrpSpPr>
            <a:grpSpLocks/>
          </p:cNvGrpSpPr>
          <p:nvPr/>
        </p:nvGrpSpPr>
        <p:grpSpPr bwMode="auto">
          <a:xfrm>
            <a:off x="1785938" y="1928813"/>
            <a:ext cx="2928937" cy="1500187"/>
            <a:chOff x="954261" y="1888526"/>
            <a:chExt cx="2929033" cy="1500677"/>
          </a:xfrm>
        </p:grpSpPr>
        <p:sp>
          <p:nvSpPr>
            <p:cNvPr id="49185" name="Freeform 11"/>
            <p:cNvSpPr>
              <a:spLocks/>
            </p:cNvSpPr>
            <p:nvPr/>
          </p:nvSpPr>
          <p:spPr bwMode="auto">
            <a:xfrm>
              <a:off x="2996136" y="2694608"/>
              <a:ext cx="882930" cy="694595"/>
            </a:xfrm>
            <a:custGeom>
              <a:avLst/>
              <a:gdLst>
                <a:gd name="T0" fmla="*/ 2147483647 w 503"/>
                <a:gd name="T1" fmla="*/ 2147483647 h 361"/>
                <a:gd name="T2" fmla="*/ 0 w 503"/>
                <a:gd name="T3" fmla="*/ 0 h 361"/>
                <a:gd name="T4" fmla="*/ 0 w 503"/>
                <a:gd name="T5" fmla="*/ 2147483647 h 361"/>
                <a:gd name="T6" fmla="*/ 2147483647 w 503"/>
                <a:gd name="T7" fmla="*/ 2147483647 h 361"/>
                <a:gd name="T8" fmla="*/ 2147483647 w 503"/>
                <a:gd name="T9" fmla="*/ 2147483647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3"/>
                <a:gd name="T16" fmla="*/ 0 h 361"/>
                <a:gd name="T17" fmla="*/ 503 w 503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3" h="361">
                  <a:moveTo>
                    <a:pt x="503" y="186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503" y="361"/>
                  </a:lnTo>
                  <a:lnTo>
                    <a:pt x="503" y="186"/>
                  </a:lnTo>
                  <a:close/>
                </a:path>
              </a:pathLst>
            </a:custGeom>
            <a:solidFill>
              <a:srgbClr val="668080"/>
            </a:solidFill>
            <a:ln>
              <a:noFill/>
            </a:ln>
            <a:effectLst>
              <a:prstShdw prst="shdw17" dist="17961" dir="2700000">
                <a:srgbClr val="3D4D4D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6" name="Freeform 12"/>
            <p:cNvSpPr>
              <a:spLocks/>
            </p:cNvSpPr>
            <p:nvPr/>
          </p:nvSpPr>
          <p:spPr bwMode="auto">
            <a:xfrm>
              <a:off x="3000364" y="2571744"/>
              <a:ext cx="882930" cy="515655"/>
            </a:xfrm>
            <a:custGeom>
              <a:avLst/>
              <a:gdLst>
                <a:gd name="T0" fmla="*/ 0 w 503"/>
                <a:gd name="T1" fmla="*/ 2147483647 h 268"/>
                <a:gd name="T2" fmla="*/ 2147483647 w 503"/>
                <a:gd name="T3" fmla="*/ 2147483647 h 268"/>
                <a:gd name="T4" fmla="*/ 2147483647 w 503"/>
                <a:gd name="T5" fmla="*/ 2147483647 h 268"/>
                <a:gd name="T6" fmla="*/ 2147483647 w 503"/>
                <a:gd name="T7" fmla="*/ 2147483647 h 268"/>
                <a:gd name="T8" fmla="*/ 2147483647 w 503"/>
                <a:gd name="T9" fmla="*/ 2147483647 h 268"/>
                <a:gd name="T10" fmla="*/ 2147483647 w 503"/>
                <a:gd name="T11" fmla="*/ 2147483647 h 268"/>
                <a:gd name="T12" fmla="*/ 2147483647 w 503"/>
                <a:gd name="T13" fmla="*/ 0 h 268"/>
                <a:gd name="T14" fmla="*/ 2147483647 w 503"/>
                <a:gd name="T15" fmla="*/ 2147483647 h 268"/>
                <a:gd name="T16" fmla="*/ 0 w 503"/>
                <a:gd name="T17" fmla="*/ 2147483647 h 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3"/>
                <a:gd name="T28" fmla="*/ 0 h 268"/>
                <a:gd name="T29" fmla="*/ 503 w 503"/>
                <a:gd name="T30" fmla="*/ 268 h 2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3" h="268">
                  <a:moveTo>
                    <a:pt x="0" y="70"/>
                  </a:moveTo>
                  <a:lnTo>
                    <a:pt x="22" y="58"/>
                  </a:lnTo>
                  <a:lnTo>
                    <a:pt x="43" y="47"/>
                  </a:lnTo>
                  <a:lnTo>
                    <a:pt x="64" y="35"/>
                  </a:lnTo>
                  <a:lnTo>
                    <a:pt x="86" y="23"/>
                  </a:lnTo>
                  <a:lnTo>
                    <a:pt x="107" y="12"/>
                  </a:lnTo>
                  <a:lnTo>
                    <a:pt x="139" y="0"/>
                  </a:lnTo>
                  <a:lnTo>
                    <a:pt x="503" y="26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ffectLst>
              <a:prstShdw prst="shdw17" dist="17961" dir="2700000">
                <a:srgbClr val="7A9999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7" name="Rectangle 30"/>
            <p:cNvSpPr>
              <a:spLocks noChangeArrowheads="1"/>
            </p:cNvSpPr>
            <p:nvPr/>
          </p:nvSpPr>
          <p:spPr bwMode="auto">
            <a:xfrm>
              <a:off x="954261" y="1888526"/>
              <a:ext cx="2037484" cy="30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>
                  <a:solidFill>
                    <a:schemeClr val="bg1"/>
                  </a:solidFill>
                </a:rPr>
                <a:t>Construção Civil</a:t>
              </a:r>
              <a:endParaRPr lang="pt-BR" sz="3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9188" name="Rectangle 31"/>
            <p:cNvSpPr>
              <a:spLocks noChangeArrowheads="1"/>
            </p:cNvSpPr>
            <p:nvPr/>
          </p:nvSpPr>
          <p:spPr bwMode="auto">
            <a:xfrm>
              <a:off x="1798435" y="2223798"/>
              <a:ext cx="370303" cy="30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>
                  <a:solidFill>
                    <a:schemeClr val="bg1"/>
                  </a:solidFill>
                </a:rPr>
                <a:t>5%</a:t>
              </a:r>
              <a:endParaRPr lang="pt-BR" sz="3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Grupo 48"/>
          <p:cNvGrpSpPr>
            <a:grpSpLocks/>
          </p:cNvGrpSpPr>
          <p:nvPr/>
        </p:nvGrpSpPr>
        <p:grpSpPr bwMode="auto">
          <a:xfrm>
            <a:off x="877888" y="2914650"/>
            <a:ext cx="3694112" cy="942975"/>
            <a:chOff x="-240416" y="3031188"/>
            <a:chExt cx="3695197" cy="942802"/>
          </a:xfrm>
        </p:grpSpPr>
        <p:sp>
          <p:nvSpPr>
            <p:cNvPr id="49180" name="Freeform 16"/>
            <p:cNvSpPr>
              <a:spLocks/>
            </p:cNvSpPr>
            <p:nvPr/>
          </p:nvSpPr>
          <p:spPr bwMode="auto">
            <a:xfrm>
              <a:off x="2382276" y="3412157"/>
              <a:ext cx="56170" cy="561833"/>
            </a:xfrm>
            <a:custGeom>
              <a:avLst/>
              <a:gdLst>
                <a:gd name="T0" fmla="*/ 2147483647 w 32"/>
                <a:gd name="T1" fmla="*/ 2147483647 h 292"/>
                <a:gd name="T2" fmla="*/ 2147483647 w 32"/>
                <a:gd name="T3" fmla="*/ 2147483647 h 292"/>
                <a:gd name="T4" fmla="*/ 2147483647 w 32"/>
                <a:gd name="T5" fmla="*/ 2147483647 h 292"/>
                <a:gd name="T6" fmla="*/ 2147483647 w 32"/>
                <a:gd name="T7" fmla="*/ 2147483647 h 292"/>
                <a:gd name="T8" fmla="*/ 0 w 32"/>
                <a:gd name="T9" fmla="*/ 2147483647 h 292"/>
                <a:gd name="T10" fmla="*/ 0 w 32"/>
                <a:gd name="T11" fmla="*/ 2147483647 h 292"/>
                <a:gd name="T12" fmla="*/ 0 w 32"/>
                <a:gd name="T13" fmla="*/ 0 h 292"/>
                <a:gd name="T14" fmla="*/ 0 w 32"/>
                <a:gd name="T15" fmla="*/ 2147483647 h 292"/>
                <a:gd name="T16" fmla="*/ 0 w 32"/>
                <a:gd name="T17" fmla="*/ 2147483647 h 292"/>
                <a:gd name="T18" fmla="*/ 0 w 32"/>
                <a:gd name="T19" fmla="*/ 2147483647 h 292"/>
                <a:gd name="T20" fmla="*/ 2147483647 w 32"/>
                <a:gd name="T21" fmla="*/ 2147483647 h 292"/>
                <a:gd name="T22" fmla="*/ 2147483647 w 32"/>
                <a:gd name="T23" fmla="*/ 2147483647 h 292"/>
                <a:gd name="T24" fmla="*/ 2147483647 w 32"/>
                <a:gd name="T25" fmla="*/ 2147483647 h 292"/>
                <a:gd name="T26" fmla="*/ 2147483647 w 32"/>
                <a:gd name="T27" fmla="*/ 2147483647 h 292"/>
                <a:gd name="T28" fmla="*/ 2147483647 w 32"/>
                <a:gd name="T29" fmla="*/ 2147483647 h 2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292"/>
                <a:gd name="T47" fmla="*/ 32 w 32"/>
                <a:gd name="T48" fmla="*/ 292 h 2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292">
                  <a:moveTo>
                    <a:pt x="32" y="117"/>
                  </a:moveTo>
                  <a:lnTo>
                    <a:pt x="22" y="93"/>
                  </a:lnTo>
                  <a:lnTo>
                    <a:pt x="11" y="70"/>
                  </a:lnTo>
                  <a:lnTo>
                    <a:pt x="11" y="58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75"/>
                  </a:lnTo>
                  <a:lnTo>
                    <a:pt x="0" y="187"/>
                  </a:lnTo>
                  <a:lnTo>
                    <a:pt x="0" y="210"/>
                  </a:lnTo>
                  <a:lnTo>
                    <a:pt x="11" y="233"/>
                  </a:lnTo>
                  <a:lnTo>
                    <a:pt x="11" y="245"/>
                  </a:lnTo>
                  <a:lnTo>
                    <a:pt x="22" y="268"/>
                  </a:lnTo>
                  <a:lnTo>
                    <a:pt x="32" y="292"/>
                  </a:lnTo>
                  <a:lnTo>
                    <a:pt x="32" y="117"/>
                  </a:lnTo>
                  <a:close/>
                </a:path>
              </a:pathLst>
            </a:custGeom>
            <a:solidFill>
              <a:srgbClr val="808066"/>
            </a:solidFill>
            <a:ln>
              <a:noFill/>
            </a:ln>
            <a:effectLst>
              <a:prstShdw prst="shdw17" dist="17961" dir="2700000">
                <a:srgbClr val="4D4D3D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1" name="Freeform 17"/>
            <p:cNvSpPr>
              <a:spLocks/>
            </p:cNvSpPr>
            <p:nvPr/>
          </p:nvSpPr>
          <p:spPr bwMode="auto">
            <a:xfrm>
              <a:off x="2438446" y="3412157"/>
              <a:ext cx="1016335" cy="561833"/>
            </a:xfrm>
            <a:custGeom>
              <a:avLst/>
              <a:gdLst>
                <a:gd name="T0" fmla="*/ 2147483647 w 579"/>
                <a:gd name="T1" fmla="*/ 0 h 292"/>
                <a:gd name="T2" fmla="*/ 0 w 579"/>
                <a:gd name="T3" fmla="*/ 2147483647 h 292"/>
                <a:gd name="T4" fmla="*/ 0 w 579"/>
                <a:gd name="T5" fmla="*/ 2147483647 h 292"/>
                <a:gd name="T6" fmla="*/ 2147483647 w 579"/>
                <a:gd name="T7" fmla="*/ 2147483647 h 292"/>
                <a:gd name="T8" fmla="*/ 2147483647 w 579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9"/>
                <a:gd name="T16" fmla="*/ 0 h 292"/>
                <a:gd name="T17" fmla="*/ 579 w 579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9" h="292">
                  <a:moveTo>
                    <a:pt x="579" y="0"/>
                  </a:moveTo>
                  <a:lnTo>
                    <a:pt x="0" y="117"/>
                  </a:lnTo>
                  <a:lnTo>
                    <a:pt x="0" y="292"/>
                  </a:lnTo>
                  <a:lnTo>
                    <a:pt x="579" y="175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808066"/>
            </a:solidFill>
            <a:ln>
              <a:noFill/>
            </a:ln>
            <a:effectLst>
              <a:prstShdw prst="shdw17" dist="17961" dir="2700000">
                <a:srgbClr val="4D4D3D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2" name="Freeform 18"/>
            <p:cNvSpPr>
              <a:spLocks/>
            </p:cNvSpPr>
            <p:nvPr/>
          </p:nvSpPr>
          <p:spPr bwMode="auto">
            <a:xfrm>
              <a:off x="2382276" y="3031188"/>
              <a:ext cx="1072505" cy="606087"/>
            </a:xfrm>
            <a:custGeom>
              <a:avLst/>
              <a:gdLst>
                <a:gd name="T0" fmla="*/ 2147483647 w 611"/>
                <a:gd name="T1" fmla="*/ 2147483647 h 315"/>
                <a:gd name="T2" fmla="*/ 2147483647 w 611"/>
                <a:gd name="T3" fmla="*/ 2147483647 h 315"/>
                <a:gd name="T4" fmla="*/ 2147483647 w 611"/>
                <a:gd name="T5" fmla="*/ 2147483647 h 315"/>
                <a:gd name="T6" fmla="*/ 0 w 611"/>
                <a:gd name="T7" fmla="*/ 2147483647 h 315"/>
                <a:gd name="T8" fmla="*/ 0 w 611"/>
                <a:gd name="T9" fmla="*/ 2147483647 h 315"/>
                <a:gd name="T10" fmla="*/ 0 w 611"/>
                <a:gd name="T11" fmla="*/ 2147483647 h 315"/>
                <a:gd name="T12" fmla="*/ 0 w 611"/>
                <a:gd name="T13" fmla="*/ 2147483647 h 315"/>
                <a:gd name="T14" fmla="*/ 0 w 611"/>
                <a:gd name="T15" fmla="*/ 2147483647 h 315"/>
                <a:gd name="T16" fmla="*/ 0 w 611"/>
                <a:gd name="T17" fmla="*/ 2147483647 h 315"/>
                <a:gd name="T18" fmla="*/ 2147483647 w 611"/>
                <a:gd name="T19" fmla="*/ 2147483647 h 315"/>
                <a:gd name="T20" fmla="*/ 2147483647 w 611"/>
                <a:gd name="T21" fmla="*/ 2147483647 h 315"/>
                <a:gd name="T22" fmla="*/ 2147483647 w 611"/>
                <a:gd name="T23" fmla="*/ 2147483647 h 315"/>
                <a:gd name="T24" fmla="*/ 2147483647 w 611"/>
                <a:gd name="T25" fmla="*/ 2147483647 h 315"/>
                <a:gd name="T26" fmla="*/ 2147483647 w 611"/>
                <a:gd name="T27" fmla="*/ 2147483647 h 315"/>
                <a:gd name="T28" fmla="*/ 2147483647 w 611"/>
                <a:gd name="T29" fmla="*/ 2147483647 h 315"/>
                <a:gd name="T30" fmla="*/ 2147483647 w 611"/>
                <a:gd name="T31" fmla="*/ 0 h 315"/>
                <a:gd name="T32" fmla="*/ 2147483647 w 611"/>
                <a:gd name="T33" fmla="*/ 2147483647 h 315"/>
                <a:gd name="T34" fmla="*/ 2147483647 w 611"/>
                <a:gd name="T35" fmla="*/ 2147483647 h 3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1"/>
                <a:gd name="T55" fmla="*/ 0 h 315"/>
                <a:gd name="T56" fmla="*/ 611 w 611"/>
                <a:gd name="T57" fmla="*/ 315 h 3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1" h="315">
                  <a:moveTo>
                    <a:pt x="32" y="315"/>
                  </a:moveTo>
                  <a:lnTo>
                    <a:pt x="22" y="291"/>
                  </a:lnTo>
                  <a:lnTo>
                    <a:pt x="11" y="268"/>
                  </a:lnTo>
                  <a:lnTo>
                    <a:pt x="0" y="245"/>
                  </a:lnTo>
                  <a:lnTo>
                    <a:pt x="0" y="221"/>
                  </a:lnTo>
                  <a:lnTo>
                    <a:pt x="0" y="210"/>
                  </a:lnTo>
                  <a:lnTo>
                    <a:pt x="0" y="186"/>
                  </a:lnTo>
                  <a:lnTo>
                    <a:pt x="0" y="163"/>
                  </a:lnTo>
                  <a:lnTo>
                    <a:pt x="0" y="140"/>
                  </a:lnTo>
                  <a:lnTo>
                    <a:pt x="11" y="116"/>
                  </a:lnTo>
                  <a:lnTo>
                    <a:pt x="22" y="93"/>
                  </a:lnTo>
                  <a:lnTo>
                    <a:pt x="32" y="81"/>
                  </a:lnTo>
                  <a:lnTo>
                    <a:pt x="54" y="58"/>
                  </a:lnTo>
                  <a:lnTo>
                    <a:pt x="64" y="35"/>
                  </a:lnTo>
                  <a:lnTo>
                    <a:pt x="86" y="23"/>
                  </a:lnTo>
                  <a:lnTo>
                    <a:pt x="107" y="0"/>
                  </a:lnTo>
                  <a:lnTo>
                    <a:pt x="611" y="198"/>
                  </a:lnTo>
                  <a:lnTo>
                    <a:pt x="32" y="31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>
              <a:prstShdw prst="shdw17" dist="17961" dir="2700000">
                <a:srgbClr val="99997A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83" name="Rectangle 28"/>
            <p:cNvSpPr>
              <a:spLocks noChangeArrowheads="1"/>
            </p:cNvSpPr>
            <p:nvPr/>
          </p:nvSpPr>
          <p:spPr bwMode="auto">
            <a:xfrm>
              <a:off x="-240416" y="3237723"/>
              <a:ext cx="2224019" cy="307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>
                  <a:solidFill>
                    <a:schemeClr val="bg1"/>
                  </a:solidFill>
                </a:rPr>
                <a:t>Em Doutoramento</a:t>
              </a:r>
              <a:endParaRPr lang="pt-BR" sz="3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9184" name="Rectangle 29"/>
            <p:cNvSpPr>
              <a:spLocks noChangeArrowheads="1"/>
            </p:cNvSpPr>
            <p:nvPr/>
          </p:nvSpPr>
          <p:spPr bwMode="auto">
            <a:xfrm>
              <a:off x="583987" y="3616869"/>
              <a:ext cx="513028" cy="307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>
                  <a:solidFill>
                    <a:schemeClr val="bg1"/>
                  </a:solidFill>
                </a:rPr>
                <a:t>15%</a:t>
              </a:r>
              <a:endParaRPr lang="pt-BR" sz="3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" name="Grupo 61"/>
          <p:cNvGrpSpPr>
            <a:grpSpLocks/>
          </p:cNvGrpSpPr>
          <p:nvPr/>
        </p:nvGrpSpPr>
        <p:grpSpPr bwMode="auto">
          <a:xfrm>
            <a:off x="5184775" y="2500313"/>
            <a:ext cx="2816225" cy="1214437"/>
            <a:chOff x="4516093" y="2669112"/>
            <a:chExt cx="2815495" cy="1214446"/>
          </a:xfrm>
        </p:grpSpPr>
        <p:sp>
          <p:nvSpPr>
            <p:cNvPr id="49175" name="Freeform 13"/>
            <p:cNvSpPr>
              <a:spLocks/>
            </p:cNvSpPr>
            <p:nvPr/>
          </p:nvSpPr>
          <p:spPr bwMode="auto">
            <a:xfrm>
              <a:off x="5549980" y="3344814"/>
              <a:ext cx="56170" cy="538744"/>
            </a:xfrm>
            <a:custGeom>
              <a:avLst/>
              <a:gdLst>
                <a:gd name="T0" fmla="*/ 2147483647 w 32"/>
                <a:gd name="T1" fmla="*/ 0 h 280"/>
                <a:gd name="T2" fmla="*/ 2147483647 w 32"/>
                <a:gd name="T3" fmla="*/ 2147483647 h 280"/>
                <a:gd name="T4" fmla="*/ 2147483647 w 32"/>
                <a:gd name="T5" fmla="*/ 2147483647 h 280"/>
                <a:gd name="T6" fmla="*/ 2147483647 w 32"/>
                <a:gd name="T7" fmla="*/ 2147483647 h 280"/>
                <a:gd name="T8" fmla="*/ 2147483647 w 32"/>
                <a:gd name="T9" fmla="*/ 2147483647 h 280"/>
                <a:gd name="T10" fmla="*/ 2147483647 w 32"/>
                <a:gd name="T11" fmla="*/ 2147483647 h 280"/>
                <a:gd name="T12" fmla="*/ 0 w 32"/>
                <a:gd name="T13" fmla="*/ 2147483647 h 280"/>
                <a:gd name="T14" fmla="*/ 0 w 32"/>
                <a:gd name="T15" fmla="*/ 2147483647 h 280"/>
                <a:gd name="T16" fmla="*/ 2147483647 w 32"/>
                <a:gd name="T17" fmla="*/ 2147483647 h 280"/>
                <a:gd name="T18" fmla="*/ 2147483647 w 32"/>
                <a:gd name="T19" fmla="*/ 2147483647 h 280"/>
                <a:gd name="T20" fmla="*/ 2147483647 w 32"/>
                <a:gd name="T21" fmla="*/ 2147483647 h 280"/>
                <a:gd name="T22" fmla="*/ 2147483647 w 32"/>
                <a:gd name="T23" fmla="*/ 2147483647 h 280"/>
                <a:gd name="T24" fmla="*/ 2147483647 w 32"/>
                <a:gd name="T25" fmla="*/ 2147483647 h 280"/>
                <a:gd name="T26" fmla="*/ 2147483647 w 32"/>
                <a:gd name="T27" fmla="*/ 2147483647 h 280"/>
                <a:gd name="T28" fmla="*/ 2147483647 w 32"/>
                <a:gd name="T29" fmla="*/ 0 h 2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280"/>
                <a:gd name="T47" fmla="*/ 32 w 32"/>
                <a:gd name="T48" fmla="*/ 280 h 2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280">
                  <a:moveTo>
                    <a:pt x="32" y="0"/>
                  </a:moveTo>
                  <a:lnTo>
                    <a:pt x="32" y="12"/>
                  </a:lnTo>
                  <a:lnTo>
                    <a:pt x="21" y="35"/>
                  </a:lnTo>
                  <a:lnTo>
                    <a:pt x="21" y="47"/>
                  </a:lnTo>
                  <a:lnTo>
                    <a:pt x="11" y="70"/>
                  </a:lnTo>
                  <a:lnTo>
                    <a:pt x="11" y="82"/>
                  </a:lnTo>
                  <a:lnTo>
                    <a:pt x="0" y="105"/>
                  </a:lnTo>
                  <a:lnTo>
                    <a:pt x="0" y="280"/>
                  </a:lnTo>
                  <a:lnTo>
                    <a:pt x="11" y="257"/>
                  </a:lnTo>
                  <a:lnTo>
                    <a:pt x="11" y="245"/>
                  </a:lnTo>
                  <a:lnTo>
                    <a:pt x="21" y="222"/>
                  </a:lnTo>
                  <a:lnTo>
                    <a:pt x="21" y="210"/>
                  </a:lnTo>
                  <a:lnTo>
                    <a:pt x="32" y="187"/>
                  </a:lnTo>
                  <a:lnTo>
                    <a:pt x="32" y="17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D4D80"/>
            </a:solidFill>
            <a:ln>
              <a:noFill/>
            </a:ln>
            <a:effectLst>
              <a:prstShdw prst="shdw17" dist="17961" dir="2700000">
                <a:srgbClr val="2E2E4D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6" name="Freeform 14"/>
            <p:cNvSpPr>
              <a:spLocks/>
            </p:cNvSpPr>
            <p:nvPr/>
          </p:nvSpPr>
          <p:spPr bwMode="auto">
            <a:xfrm>
              <a:off x="4516093" y="3344814"/>
              <a:ext cx="1014579" cy="538744"/>
            </a:xfrm>
            <a:custGeom>
              <a:avLst/>
              <a:gdLst>
                <a:gd name="T0" fmla="*/ 0 w 578"/>
                <a:gd name="T1" fmla="*/ 0 h 280"/>
                <a:gd name="T2" fmla="*/ 2147483647 w 578"/>
                <a:gd name="T3" fmla="*/ 2147483647 h 280"/>
                <a:gd name="T4" fmla="*/ 2147483647 w 578"/>
                <a:gd name="T5" fmla="*/ 2147483647 h 280"/>
                <a:gd name="T6" fmla="*/ 0 w 578"/>
                <a:gd name="T7" fmla="*/ 2147483647 h 280"/>
                <a:gd name="T8" fmla="*/ 0 w 578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8"/>
                <a:gd name="T16" fmla="*/ 0 h 280"/>
                <a:gd name="T17" fmla="*/ 578 w 578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8" h="280">
                  <a:moveTo>
                    <a:pt x="0" y="0"/>
                  </a:moveTo>
                  <a:lnTo>
                    <a:pt x="578" y="105"/>
                  </a:lnTo>
                  <a:lnTo>
                    <a:pt x="578" y="280"/>
                  </a:lnTo>
                  <a:lnTo>
                    <a:pt x="0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80"/>
            </a:solidFill>
            <a:ln>
              <a:noFill/>
            </a:ln>
            <a:effectLst>
              <a:prstShdw prst="shdw17" dist="17961" dir="2700000">
                <a:srgbClr val="2E2E4D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7" name="Freeform 15"/>
            <p:cNvSpPr>
              <a:spLocks/>
            </p:cNvSpPr>
            <p:nvPr/>
          </p:nvSpPr>
          <p:spPr bwMode="auto">
            <a:xfrm>
              <a:off x="4516093" y="2694473"/>
              <a:ext cx="1090058" cy="852370"/>
            </a:xfrm>
            <a:custGeom>
              <a:avLst/>
              <a:gdLst>
                <a:gd name="T0" fmla="*/ 2147483647 w 621"/>
                <a:gd name="T1" fmla="*/ 0 h 443"/>
                <a:gd name="T2" fmla="*/ 2147483647 w 621"/>
                <a:gd name="T3" fmla="*/ 2147483647 h 443"/>
                <a:gd name="T4" fmla="*/ 2147483647 w 621"/>
                <a:gd name="T5" fmla="*/ 2147483647 h 443"/>
                <a:gd name="T6" fmla="*/ 2147483647 w 621"/>
                <a:gd name="T7" fmla="*/ 2147483647 h 443"/>
                <a:gd name="T8" fmla="*/ 2147483647 w 621"/>
                <a:gd name="T9" fmla="*/ 2147483647 h 443"/>
                <a:gd name="T10" fmla="*/ 2147483647 w 621"/>
                <a:gd name="T11" fmla="*/ 2147483647 h 443"/>
                <a:gd name="T12" fmla="*/ 2147483647 w 621"/>
                <a:gd name="T13" fmla="*/ 2147483647 h 443"/>
                <a:gd name="T14" fmla="*/ 2147483647 w 621"/>
                <a:gd name="T15" fmla="*/ 2147483647 h 443"/>
                <a:gd name="T16" fmla="*/ 2147483647 w 621"/>
                <a:gd name="T17" fmla="*/ 2147483647 h 443"/>
                <a:gd name="T18" fmla="*/ 2147483647 w 621"/>
                <a:gd name="T19" fmla="*/ 2147483647 h 443"/>
                <a:gd name="T20" fmla="*/ 2147483647 w 621"/>
                <a:gd name="T21" fmla="*/ 2147483647 h 443"/>
                <a:gd name="T22" fmla="*/ 2147483647 w 621"/>
                <a:gd name="T23" fmla="*/ 2147483647 h 443"/>
                <a:gd name="T24" fmla="*/ 2147483647 w 621"/>
                <a:gd name="T25" fmla="*/ 2147483647 h 443"/>
                <a:gd name="T26" fmla="*/ 2147483647 w 621"/>
                <a:gd name="T27" fmla="*/ 2147483647 h 443"/>
                <a:gd name="T28" fmla="*/ 2147483647 w 621"/>
                <a:gd name="T29" fmla="*/ 2147483647 h 443"/>
                <a:gd name="T30" fmla="*/ 2147483647 w 621"/>
                <a:gd name="T31" fmla="*/ 2147483647 h 443"/>
                <a:gd name="T32" fmla="*/ 2147483647 w 621"/>
                <a:gd name="T33" fmla="*/ 2147483647 h 443"/>
                <a:gd name="T34" fmla="*/ 2147483647 w 621"/>
                <a:gd name="T35" fmla="*/ 2147483647 h 443"/>
                <a:gd name="T36" fmla="*/ 2147483647 w 621"/>
                <a:gd name="T37" fmla="*/ 2147483647 h 443"/>
                <a:gd name="T38" fmla="*/ 2147483647 w 621"/>
                <a:gd name="T39" fmla="*/ 2147483647 h 443"/>
                <a:gd name="T40" fmla="*/ 2147483647 w 621"/>
                <a:gd name="T41" fmla="*/ 2147483647 h 443"/>
                <a:gd name="T42" fmla="*/ 2147483647 w 621"/>
                <a:gd name="T43" fmla="*/ 2147483647 h 443"/>
                <a:gd name="T44" fmla="*/ 2147483647 w 621"/>
                <a:gd name="T45" fmla="*/ 2147483647 h 443"/>
                <a:gd name="T46" fmla="*/ 2147483647 w 621"/>
                <a:gd name="T47" fmla="*/ 2147483647 h 443"/>
                <a:gd name="T48" fmla="*/ 2147483647 w 621"/>
                <a:gd name="T49" fmla="*/ 2147483647 h 443"/>
                <a:gd name="T50" fmla="*/ 2147483647 w 621"/>
                <a:gd name="T51" fmla="*/ 2147483647 h 443"/>
                <a:gd name="T52" fmla="*/ 2147483647 w 621"/>
                <a:gd name="T53" fmla="*/ 2147483647 h 443"/>
                <a:gd name="T54" fmla="*/ 2147483647 w 621"/>
                <a:gd name="T55" fmla="*/ 2147483647 h 443"/>
                <a:gd name="T56" fmla="*/ 0 w 621"/>
                <a:gd name="T57" fmla="*/ 2147483647 h 443"/>
                <a:gd name="T58" fmla="*/ 2147483647 w 621"/>
                <a:gd name="T59" fmla="*/ 0 h 4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1"/>
                <a:gd name="T91" fmla="*/ 0 h 443"/>
                <a:gd name="T92" fmla="*/ 621 w 621"/>
                <a:gd name="T93" fmla="*/ 443 h 4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1" h="443">
                  <a:moveTo>
                    <a:pt x="107" y="0"/>
                  </a:moveTo>
                  <a:lnTo>
                    <a:pt x="150" y="11"/>
                  </a:lnTo>
                  <a:lnTo>
                    <a:pt x="182" y="11"/>
                  </a:lnTo>
                  <a:lnTo>
                    <a:pt x="225" y="23"/>
                  </a:lnTo>
                  <a:lnTo>
                    <a:pt x="268" y="23"/>
                  </a:lnTo>
                  <a:lnTo>
                    <a:pt x="289" y="35"/>
                  </a:lnTo>
                  <a:lnTo>
                    <a:pt x="332" y="46"/>
                  </a:lnTo>
                  <a:lnTo>
                    <a:pt x="353" y="58"/>
                  </a:lnTo>
                  <a:lnTo>
                    <a:pt x="386" y="70"/>
                  </a:lnTo>
                  <a:lnTo>
                    <a:pt x="418" y="93"/>
                  </a:lnTo>
                  <a:lnTo>
                    <a:pt x="450" y="105"/>
                  </a:lnTo>
                  <a:lnTo>
                    <a:pt x="471" y="116"/>
                  </a:lnTo>
                  <a:lnTo>
                    <a:pt x="503" y="140"/>
                  </a:lnTo>
                  <a:lnTo>
                    <a:pt x="514" y="151"/>
                  </a:lnTo>
                  <a:lnTo>
                    <a:pt x="546" y="175"/>
                  </a:lnTo>
                  <a:lnTo>
                    <a:pt x="557" y="186"/>
                  </a:lnTo>
                  <a:lnTo>
                    <a:pt x="578" y="210"/>
                  </a:lnTo>
                  <a:lnTo>
                    <a:pt x="589" y="233"/>
                  </a:lnTo>
                  <a:lnTo>
                    <a:pt x="600" y="245"/>
                  </a:lnTo>
                  <a:lnTo>
                    <a:pt x="610" y="268"/>
                  </a:lnTo>
                  <a:lnTo>
                    <a:pt x="610" y="291"/>
                  </a:lnTo>
                  <a:lnTo>
                    <a:pt x="621" y="315"/>
                  </a:lnTo>
                  <a:lnTo>
                    <a:pt x="621" y="338"/>
                  </a:lnTo>
                  <a:lnTo>
                    <a:pt x="621" y="350"/>
                  </a:lnTo>
                  <a:lnTo>
                    <a:pt x="610" y="373"/>
                  </a:lnTo>
                  <a:lnTo>
                    <a:pt x="610" y="396"/>
                  </a:lnTo>
                  <a:lnTo>
                    <a:pt x="600" y="420"/>
                  </a:lnTo>
                  <a:lnTo>
                    <a:pt x="589" y="443"/>
                  </a:lnTo>
                  <a:lnTo>
                    <a:pt x="0" y="33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ffectLst>
              <a:prstShdw prst="shdw17" dist="17961" dir="2700000">
                <a:srgbClr val="5C5C99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8" name="Rectangle 22"/>
            <p:cNvSpPr>
              <a:spLocks noChangeArrowheads="1"/>
            </p:cNvSpPr>
            <p:nvPr/>
          </p:nvSpPr>
          <p:spPr bwMode="auto">
            <a:xfrm>
              <a:off x="5849204" y="2669112"/>
              <a:ext cx="1482384" cy="30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>
                  <a:solidFill>
                    <a:schemeClr val="bg1"/>
                  </a:solidFill>
                </a:rPr>
                <a:t>Professores</a:t>
              </a:r>
              <a:endParaRPr lang="pt-BR" sz="3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9179" name="Rectangle 23"/>
            <p:cNvSpPr>
              <a:spLocks noChangeArrowheads="1"/>
            </p:cNvSpPr>
            <p:nvPr/>
          </p:nvSpPr>
          <p:spPr bwMode="auto">
            <a:xfrm>
              <a:off x="6331722" y="3026302"/>
              <a:ext cx="512825" cy="30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>
                  <a:solidFill>
                    <a:schemeClr val="bg1"/>
                  </a:solidFill>
                </a:rPr>
                <a:t>27%</a:t>
              </a:r>
              <a:endParaRPr lang="pt-BR" sz="3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4" name="Grupo 54"/>
          <p:cNvGrpSpPr>
            <a:grpSpLocks/>
          </p:cNvGrpSpPr>
          <p:nvPr/>
        </p:nvGrpSpPr>
        <p:grpSpPr bwMode="auto">
          <a:xfrm>
            <a:off x="3571875" y="3625851"/>
            <a:ext cx="4228722" cy="2375020"/>
            <a:chOff x="2951211" y="3591096"/>
            <a:chExt cx="4227725" cy="2245114"/>
          </a:xfrm>
        </p:grpSpPr>
        <p:sp>
          <p:nvSpPr>
            <p:cNvPr id="49169" name="Freeform 19"/>
            <p:cNvSpPr>
              <a:spLocks/>
            </p:cNvSpPr>
            <p:nvPr/>
          </p:nvSpPr>
          <p:spPr bwMode="auto">
            <a:xfrm>
              <a:off x="3275076" y="3793126"/>
              <a:ext cx="2050222" cy="786951"/>
            </a:xfrm>
            <a:custGeom>
              <a:avLst/>
              <a:gdLst>
                <a:gd name="T0" fmla="*/ 2147483647 w 1168"/>
                <a:gd name="T1" fmla="*/ 2147483647 h 409"/>
                <a:gd name="T2" fmla="*/ 2147483647 w 1168"/>
                <a:gd name="T3" fmla="*/ 2147483647 h 409"/>
                <a:gd name="T4" fmla="*/ 2147483647 w 1168"/>
                <a:gd name="T5" fmla="*/ 2147483647 h 409"/>
                <a:gd name="T6" fmla="*/ 2147483647 w 1168"/>
                <a:gd name="T7" fmla="*/ 2147483647 h 409"/>
                <a:gd name="T8" fmla="*/ 2147483647 w 1168"/>
                <a:gd name="T9" fmla="*/ 2147483647 h 409"/>
                <a:gd name="T10" fmla="*/ 2147483647 w 1168"/>
                <a:gd name="T11" fmla="*/ 2147483647 h 409"/>
                <a:gd name="T12" fmla="*/ 2147483647 w 1168"/>
                <a:gd name="T13" fmla="*/ 2147483647 h 409"/>
                <a:gd name="T14" fmla="*/ 2147483647 w 1168"/>
                <a:gd name="T15" fmla="*/ 2147483647 h 409"/>
                <a:gd name="T16" fmla="*/ 2147483647 w 1168"/>
                <a:gd name="T17" fmla="*/ 2147483647 h 409"/>
                <a:gd name="T18" fmla="*/ 2147483647 w 1168"/>
                <a:gd name="T19" fmla="*/ 2147483647 h 409"/>
                <a:gd name="T20" fmla="*/ 2147483647 w 1168"/>
                <a:gd name="T21" fmla="*/ 2147483647 h 409"/>
                <a:gd name="T22" fmla="*/ 2147483647 w 1168"/>
                <a:gd name="T23" fmla="*/ 2147483647 h 409"/>
                <a:gd name="T24" fmla="*/ 2147483647 w 1168"/>
                <a:gd name="T25" fmla="*/ 2147483647 h 409"/>
                <a:gd name="T26" fmla="*/ 2147483647 w 1168"/>
                <a:gd name="T27" fmla="*/ 2147483647 h 409"/>
                <a:gd name="T28" fmla="*/ 2147483647 w 1168"/>
                <a:gd name="T29" fmla="*/ 2147483647 h 409"/>
                <a:gd name="T30" fmla="*/ 2147483647 w 1168"/>
                <a:gd name="T31" fmla="*/ 2147483647 h 409"/>
                <a:gd name="T32" fmla="*/ 2147483647 w 1168"/>
                <a:gd name="T33" fmla="*/ 2147483647 h 409"/>
                <a:gd name="T34" fmla="*/ 2147483647 w 1168"/>
                <a:gd name="T35" fmla="*/ 2147483647 h 409"/>
                <a:gd name="T36" fmla="*/ 2147483647 w 1168"/>
                <a:gd name="T37" fmla="*/ 2147483647 h 409"/>
                <a:gd name="T38" fmla="*/ 0 w 1168"/>
                <a:gd name="T39" fmla="*/ 2147483647 h 409"/>
                <a:gd name="T40" fmla="*/ 2147483647 w 1168"/>
                <a:gd name="T41" fmla="*/ 2147483647 h 409"/>
                <a:gd name="T42" fmla="*/ 2147483647 w 1168"/>
                <a:gd name="T43" fmla="*/ 2147483647 h 409"/>
                <a:gd name="T44" fmla="*/ 2147483647 w 1168"/>
                <a:gd name="T45" fmla="*/ 2147483647 h 409"/>
                <a:gd name="T46" fmla="*/ 2147483647 w 1168"/>
                <a:gd name="T47" fmla="*/ 2147483647 h 409"/>
                <a:gd name="T48" fmla="*/ 2147483647 w 1168"/>
                <a:gd name="T49" fmla="*/ 2147483647 h 409"/>
                <a:gd name="T50" fmla="*/ 2147483647 w 1168"/>
                <a:gd name="T51" fmla="*/ 2147483647 h 409"/>
                <a:gd name="T52" fmla="*/ 2147483647 w 1168"/>
                <a:gd name="T53" fmla="*/ 2147483647 h 409"/>
                <a:gd name="T54" fmla="*/ 2147483647 w 1168"/>
                <a:gd name="T55" fmla="*/ 2147483647 h 409"/>
                <a:gd name="T56" fmla="*/ 2147483647 w 1168"/>
                <a:gd name="T57" fmla="*/ 2147483647 h 409"/>
                <a:gd name="T58" fmla="*/ 2147483647 w 1168"/>
                <a:gd name="T59" fmla="*/ 2147483647 h 409"/>
                <a:gd name="T60" fmla="*/ 2147483647 w 1168"/>
                <a:gd name="T61" fmla="*/ 2147483647 h 409"/>
                <a:gd name="T62" fmla="*/ 2147483647 w 1168"/>
                <a:gd name="T63" fmla="*/ 2147483647 h 409"/>
                <a:gd name="T64" fmla="*/ 2147483647 w 1168"/>
                <a:gd name="T65" fmla="*/ 2147483647 h 409"/>
                <a:gd name="T66" fmla="*/ 2147483647 w 1168"/>
                <a:gd name="T67" fmla="*/ 2147483647 h 409"/>
                <a:gd name="T68" fmla="*/ 2147483647 w 1168"/>
                <a:gd name="T69" fmla="*/ 2147483647 h 409"/>
                <a:gd name="T70" fmla="*/ 2147483647 w 1168"/>
                <a:gd name="T71" fmla="*/ 2147483647 h 409"/>
                <a:gd name="T72" fmla="*/ 2147483647 w 1168"/>
                <a:gd name="T73" fmla="*/ 2147483647 h 409"/>
                <a:gd name="T74" fmla="*/ 2147483647 w 1168"/>
                <a:gd name="T75" fmla="*/ 2147483647 h 409"/>
                <a:gd name="T76" fmla="*/ 2147483647 w 1168"/>
                <a:gd name="T77" fmla="*/ 2147483647 h 409"/>
                <a:gd name="T78" fmla="*/ 2147483647 w 1168"/>
                <a:gd name="T79" fmla="*/ 2147483647 h 4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8"/>
                <a:gd name="T121" fmla="*/ 0 h 409"/>
                <a:gd name="T122" fmla="*/ 1168 w 1168"/>
                <a:gd name="T123" fmla="*/ 409 h 4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8" h="409">
                  <a:moveTo>
                    <a:pt x="1168" y="0"/>
                  </a:moveTo>
                  <a:lnTo>
                    <a:pt x="1157" y="24"/>
                  </a:lnTo>
                  <a:lnTo>
                    <a:pt x="1135" y="35"/>
                  </a:lnTo>
                  <a:lnTo>
                    <a:pt x="1125" y="59"/>
                  </a:lnTo>
                  <a:lnTo>
                    <a:pt x="1093" y="82"/>
                  </a:lnTo>
                  <a:lnTo>
                    <a:pt x="1082" y="94"/>
                  </a:lnTo>
                  <a:lnTo>
                    <a:pt x="1050" y="105"/>
                  </a:lnTo>
                  <a:lnTo>
                    <a:pt x="1028" y="129"/>
                  </a:lnTo>
                  <a:lnTo>
                    <a:pt x="996" y="140"/>
                  </a:lnTo>
                  <a:lnTo>
                    <a:pt x="964" y="152"/>
                  </a:lnTo>
                  <a:lnTo>
                    <a:pt x="943" y="164"/>
                  </a:lnTo>
                  <a:lnTo>
                    <a:pt x="911" y="175"/>
                  </a:lnTo>
                  <a:lnTo>
                    <a:pt x="868" y="187"/>
                  </a:lnTo>
                  <a:lnTo>
                    <a:pt x="846" y="199"/>
                  </a:lnTo>
                  <a:lnTo>
                    <a:pt x="803" y="210"/>
                  </a:lnTo>
                  <a:lnTo>
                    <a:pt x="761" y="210"/>
                  </a:lnTo>
                  <a:lnTo>
                    <a:pt x="728" y="222"/>
                  </a:lnTo>
                  <a:lnTo>
                    <a:pt x="686" y="222"/>
                  </a:lnTo>
                  <a:lnTo>
                    <a:pt x="643" y="234"/>
                  </a:lnTo>
                  <a:lnTo>
                    <a:pt x="611" y="234"/>
                  </a:lnTo>
                  <a:lnTo>
                    <a:pt x="568" y="234"/>
                  </a:lnTo>
                  <a:lnTo>
                    <a:pt x="536" y="234"/>
                  </a:lnTo>
                  <a:lnTo>
                    <a:pt x="493" y="222"/>
                  </a:lnTo>
                  <a:lnTo>
                    <a:pt x="450" y="222"/>
                  </a:lnTo>
                  <a:lnTo>
                    <a:pt x="418" y="222"/>
                  </a:lnTo>
                  <a:lnTo>
                    <a:pt x="386" y="210"/>
                  </a:lnTo>
                  <a:lnTo>
                    <a:pt x="343" y="199"/>
                  </a:lnTo>
                  <a:lnTo>
                    <a:pt x="311" y="199"/>
                  </a:lnTo>
                  <a:lnTo>
                    <a:pt x="268" y="187"/>
                  </a:lnTo>
                  <a:lnTo>
                    <a:pt x="236" y="175"/>
                  </a:lnTo>
                  <a:lnTo>
                    <a:pt x="214" y="164"/>
                  </a:lnTo>
                  <a:lnTo>
                    <a:pt x="182" y="152"/>
                  </a:lnTo>
                  <a:lnTo>
                    <a:pt x="150" y="129"/>
                  </a:lnTo>
                  <a:lnTo>
                    <a:pt x="129" y="117"/>
                  </a:lnTo>
                  <a:lnTo>
                    <a:pt x="97" y="105"/>
                  </a:lnTo>
                  <a:lnTo>
                    <a:pt x="75" y="82"/>
                  </a:lnTo>
                  <a:lnTo>
                    <a:pt x="54" y="70"/>
                  </a:lnTo>
                  <a:lnTo>
                    <a:pt x="32" y="47"/>
                  </a:lnTo>
                  <a:lnTo>
                    <a:pt x="22" y="35"/>
                  </a:lnTo>
                  <a:lnTo>
                    <a:pt x="0" y="12"/>
                  </a:lnTo>
                  <a:lnTo>
                    <a:pt x="0" y="187"/>
                  </a:lnTo>
                  <a:lnTo>
                    <a:pt x="22" y="210"/>
                  </a:lnTo>
                  <a:lnTo>
                    <a:pt x="32" y="222"/>
                  </a:lnTo>
                  <a:lnTo>
                    <a:pt x="54" y="245"/>
                  </a:lnTo>
                  <a:lnTo>
                    <a:pt x="75" y="257"/>
                  </a:lnTo>
                  <a:lnTo>
                    <a:pt x="97" y="280"/>
                  </a:lnTo>
                  <a:lnTo>
                    <a:pt x="129" y="292"/>
                  </a:lnTo>
                  <a:lnTo>
                    <a:pt x="150" y="304"/>
                  </a:lnTo>
                  <a:lnTo>
                    <a:pt x="182" y="327"/>
                  </a:lnTo>
                  <a:lnTo>
                    <a:pt x="214" y="339"/>
                  </a:lnTo>
                  <a:lnTo>
                    <a:pt x="236" y="350"/>
                  </a:lnTo>
                  <a:lnTo>
                    <a:pt x="268" y="362"/>
                  </a:lnTo>
                  <a:lnTo>
                    <a:pt x="311" y="374"/>
                  </a:lnTo>
                  <a:lnTo>
                    <a:pt x="343" y="374"/>
                  </a:lnTo>
                  <a:lnTo>
                    <a:pt x="386" y="385"/>
                  </a:lnTo>
                  <a:lnTo>
                    <a:pt x="418" y="397"/>
                  </a:lnTo>
                  <a:lnTo>
                    <a:pt x="450" y="397"/>
                  </a:lnTo>
                  <a:lnTo>
                    <a:pt x="493" y="397"/>
                  </a:lnTo>
                  <a:lnTo>
                    <a:pt x="536" y="409"/>
                  </a:lnTo>
                  <a:lnTo>
                    <a:pt x="568" y="409"/>
                  </a:lnTo>
                  <a:lnTo>
                    <a:pt x="611" y="409"/>
                  </a:lnTo>
                  <a:lnTo>
                    <a:pt x="643" y="409"/>
                  </a:lnTo>
                  <a:lnTo>
                    <a:pt x="686" y="397"/>
                  </a:lnTo>
                  <a:lnTo>
                    <a:pt x="728" y="397"/>
                  </a:lnTo>
                  <a:lnTo>
                    <a:pt x="761" y="385"/>
                  </a:lnTo>
                  <a:lnTo>
                    <a:pt x="803" y="385"/>
                  </a:lnTo>
                  <a:lnTo>
                    <a:pt x="846" y="374"/>
                  </a:lnTo>
                  <a:lnTo>
                    <a:pt x="868" y="362"/>
                  </a:lnTo>
                  <a:lnTo>
                    <a:pt x="911" y="350"/>
                  </a:lnTo>
                  <a:lnTo>
                    <a:pt x="943" y="339"/>
                  </a:lnTo>
                  <a:lnTo>
                    <a:pt x="964" y="327"/>
                  </a:lnTo>
                  <a:lnTo>
                    <a:pt x="996" y="315"/>
                  </a:lnTo>
                  <a:lnTo>
                    <a:pt x="1028" y="304"/>
                  </a:lnTo>
                  <a:lnTo>
                    <a:pt x="1050" y="280"/>
                  </a:lnTo>
                  <a:lnTo>
                    <a:pt x="1082" y="269"/>
                  </a:lnTo>
                  <a:lnTo>
                    <a:pt x="1093" y="257"/>
                  </a:lnTo>
                  <a:lnTo>
                    <a:pt x="1125" y="234"/>
                  </a:lnTo>
                  <a:lnTo>
                    <a:pt x="1135" y="210"/>
                  </a:lnTo>
                  <a:lnTo>
                    <a:pt x="1157" y="199"/>
                  </a:lnTo>
                  <a:lnTo>
                    <a:pt x="1168" y="175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4D1A33"/>
            </a:solidFill>
            <a:ln>
              <a:noFill/>
            </a:ln>
            <a:effectLst>
              <a:prstShdw prst="shdw17" dist="17961" dir="2700000">
                <a:srgbClr val="2E101F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0" name="Freeform 20"/>
            <p:cNvSpPr>
              <a:spLocks/>
            </p:cNvSpPr>
            <p:nvPr/>
          </p:nvSpPr>
          <p:spPr bwMode="auto">
            <a:xfrm>
              <a:off x="3275076" y="3591096"/>
              <a:ext cx="2050222" cy="652264"/>
            </a:xfrm>
            <a:custGeom>
              <a:avLst/>
              <a:gdLst>
                <a:gd name="T0" fmla="*/ 2147483647 w 1168"/>
                <a:gd name="T1" fmla="*/ 2147483647 h 339"/>
                <a:gd name="T2" fmla="*/ 2147483647 w 1168"/>
                <a:gd name="T3" fmla="*/ 2147483647 h 339"/>
                <a:gd name="T4" fmla="*/ 2147483647 w 1168"/>
                <a:gd name="T5" fmla="*/ 2147483647 h 339"/>
                <a:gd name="T6" fmla="*/ 2147483647 w 1168"/>
                <a:gd name="T7" fmla="*/ 2147483647 h 339"/>
                <a:gd name="T8" fmla="*/ 2147483647 w 1168"/>
                <a:gd name="T9" fmla="*/ 2147483647 h 339"/>
                <a:gd name="T10" fmla="*/ 2147483647 w 1168"/>
                <a:gd name="T11" fmla="*/ 2147483647 h 339"/>
                <a:gd name="T12" fmla="*/ 2147483647 w 1168"/>
                <a:gd name="T13" fmla="*/ 2147483647 h 339"/>
                <a:gd name="T14" fmla="*/ 2147483647 w 1168"/>
                <a:gd name="T15" fmla="*/ 2147483647 h 339"/>
                <a:gd name="T16" fmla="*/ 2147483647 w 1168"/>
                <a:gd name="T17" fmla="*/ 2147483647 h 339"/>
                <a:gd name="T18" fmla="*/ 2147483647 w 1168"/>
                <a:gd name="T19" fmla="*/ 2147483647 h 339"/>
                <a:gd name="T20" fmla="*/ 2147483647 w 1168"/>
                <a:gd name="T21" fmla="*/ 2147483647 h 339"/>
                <a:gd name="T22" fmla="*/ 2147483647 w 1168"/>
                <a:gd name="T23" fmla="*/ 2147483647 h 339"/>
                <a:gd name="T24" fmla="*/ 2147483647 w 1168"/>
                <a:gd name="T25" fmla="*/ 2147483647 h 339"/>
                <a:gd name="T26" fmla="*/ 2147483647 w 1168"/>
                <a:gd name="T27" fmla="*/ 2147483647 h 339"/>
                <a:gd name="T28" fmla="*/ 2147483647 w 1168"/>
                <a:gd name="T29" fmla="*/ 2147483647 h 339"/>
                <a:gd name="T30" fmla="*/ 2147483647 w 1168"/>
                <a:gd name="T31" fmla="*/ 2147483647 h 339"/>
                <a:gd name="T32" fmla="*/ 2147483647 w 1168"/>
                <a:gd name="T33" fmla="*/ 2147483647 h 339"/>
                <a:gd name="T34" fmla="*/ 2147483647 w 1168"/>
                <a:gd name="T35" fmla="*/ 2147483647 h 339"/>
                <a:gd name="T36" fmla="*/ 2147483647 w 1168"/>
                <a:gd name="T37" fmla="*/ 2147483647 h 339"/>
                <a:gd name="T38" fmla="*/ 2147483647 w 1168"/>
                <a:gd name="T39" fmla="*/ 2147483647 h 339"/>
                <a:gd name="T40" fmla="*/ 2147483647 w 1168"/>
                <a:gd name="T41" fmla="*/ 2147483647 h 339"/>
                <a:gd name="T42" fmla="*/ 2147483647 w 1168"/>
                <a:gd name="T43" fmla="*/ 2147483647 h 339"/>
                <a:gd name="T44" fmla="*/ 2147483647 w 1168"/>
                <a:gd name="T45" fmla="*/ 2147483647 h 339"/>
                <a:gd name="T46" fmla="*/ 2147483647 w 1168"/>
                <a:gd name="T47" fmla="*/ 2147483647 h 339"/>
                <a:gd name="T48" fmla="*/ 2147483647 w 1168"/>
                <a:gd name="T49" fmla="*/ 2147483647 h 339"/>
                <a:gd name="T50" fmla="*/ 2147483647 w 1168"/>
                <a:gd name="T51" fmla="*/ 2147483647 h 339"/>
                <a:gd name="T52" fmla="*/ 2147483647 w 1168"/>
                <a:gd name="T53" fmla="*/ 2147483647 h 339"/>
                <a:gd name="T54" fmla="*/ 2147483647 w 1168"/>
                <a:gd name="T55" fmla="*/ 2147483647 h 339"/>
                <a:gd name="T56" fmla="*/ 2147483647 w 1168"/>
                <a:gd name="T57" fmla="*/ 2147483647 h 339"/>
                <a:gd name="T58" fmla="*/ 2147483647 w 1168"/>
                <a:gd name="T59" fmla="*/ 2147483647 h 339"/>
                <a:gd name="T60" fmla="*/ 2147483647 w 1168"/>
                <a:gd name="T61" fmla="*/ 2147483647 h 339"/>
                <a:gd name="T62" fmla="*/ 2147483647 w 1168"/>
                <a:gd name="T63" fmla="*/ 2147483647 h 339"/>
                <a:gd name="T64" fmla="*/ 2147483647 w 1168"/>
                <a:gd name="T65" fmla="*/ 2147483647 h 339"/>
                <a:gd name="T66" fmla="*/ 2147483647 w 1168"/>
                <a:gd name="T67" fmla="*/ 2147483647 h 339"/>
                <a:gd name="T68" fmla="*/ 2147483647 w 1168"/>
                <a:gd name="T69" fmla="*/ 2147483647 h 339"/>
                <a:gd name="T70" fmla="*/ 2147483647 w 1168"/>
                <a:gd name="T71" fmla="*/ 2147483647 h 339"/>
                <a:gd name="T72" fmla="*/ 2147483647 w 1168"/>
                <a:gd name="T73" fmla="*/ 2147483647 h 339"/>
                <a:gd name="T74" fmla="*/ 2147483647 w 1168"/>
                <a:gd name="T75" fmla="*/ 2147483647 h 339"/>
                <a:gd name="T76" fmla="*/ 2147483647 w 1168"/>
                <a:gd name="T77" fmla="*/ 2147483647 h 339"/>
                <a:gd name="T78" fmla="*/ 0 w 1168"/>
                <a:gd name="T79" fmla="*/ 2147483647 h 339"/>
                <a:gd name="T80" fmla="*/ 2147483647 w 1168"/>
                <a:gd name="T81" fmla="*/ 0 h 339"/>
                <a:gd name="T82" fmla="*/ 2147483647 w 1168"/>
                <a:gd name="T83" fmla="*/ 2147483647 h 3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8"/>
                <a:gd name="T127" fmla="*/ 0 h 339"/>
                <a:gd name="T128" fmla="*/ 1168 w 1168"/>
                <a:gd name="T129" fmla="*/ 339 h 3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8" h="339">
                  <a:moveTo>
                    <a:pt x="1168" y="105"/>
                  </a:moveTo>
                  <a:lnTo>
                    <a:pt x="1157" y="129"/>
                  </a:lnTo>
                  <a:lnTo>
                    <a:pt x="1135" y="140"/>
                  </a:lnTo>
                  <a:lnTo>
                    <a:pt x="1125" y="164"/>
                  </a:lnTo>
                  <a:lnTo>
                    <a:pt x="1093" y="187"/>
                  </a:lnTo>
                  <a:lnTo>
                    <a:pt x="1082" y="199"/>
                  </a:lnTo>
                  <a:lnTo>
                    <a:pt x="1050" y="210"/>
                  </a:lnTo>
                  <a:lnTo>
                    <a:pt x="1028" y="234"/>
                  </a:lnTo>
                  <a:lnTo>
                    <a:pt x="996" y="245"/>
                  </a:lnTo>
                  <a:lnTo>
                    <a:pt x="964" y="257"/>
                  </a:lnTo>
                  <a:lnTo>
                    <a:pt x="943" y="269"/>
                  </a:lnTo>
                  <a:lnTo>
                    <a:pt x="911" y="280"/>
                  </a:lnTo>
                  <a:lnTo>
                    <a:pt x="868" y="292"/>
                  </a:lnTo>
                  <a:lnTo>
                    <a:pt x="846" y="304"/>
                  </a:lnTo>
                  <a:lnTo>
                    <a:pt x="803" y="315"/>
                  </a:lnTo>
                  <a:lnTo>
                    <a:pt x="761" y="315"/>
                  </a:lnTo>
                  <a:lnTo>
                    <a:pt x="728" y="327"/>
                  </a:lnTo>
                  <a:lnTo>
                    <a:pt x="686" y="327"/>
                  </a:lnTo>
                  <a:lnTo>
                    <a:pt x="643" y="339"/>
                  </a:lnTo>
                  <a:lnTo>
                    <a:pt x="611" y="339"/>
                  </a:lnTo>
                  <a:lnTo>
                    <a:pt x="568" y="339"/>
                  </a:lnTo>
                  <a:lnTo>
                    <a:pt x="536" y="339"/>
                  </a:lnTo>
                  <a:lnTo>
                    <a:pt x="493" y="327"/>
                  </a:lnTo>
                  <a:lnTo>
                    <a:pt x="450" y="327"/>
                  </a:lnTo>
                  <a:lnTo>
                    <a:pt x="418" y="327"/>
                  </a:lnTo>
                  <a:lnTo>
                    <a:pt x="386" y="315"/>
                  </a:lnTo>
                  <a:lnTo>
                    <a:pt x="343" y="304"/>
                  </a:lnTo>
                  <a:lnTo>
                    <a:pt x="311" y="304"/>
                  </a:lnTo>
                  <a:lnTo>
                    <a:pt x="268" y="292"/>
                  </a:lnTo>
                  <a:lnTo>
                    <a:pt x="236" y="280"/>
                  </a:lnTo>
                  <a:lnTo>
                    <a:pt x="214" y="269"/>
                  </a:lnTo>
                  <a:lnTo>
                    <a:pt x="182" y="257"/>
                  </a:lnTo>
                  <a:lnTo>
                    <a:pt x="150" y="234"/>
                  </a:lnTo>
                  <a:lnTo>
                    <a:pt x="129" y="222"/>
                  </a:lnTo>
                  <a:lnTo>
                    <a:pt x="97" y="210"/>
                  </a:lnTo>
                  <a:lnTo>
                    <a:pt x="75" y="187"/>
                  </a:lnTo>
                  <a:lnTo>
                    <a:pt x="54" y="175"/>
                  </a:lnTo>
                  <a:lnTo>
                    <a:pt x="32" y="152"/>
                  </a:lnTo>
                  <a:lnTo>
                    <a:pt x="22" y="140"/>
                  </a:lnTo>
                  <a:lnTo>
                    <a:pt x="0" y="117"/>
                  </a:lnTo>
                  <a:lnTo>
                    <a:pt x="579" y="0"/>
                  </a:lnTo>
                  <a:lnTo>
                    <a:pt x="1168" y="105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ffectLst>
              <a:prstShdw prst="shdw17" dist="17961" dir="2700000">
                <a:srgbClr val="5C1F3D"/>
              </a:prstShdw>
            </a:effectLst>
            <a:extLs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71" name="Rectangle 24"/>
            <p:cNvSpPr>
              <a:spLocks noChangeArrowheads="1"/>
            </p:cNvSpPr>
            <p:nvPr/>
          </p:nvSpPr>
          <p:spPr bwMode="auto">
            <a:xfrm>
              <a:off x="3236971" y="4742937"/>
              <a:ext cx="2307780" cy="290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>
                  <a:solidFill>
                    <a:schemeClr val="bg1"/>
                  </a:solidFill>
                </a:rPr>
                <a:t>Empresas na Área</a:t>
              </a:r>
              <a:r>
                <a:rPr lang="pt-BR" sz="2000">
                  <a:solidFill>
                    <a:schemeClr val="bg1"/>
                  </a:solidFill>
                </a:rPr>
                <a:t> </a:t>
              </a:r>
              <a:endParaRPr lang="pt-BR" sz="3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9172" name="Rectangle 25"/>
            <p:cNvSpPr>
              <a:spLocks noChangeArrowheads="1"/>
            </p:cNvSpPr>
            <p:nvPr/>
          </p:nvSpPr>
          <p:spPr bwMode="auto">
            <a:xfrm>
              <a:off x="2951211" y="5079760"/>
              <a:ext cx="4227725" cy="75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de Estruturas/Estruturas</a:t>
              </a:r>
              <a:r>
                <a:rPr lang="pt-BR" sz="2000" dirty="0">
                  <a:solidFill>
                    <a:schemeClr val="bg1"/>
                  </a:solidFill>
                </a:rPr>
                <a:t> </a:t>
              </a:r>
              <a:r>
                <a:rPr lang="pt-BR" sz="2000" b="1" dirty="0">
                  <a:solidFill>
                    <a:schemeClr val="bg1"/>
                  </a:solidFill>
                </a:rPr>
                <a:t>Metálicas</a:t>
              </a:r>
              <a:endParaRPr lang="pt-BR" sz="20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endParaRPr lang="pt-BR" sz="32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9173" name="Rectangle 26"/>
            <p:cNvSpPr>
              <a:spLocks noChangeArrowheads="1"/>
            </p:cNvSpPr>
            <p:nvPr/>
          </p:nvSpPr>
          <p:spPr bwMode="auto">
            <a:xfrm>
              <a:off x="4451422" y="4956585"/>
              <a:ext cx="65" cy="46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3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9174" name="Rectangle 27"/>
            <p:cNvSpPr>
              <a:spLocks noChangeArrowheads="1"/>
            </p:cNvSpPr>
            <p:nvPr/>
          </p:nvSpPr>
          <p:spPr bwMode="auto">
            <a:xfrm>
              <a:off x="4367118" y="5477626"/>
              <a:ext cx="512976" cy="29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000" b="1">
                  <a:solidFill>
                    <a:schemeClr val="bg1"/>
                  </a:solidFill>
                </a:rPr>
                <a:t>40%</a:t>
              </a:r>
              <a:endParaRPr lang="pt-BR" sz="3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164" name="Group 50"/>
          <p:cNvGrpSpPr>
            <a:grpSpLocks/>
          </p:cNvGrpSpPr>
          <p:nvPr/>
        </p:nvGrpSpPr>
        <p:grpSpPr bwMode="auto">
          <a:xfrm>
            <a:off x="65088" y="44450"/>
            <a:ext cx="762000" cy="914400"/>
            <a:chOff x="192" y="192"/>
            <a:chExt cx="720" cy="949"/>
          </a:xfrm>
        </p:grpSpPr>
        <p:pic>
          <p:nvPicPr>
            <p:cNvPr id="49167" name="Picture 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2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9168" name="Picture 52" descr="escola_sem_fund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72"/>
              <a:ext cx="432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65" name="Rectangle 53"/>
          <p:cNvSpPr>
            <a:spLocks noChangeArrowheads="1"/>
          </p:cNvSpPr>
          <p:nvPr/>
        </p:nvSpPr>
        <p:spPr bwMode="auto">
          <a:xfrm>
            <a:off x="971550" y="404813"/>
            <a:ext cx="7486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2800" b="1" dirty="0">
                <a:solidFill>
                  <a:schemeClr val="bg1"/>
                </a:solidFill>
              </a:rPr>
              <a:t>Egressos do Curso de Mestrado </a:t>
            </a:r>
            <a:r>
              <a:rPr lang="pt-BR" sz="2000" b="1" dirty="0">
                <a:solidFill>
                  <a:schemeClr val="bg1"/>
                </a:solidFill>
              </a:rPr>
              <a:t>(Até 2005)</a:t>
            </a:r>
          </a:p>
        </p:txBody>
      </p:sp>
      <p:sp>
        <p:nvSpPr>
          <p:cNvPr id="49166" name="Rectangle 54"/>
          <p:cNvSpPr>
            <a:spLocks noChangeArrowheads="1"/>
          </p:cNvSpPr>
          <p:nvPr/>
        </p:nvSpPr>
        <p:spPr bwMode="auto">
          <a:xfrm>
            <a:off x="0" y="981075"/>
            <a:ext cx="8458200" cy="87313"/>
          </a:xfrm>
          <a:prstGeom prst="rect">
            <a:avLst/>
          </a:prstGeom>
          <a:gradFill rotWithShape="0">
            <a:gsLst>
              <a:gs pos="0">
                <a:srgbClr val="001123"/>
              </a:gs>
              <a:gs pos="100000">
                <a:srgbClr val="00264C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B1F3B6A3-BEF6-48DF-9299-C2F4AFBB1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7" y="2276872"/>
            <a:ext cx="5000625" cy="175432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PRODUÇÃO CIENTÍFICA</a:t>
            </a:r>
          </a:p>
        </p:txBody>
      </p:sp>
    </p:spTree>
    <p:extLst>
      <p:ext uri="{BB962C8B-B14F-4D97-AF65-F5344CB8AC3E}">
        <p14:creationId xmlns:p14="http://schemas.microsoft.com/office/powerpoint/2010/main" val="2316375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702FACA-FE17-4120-8499-F30CE71CB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2201" b="15001"/>
          <a:stretch/>
        </p:blipFill>
        <p:spPr>
          <a:xfrm>
            <a:off x="66000" y="1772816"/>
            <a:ext cx="9078000" cy="423395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792FF0-6D9C-4186-8817-6B552260DDE6}"/>
              </a:ext>
            </a:extLst>
          </p:cNvPr>
          <p:cNvSpPr txBox="1"/>
          <p:nvPr/>
        </p:nvSpPr>
        <p:spPr>
          <a:xfrm>
            <a:off x="899592" y="1196752"/>
            <a:ext cx="7778091" cy="40011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/>
              <a:t>Produção Geral por Docente Permanente (Acumulado – Média)</a:t>
            </a:r>
          </a:p>
        </p:txBody>
      </p:sp>
    </p:spTree>
    <p:extLst>
      <p:ext uri="{BB962C8B-B14F-4D97-AF65-F5344CB8AC3E}">
        <p14:creationId xmlns:p14="http://schemas.microsoft.com/office/powerpoint/2010/main" val="410811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857375" y="2786063"/>
            <a:ext cx="5500688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outerShdw dist="38100" algn="l" rotWithShape="0">
              <a:srgbClr val="BFBFBF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CAPES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9388" y="4005263"/>
            <a:ext cx="895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>
                <a:solidFill>
                  <a:schemeClr val="bg1"/>
                </a:solidFill>
              </a:rPr>
              <a:t>Coordenação de Aperfeiçoamento de Pessoal de Nível Superior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FD6D228-AB7C-4C13-AA11-63A8C5C2D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2200" b="13601"/>
          <a:stretch/>
        </p:blipFill>
        <p:spPr>
          <a:xfrm>
            <a:off x="177445" y="1772816"/>
            <a:ext cx="8789109" cy="417804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AFD4A74-0DA3-4867-9651-5F4E156DE70B}"/>
              </a:ext>
            </a:extLst>
          </p:cNvPr>
          <p:cNvSpPr txBox="1"/>
          <p:nvPr/>
        </p:nvSpPr>
        <p:spPr>
          <a:xfrm>
            <a:off x="415487" y="1196752"/>
            <a:ext cx="8438785" cy="40011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/>
              <a:t>Artigos de Alto Impacto com Discente por Ano (Acumulado – Média)</a:t>
            </a:r>
          </a:p>
        </p:txBody>
      </p:sp>
    </p:spTree>
    <p:extLst>
      <p:ext uri="{BB962C8B-B14F-4D97-AF65-F5344CB8AC3E}">
        <p14:creationId xmlns:p14="http://schemas.microsoft.com/office/powerpoint/2010/main" val="35503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0B4B3DE-B722-44C3-82C0-DAF8AA6250CE}"/>
              </a:ext>
            </a:extLst>
          </p:cNvPr>
          <p:cNvSpPr txBox="1"/>
          <p:nvPr/>
        </p:nvSpPr>
        <p:spPr>
          <a:xfrm>
            <a:off x="395536" y="1664904"/>
            <a:ext cx="870751" cy="461665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2017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96BFFA-E660-4811-959F-7BAC4CA30FE7}"/>
              </a:ext>
            </a:extLst>
          </p:cNvPr>
          <p:cNvSpPr txBox="1"/>
          <p:nvPr/>
        </p:nvSpPr>
        <p:spPr>
          <a:xfrm>
            <a:off x="395535" y="4834048"/>
            <a:ext cx="870751" cy="461665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2018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4B69BA-40DF-4795-AB52-87CC4BBA8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2200" b="13707"/>
          <a:stretch/>
        </p:blipFill>
        <p:spPr>
          <a:xfrm>
            <a:off x="1266286" y="116632"/>
            <a:ext cx="7566654" cy="35917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195EE5A-2C36-4AB7-BD27-2D6B67F17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22000" b="13708"/>
          <a:stretch/>
        </p:blipFill>
        <p:spPr>
          <a:xfrm>
            <a:off x="1266286" y="3791473"/>
            <a:ext cx="7554187" cy="313971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AB033B5-E9A5-4CED-A8EF-C7C2391E157F}"/>
              </a:ext>
            </a:extLst>
          </p:cNvPr>
          <p:cNvSpPr txBox="1"/>
          <p:nvPr/>
        </p:nvSpPr>
        <p:spPr>
          <a:xfrm>
            <a:off x="0" y="3573016"/>
            <a:ext cx="9201878" cy="400110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/>
              <a:t>Produção de Alto Impacto com Discente (PAID) / Docente Permanente (DP)</a:t>
            </a:r>
          </a:p>
        </p:txBody>
      </p:sp>
    </p:spTree>
    <p:extLst>
      <p:ext uri="{BB962C8B-B14F-4D97-AF65-F5344CB8AC3E}">
        <p14:creationId xmlns:p14="http://schemas.microsoft.com/office/powerpoint/2010/main" val="3769056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319B93-38A5-4DAE-A392-0E091367D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0"/>
          <a:stretch/>
        </p:blipFill>
        <p:spPr>
          <a:xfrm>
            <a:off x="2267744" y="130324"/>
            <a:ext cx="4908026" cy="65973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C87DC79-90EC-46E7-808B-408CE834EC7D}"/>
              </a:ext>
            </a:extLst>
          </p:cNvPr>
          <p:cNvSpPr/>
          <p:nvPr/>
        </p:nvSpPr>
        <p:spPr>
          <a:xfrm>
            <a:off x="6438467" y="2708920"/>
            <a:ext cx="737303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37436A6-BDC8-4A41-B8E4-E01F5393ADA0}"/>
              </a:ext>
            </a:extLst>
          </p:cNvPr>
          <p:cNvSpPr/>
          <p:nvPr/>
        </p:nvSpPr>
        <p:spPr>
          <a:xfrm>
            <a:off x="2267744" y="2708920"/>
            <a:ext cx="5149198" cy="338554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691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E1C836-DDFB-49B7-987C-32D102632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50"/>
          <a:stretch/>
        </p:blipFill>
        <p:spPr>
          <a:xfrm>
            <a:off x="2303122" y="94320"/>
            <a:ext cx="4537755" cy="66693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87F75E84-0AB6-4884-B2E2-272D3C206068}"/>
              </a:ext>
            </a:extLst>
          </p:cNvPr>
          <p:cNvSpPr/>
          <p:nvPr/>
        </p:nvSpPr>
        <p:spPr>
          <a:xfrm>
            <a:off x="6156176" y="2420888"/>
            <a:ext cx="737303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6ED635-1A5F-4ED1-9559-681B744430DF}"/>
              </a:ext>
            </a:extLst>
          </p:cNvPr>
          <p:cNvSpPr txBox="1"/>
          <p:nvPr/>
        </p:nvSpPr>
        <p:spPr>
          <a:xfrm>
            <a:off x="4932040" y="242088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92BA6B-5BCC-41A7-9FA1-C3134A249043}"/>
              </a:ext>
            </a:extLst>
          </p:cNvPr>
          <p:cNvSpPr txBox="1"/>
          <p:nvPr/>
        </p:nvSpPr>
        <p:spPr>
          <a:xfrm>
            <a:off x="6948264" y="2420888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733DA9-4A94-44E3-A9B6-AF0258A8B1F0}"/>
              </a:ext>
            </a:extLst>
          </p:cNvPr>
          <p:cNvSpPr/>
          <p:nvPr/>
        </p:nvSpPr>
        <p:spPr>
          <a:xfrm>
            <a:off x="2303122" y="2420888"/>
            <a:ext cx="5149198" cy="338554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017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8"/>
          <p:cNvSpPr txBox="1">
            <a:spLocks noChangeArrowheads="1"/>
          </p:cNvSpPr>
          <p:nvPr/>
        </p:nvSpPr>
        <p:spPr bwMode="auto">
          <a:xfrm>
            <a:off x="714375" y="2615232"/>
            <a:ext cx="7786688" cy="9144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dist="38100" algn="l" rotWithShape="0">
              <a:srgbClr val="BFBFBF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5400" b="1"/>
              <a:t>PROPEC NA WEB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071688" y="3829670"/>
            <a:ext cx="5072062" cy="679450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600" b="1">
                <a:cs typeface="Arial" charset="0"/>
              </a:rPr>
              <a:t>www.propec.ufop.br</a:t>
            </a:r>
          </a:p>
        </p:txBody>
      </p:sp>
      <p:pic>
        <p:nvPicPr>
          <p:cNvPr id="50180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0" y="0"/>
            <a:ext cx="684213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8459788" y="0"/>
            <a:ext cx="684212" cy="685800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3D79E4-3527-4E5B-8BCB-20A28277B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12200" r="29525" b="5201"/>
          <a:stretch/>
        </p:blipFill>
        <p:spPr>
          <a:xfrm>
            <a:off x="1469597" y="6620"/>
            <a:ext cx="6270755" cy="68513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0" y="0"/>
            <a:ext cx="684213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8459788" y="0"/>
            <a:ext cx="684212" cy="685800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B2A5F4-A379-4D15-B8AC-95AD16142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8" t="10800" r="24013" b="6601"/>
          <a:stretch/>
        </p:blipFill>
        <p:spPr>
          <a:xfrm>
            <a:off x="827584" y="274340"/>
            <a:ext cx="7271759" cy="630932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830BB094-AB80-470F-AC0A-0BBE27E415DC}"/>
              </a:ext>
            </a:extLst>
          </p:cNvPr>
          <p:cNvSpPr/>
          <p:nvPr/>
        </p:nvSpPr>
        <p:spPr>
          <a:xfrm>
            <a:off x="1065364" y="1772816"/>
            <a:ext cx="151216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676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0" y="0"/>
            <a:ext cx="684213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8459788" y="0"/>
            <a:ext cx="684212" cy="685800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D490845-04C4-48CA-AF20-299DAE695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10800" r="23226" b="5201"/>
          <a:stretch/>
        </p:blipFill>
        <p:spPr>
          <a:xfrm>
            <a:off x="827584" y="260648"/>
            <a:ext cx="7265059" cy="622719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0DC4101-0212-4E6E-975F-5BA3A0C92D97}"/>
              </a:ext>
            </a:extLst>
          </p:cNvPr>
          <p:cNvSpPr/>
          <p:nvPr/>
        </p:nvSpPr>
        <p:spPr>
          <a:xfrm>
            <a:off x="1115616" y="2420888"/>
            <a:ext cx="151216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520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07704" y="2466762"/>
            <a:ext cx="5500688" cy="175432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8100" algn="l" rotWithShape="0">
              <a:srgbClr val="BFBFBF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FUTUROS DESAFIOS</a:t>
            </a:r>
          </a:p>
        </p:txBody>
      </p:sp>
      <p:pic>
        <p:nvPicPr>
          <p:cNvPr id="10244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885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331640" y="764704"/>
            <a:ext cx="7560840" cy="864096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5400" dirty="0">
                <a:solidFill>
                  <a:schemeClr val="bg1"/>
                </a:solidFill>
              </a:rPr>
              <a:t>Grade 4 </a:t>
            </a:r>
            <a:r>
              <a:rPr lang="pt-BR" sz="5400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pt-BR" sz="5400" dirty="0">
                <a:solidFill>
                  <a:schemeClr val="bg1"/>
                </a:solidFill>
              </a:rPr>
              <a:t> 5 </a:t>
            </a:r>
            <a:r>
              <a:rPr lang="pt-BR" sz="5400" dirty="0">
                <a:solidFill>
                  <a:schemeClr val="bg1"/>
                </a:solidFill>
                <a:sym typeface="Wingdings" pitchFamily="2" charset="2"/>
              </a:rPr>
              <a:t> 6  7</a:t>
            </a:r>
            <a:r>
              <a:rPr lang="pt-BR" sz="5400" dirty="0">
                <a:solidFill>
                  <a:schemeClr val="bg1"/>
                </a:solidFill>
              </a:rPr>
              <a:t>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483768" y="4221088"/>
            <a:ext cx="5691581" cy="667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  <a:effectLst>
            <a:glow rad="139700">
              <a:srgbClr val="0000FF">
                <a:alpha val="40000"/>
              </a:srgbClr>
            </a:glow>
            <a:innerShdw blurRad="584200" dist="1066800" dir="11220000">
              <a:srgbClr val="00B0F0">
                <a:alpha val="50000"/>
              </a:srgbClr>
            </a:innerShdw>
            <a:softEdge rad="774700"/>
          </a:effectLst>
          <a:scene3d>
            <a:camera prst="perspectiveRight"/>
            <a:lightRig rig="threePt" dir="t"/>
          </a:scene3d>
          <a:sp3d z="12700" extrusionH="76200" contourW="12700" prstMaterial="dkEdge">
            <a:bevelT w="171450"/>
            <a:bevelB/>
            <a:extrusionClr>
              <a:srgbClr val="92D050"/>
            </a:extrusionClr>
            <a:contourClr>
              <a:srgbClr val="00FFFF"/>
            </a:contourClr>
          </a:sp3d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Produção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Científica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426628" y="5445224"/>
            <a:ext cx="5236570" cy="661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  <a:effectLst>
            <a:glow rad="139700">
              <a:srgbClr val="0000FF">
                <a:alpha val="40000"/>
              </a:srgbClr>
            </a:glow>
            <a:innerShdw blurRad="584200" dist="1066800" dir="11220000">
              <a:srgbClr val="00B0F0">
                <a:alpha val="50000"/>
              </a:srgbClr>
            </a:innerShdw>
            <a:softEdge rad="774700"/>
          </a:effectLst>
          <a:scene3d>
            <a:camera prst="orthographicFront"/>
            <a:lightRig rig="threePt" dir="t"/>
          </a:scene3d>
          <a:sp3d extrusionH="76200" contourW="12700" prstMaterial="dkEdge">
            <a:bevelT w="171450" prst="artDeco"/>
            <a:bevelB/>
            <a:extrusionClr>
              <a:srgbClr val="92D050"/>
            </a:extrusionClr>
            <a:contourClr>
              <a:srgbClr val="00FFFF"/>
            </a:contourClr>
          </a:sp3d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800" b="1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Cooperação Internacional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800" b="1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48EB0BE-E10E-456F-BD76-9CE486B1990E}"/>
              </a:ext>
            </a:extLst>
          </p:cNvPr>
          <p:cNvGrpSpPr/>
          <p:nvPr/>
        </p:nvGrpSpPr>
        <p:grpSpPr>
          <a:xfrm>
            <a:off x="2377272" y="2088716"/>
            <a:ext cx="5262194" cy="1592312"/>
            <a:chOff x="1542054" y="2050540"/>
            <a:chExt cx="5262194" cy="1592312"/>
          </a:xfrm>
        </p:grpSpPr>
        <p:sp>
          <p:nvSpPr>
            <p:cNvPr id="2" name="Seta para baixo 1"/>
            <p:cNvSpPr/>
            <p:nvPr/>
          </p:nvSpPr>
          <p:spPr>
            <a:xfrm>
              <a:off x="3808790" y="2050540"/>
              <a:ext cx="504056" cy="648072"/>
            </a:xfrm>
            <a:prstGeom prst="downArrow">
              <a:avLst/>
            </a:prstGeom>
            <a:solidFill>
              <a:srgbClr val="00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542054" y="3058652"/>
              <a:ext cx="5262194" cy="584200"/>
            </a:xfrm>
            <a:prstGeom prst="rect">
              <a:avLst/>
            </a:prstGeom>
            <a:solidFill>
              <a:schemeClr val="bg1"/>
            </a:solidFill>
            <a:ln w="76200" cmpd="thinThick">
              <a:solidFill>
                <a:srgbClr val="00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prstShdw prst="shdw17" dist="17961" dir="2700000">
                <a:srgbClr val="00172E"/>
              </a:prst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 err="1">
                  <a:solidFill>
                    <a:srgbClr val="FF0000"/>
                  </a:solidFill>
                  <a:latin typeface="Comic Sans MS" pitchFamily="66" charset="0"/>
                </a:rPr>
                <a:t>Professores</a:t>
              </a:r>
              <a:r>
                <a:rPr lang="en-US" sz="2800" b="1" dirty="0">
                  <a:solidFill>
                    <a:srgbClr val="FF0000"/>
                  </a:solidFill>
                  <a:latin typeface="Comic Sans MS" pitchFamily="66" charset="0"/>
                </a:rPr>
                <a:t> e </a:t>
              </a:r>
              <a:r>
                <a:rPr lang="en-US" sz="2800" b="1" dirty="0" err="1">
                  <a:solidFill>
                    <a:srgbClr val="FF0000"/>
                  </a:solidFill>
                  <a:latin typeface="Comic Sans MS" pitchFamily="66" charset="0"/>
                </a:rPr>
                <a:t>Alunos</a:t>
              </a:r>
              <a:endParaRPr lang="pt-BR" sz="28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0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971550" y="1409899"/>
            <a:ext cx="1800225" cy="504825"/>
          </a:xfrm>
          <a:prstGeom prst="rect">
            <a:avLst/>
          </a:prstGeom>
          <a:solidFill>
            <a:srgbClr val="FF0000"/>
          </a:soli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MISSÃO</a:t>
            </a:r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971550" y="1987749"/>
            <a:ext cx="7777163" cy="865187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>
                <a:solidFill>
                  <a:schemeClr val="bg1"/>
                </a:solidFill>
              </a:rPr>
              <a:t> Qualificar o sistema universitário brasileiro através</a:t>
            </a:r>
          </a:p>
          <a:p>
            <a:pPr marL="342900" indent="-342900"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</a:rPr>
              <a:t>     da formação de RH e de desenvolvimento em C&amp;T </a:t>
            </a:r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1042988" y="3644900"/>
            <a:ext cx="1728787" cy="504825"/>
          </a:xfrm>
          <a:prstGeom prst="rect">
            <a:avLst/>
          </a:prstGeom>
          <a:solidFill>
            <a:srgbClr val="FF0000"/>
          </a:soli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Como ?</a:t>
            </a:r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1042988" y="4221163"/>
            <a:ext cx="7777162" cy="865187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>
                <a:solidFill>
                  <a:schemeClr val="bg1"/>
                </a:solidFill>
              </a:rPr>
              <a:t> Através da implementação de políticas para o sistema de pós-graduação e graduação</a:t>
            </a:r>
          </a:p>
        </p:txBody>
      </p:sp>
      <p:sp>
        <p:nvSpPr>
          <p:cNvPr id="6151" name="Rectangle 14"/>
          <p:cNvSpPr>
            <a:spLocks noChangeArrowheads="1"/>
          </p:cNvSpPr>
          <p:nvPr/>
        </p:nvSpPr>
        <p:spPr bwMode="auto">
          <a:xfrm>
            <a:off x="1042988" y="5157788"/>
            <a:ext cx="7777162" cy="865187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dirty="0">
                <a:solidFill>
                  <a:schemeClr val="bg1"/>
                </a:solidFill>
              </a:rPr>
              <a:t> Através do financiamento do aperfeiçoamento de pessoal de nível em ensino e pesquisa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8" grpId="0" animBg="1"/>
      <p:bldP spid="6150" grpId="0" animBg="1"/>
      <p:bldP spid="61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19672" y="40466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  <a:cs typeface="Tahoma" pitchFamily="34" charset="0"/>
              </a:rPr>
              <a:t>AGRADECIMENTOS</a:t>
            </a:r>
            <a:endParaRPr lang="pt-BR" sz="4000" b="1" dirty="0">
              <a:solidFill>
                <a:schemeClr val="bg1"/>
              </a:solidFill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92" y="2420888"/>
            <a:ext cx="2421502" cy="1039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Logomarca da Fapem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96561"/>
            <a:ext cx="1295400" cy="10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go-capes-60-anos-original-men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41" y="2796561"/>
            <a:ext cx="1358044" cy="13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49080"/>
            <a:ext cx="1013168" cy="22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72142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43312" y="0"/>
            <a:ext cx="5500688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8100" algn="l" rotWithShape="0">
              <a:srgbClr val="BFBFBF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PROPEC</a:t>
            </a:r>
          </a:p>
        </p:txBody>
      </p:sp>
      <p:pic>
        <p:nvPicPr>
          <p:cNvPr id="10244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60" y="4077072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132856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13"/>
            <a:ext cx="7740352" cy="59579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1301859"/>
            <a:ext cx="3425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Obrigado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!!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6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1116012" y="1195388"/>
            <a:ext cx="5760244" cy="1081087"/>
          </a:xfrm>
          <a:prstGeom prst="rect">
            <a:avLst/>
          </a:prstGeom>
          <a:solidFill>
            <a:srgbClr val="FF0000"/>
          </a:soli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Pós-graduação em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ENGENHARIA para quê ???</a:t>
            </a: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1116013" y="2852738"/>
            <a:ext cx="6624638" cy="576262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 Formar profissionais qualificados </a:t>
            </a: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1116013" y="3789363"/>
            <a:ext cx="7848600" cy="576262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 Desenvolver e avançar o conhecimento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8783" t="7535" r="18306" b="23595"/>
          <a:stretch/>
        </p:blipFill>
        <p:spPr>
          <a:xfrm>
            <a:off x="683568" y="1484784"/>
            <a:ext cx="8068745" cy="4968552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83768" y="332656"/>
            <a:ext cx="4032448" cy="792163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/>
              <a:t>CAPES</a:t>
            </a:r>
          </a:p>
        </p:txBody>
      </p:sp>
    </p:spTree>
    <p:extLst>
      <p:ext uri="{BB962C8B-B14F-4D97-AF65-F5344CB8AC3E}">
        <p14:creationId xmlns:p14="http://schemas.microsoft.com/office/powerpoint/2010/main" val="90041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857375" y="2205038"/>
            <a:ext cx="5500688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8100" algn="l" rotWithShape="0">
              <a:srgbClr val="BFBFBF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PROPEC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193800" y="3695700"/>
            <a:ext cx="73802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b="1">
                <a:solidFill>
                  <a:schemeClr val="bg1"/>
                </a:solidFill>
              </a:rPr>
              <a:t>Programa de Pós-Graduação em Engenharia Civil</a:t>
            </a:r>
          </a:p>
          <a:p>
            <a:pPr algn="ctr" eaLnBrk="1" hangingPunct="1"/>
            <a:r>
              <a:rPr lang="pt-BR">
                <a:solidFill>
                  <a:schemeClr val="bg1"/>
                </a:solidFill>
              </a:rPr>
              <a:t>Departamento de Engenharia Civil</a:t>
            </a:r>
          </a:p>
          <a:p>
            <a:pPr algn="ctr" eaLnBrk="1" hangingPunct="1"/>
            <a:r>
              <a:rPr lang="pt-BR">
                <a:solidFill>
                  <a:schemeClr val="bg1"/>
                </a:solidFill>
              </a:rPr>
              <a:t>Escola de Minas</a:t>
            </a:r>
          </a:p>
          <a:p>
            <a:pPr algn="ctr" eaLnBrk="1" hangingPunct="1"/>
            <a:r>
              <a:rPr lang="pt-BR">
                <a:solidFill>
                  <a:schemeClr val="bg1"/>
                </a:solidFill>
              </a:rPr>
              <a:t>Universidade Federal de Ouro Preto </a:t>
            </a:r>
          </a:p>
        </p:txBody>
      </p:sp>
      <p:pic>
        <p:nvPicPr>
          <p:cNvPr id="10244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71688" y="2708275"/>
            <a:ext cx="5000625" cy="9144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HISTÓRICO</a:t>
            </a:r>
          </a:p>
        </p:txBody>
      </p:sp>
      <p:pic>
        <p:nvPicPr>
          <p:cNvPr id="11267" name="Picture 23" descr="escola_sem_f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1500"/>
            <a:ext cx="1000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642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8"/>
          <p:cNvSpPr>
            <a:spLocks noChangeArrowheads="1"/>
          </p:cNvSpPr>
          <p:nvPr/>
        </p:nvSpPr>
        <p:spPr bwMode="auto">
          <a:xfrm>
            <a:off x="1255372" y="3120017"/>
            <a:ext cx="7561262" cy="941635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glow rad="1092200">
              <a:srgbClr val="00FF00">
                <a:alpha val="40000"/>
              </a:srgbClr>
            </a:glow>
            <a:prstShdw prst="shdw17" dist="17961" dir="2700000">
              <a:srgbClr val="00162D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bg1"/>
                </a:solidFill>
              </a:rPr>
              <a:t>2005:</a:t>
            </a:r>
            <a:r>
              <a:rPr lang="pt-BR" dirty="0">
                <a:solidFill>
                  <a:schemeClr val="bg1"/>
                </a:solidFill>
              </a:rPr>
              <a:t> Implantação do Curso de </a:t>
            </a:r>
            <a:r>
              <a:rPr lang="pt-BR" b="1" dirty="0">
                <a:solidFill>
                  <a:schemeClr val="bg1"/>
                </a:solidFill>
              </a:rPr>
              <a:t>Doutorado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b="1" dirty="0">
                <a:solidFill>
                  <a:srgbClr val="00FF00"/>
                </a:solidFill>
              </a:rPr>
              <a:t>              (44 Teses)</a:t>
            </a:r>
          </a:p>
        </p:txBody>
      </p:sp>
      <p:sp>
        <p:nvSpPr>
          <p:cNvPr id="12297" name="Rectangle 20"/>
          <p:cNvSpPr>
            <a:spLocks noChangeArrowheads="1"/>
          </p:cNvSpPr>
          <p:nvPr/>
        </p:nvSpPr>
        <p:spPr bwMode="auto">
          <a:xfrm>
            <a:off x="1236508" y="1792234"/>
            <a:ext cx="7561262" cy="864865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glow rad="774700">
              <a:srgbClr val="FF0000">
                <a:alpha val="40000"/>
              </a:srgbClr>
            </a:glow>
            <a:prstShdw prst="shdw17" dist="17961" dir="2700000">
              <a:srgbClr val="00162D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bg1"/>
                </a:solidFill>
              </a:rPr>
              <a:t>1992:</a:t>
            </a:r>
            <a:r>
              <a:rPr lang="pt-BR" dirty="0">
                <a:solidFill>
                  <a:schemeClr val="bg1"/>
                </a:solidFill>
              </a:rPr>
              <a:t> Implantação do </a:t>
            </a:r>
            <a:r>
              <a:rPr lang="pt-BR" b="1" dirty="0">
                <a:solidFill>
                  <a:schemeClr val="bg1"/>
                </a:solidFill>
              </a:rPr>
              <a:t>Mestrado</a:t>
            </a:r>
            <a:r>
              <a:rPr lang="pt-BR" dirty="0">
                <a:solidFill>
                  <a:schemeClr val="bg1"/>
                </a:solidFill>
              </a:rPr>
              <a:t> (1</a:t>
            </a:r>
            <a:r>
              <a:rPr lang="pt-BR" u="sng" baseline="30000" dirty="0">
                <a:solidFill>
                  <a:schemeClr val="bg1"/>
                </a:solidFill>
              </a:rPr>
              <a:t>o</a:t>
            </a:r>
            <a:r>
              <a:rPr lang="pt-BR" dirty="0">
                <a:solidFill>
                  <a:schemeClr val="bg1"/>
                </a:solidFill>
              </a:rPr>
              <a:t> do Brasil)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</a:rPr>
              <a:t>              </a:t>
            </a:r>
            <a:r>
              <a:rPr lang="pt-BR" b="1" dirty="0">
                <a:solidFill>
                  <a:srgbClr val="FF0000"/>
                </a:solidFill>
              </a:rPr>
              <a:t>(312 Dissertações)</a:t>
            </a:r>
          </a:p>
        </p:txBody>
      </p:sp>
      <p:sp>
        <p:nvSpPr>
          <p:cNvPr id="12295" name="Rectangle 22"/>
          <p:cNvSpPr>
            <a:spLocks noChangeArrowheads="1"/>
          </p:cNvSpPr>
          <p:nvPr/>
        </p:nvSpPr>
        <p:spPr bwMode="auto">
          <a:xfrm>
            <a:off x="1236508" y="692696"/>
            <a:ext cx="7561262" cy="504825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glow rad="431800">
              <a:schemeClr val="accent1">
                <a:satMod val="175000"/>
                <a:alpha val="40000"/>
              </a:schemeClr>
            </a:glow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bg1"/>
                </a:solidFill>
              </a:rPr>
              <a:t>1982-1991:</a:t>
            </a:r>
            <a:r>
              <a:rPr lang="pt-BR" dirty="0">
                <a:solidFill>
                  <a:schemeClr val="bg1"/>
                </a:solidFill>
              </a:rPr>
              <a:t> CEEM &amp; CETUA</a:t>
            </a: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AE5D1E11-88B1-4719-9E7B-0D180E39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372" y="4470035"/>
            <a:ext cx="7561262" cy="936104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glow rad="431800">
              <a:schemeClr val="accent1">
                <a:satMod val="175000"/>
                <a:alpha val="40000"/>
              </a:schemeClr>
            </a:glow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bg1"/>
                </a:solidFill>
              </a:rPr>
              <a:t>2018:</a:t>
            </a:r>
            <a:r>
              <a:rPr lang="pt-BR" dirty="0">
                <a:solidFill>
                  <a:schemeClr val="bg1"/>
                </a:solidFill>
              </a:rPr>
              <a:t> Área de concentração em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</a:rPr>
              <a:t>              </a:t>
            </a:r>
            <a:r>
              <a:rPr lang="pt-BR" b="1" dirty="0">
                <a:solidFill>
                  <a:schemeClr val="bg1"/>
                </a:solidFill>
              </a:rPr>
              <a:t>Estruturas e Construção (Materiais)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E3CA25E3-2199-4C3B-BB70-6A9D9144B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372" y="5814523"/>
            <a:ext cx="7561262" cy="936104"/>
          </a:xfrm>
          <a:prstGeom prst="rect">
            <a:avLst/>
          </a:prstGeom>
          <a:solidFill>
            <a:srgbClr val="00264C"/>
          </a:solidFill>
          <a:ln>
            <a:noFill/>
          </a:ln>
          <a:effectLst>
            <a:glow rad="431800">
              <a:schemeClr val="accent1">
                <a:satMod val="175000"/>
                <a:alpha val="40000"/>
              </a:schemeClr>
            </a:glow>
            <a:prstShdw prst="shdw17" dist="17961" dir="2700000">
              <a:srgbClr val="00172E"/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bg1"/>
                </a:solidFill>
              </a:rPr>
              <a:t>2021:</a:t>
            </a:r>
            <a:r>
              <a:rPr lang="pt-BR" dirty="0">
                <a:solidFill>
                  <a:schemeClr val="bg1"/>
                </a:solidFill>
              </a:rPr>
              <a:t> Duas áreas de concentração,</a:t>
            </a:r>
          </a:p>
          <a:p>
            <a:pPr>
              <a:spcBef>
                <a:spcPct val="20000"/>
              </a:spcBef>
            </a:pPr>
            <a:r>
              <a:rPr lang="pt-BR" dirty="0">
                <a:solidFill>
                  <a:schemeClr val="bg1"/>
                </a:solidFill>
              </a:rPr>
              <a:t>              </a:t>
            </a:r>
            <a:r>
              <a:rPr lang="pt-BR" b="1" dirty="0">
                <a:solidFill>
                  <a:schemeClr val="bg1"/>
                </a:solidFill>
              </a:rPr>
              <a:t>Estruturas e Construção (Materiais)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7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</TotalTime>
  <Words>706</Words>
  <Application>Microsoft Office PowerPoint</Application>
  <PresentationFormat>Apresentação na tela (4:3)</PresentationFormat>
  <Paragraphs>179</Paragraphs>
  <Slides>41</Slides>
  <Notes>31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Arial</vt:lpstr>
      <vt:lpstr>Arial Narrow</vt:lpstr>
      <vt:lpstr>Comic Sans MS</vt:lpstr>
      <vt:lpstr>Times New Roman</vt:lpstr>
      <vt:lpstr>Estrutura padrão</vt:lpstr>
      <vt:lpstr>Personalizar design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UFOP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DECIV - Escola de Minas</dc:creator>
  <cp:lastModifiedBy>Ricardo Silveira</cp:lastModifiedBy>
  <cp:revision>235</cp:revision>
  <cp:lastPrinted>2011-09-29T13:49:51Z</cp:lastPrinted>
  <dcterms:created xsi:type="dcterms:W3CDTF">2006-08-19T15:11:40Z</dcterms:created>
  <dcterms:modified xsi:type="dcterms:W3CDTF">2020-10-12T15:18:55Z</dcterms:modified>
</cp:coreProperties>
</file>