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13" r:id="rId2"/>
    <p:sldId id="314" r:id="rId3"/>
    <p:sldId id="284" r:id="rId4"/>
    <p:sldId id="257" r:id="rId5"/>
    <p:sldId id="258" r:id="rId6"/>
    <p:sldId id="413" r:id="rId7"/>
    <p:sldId id="414" r:id="rId8"/>
    <p:sldId id="415" r:id="rId9"/>
    <p:sldId id="416" r:id="rId10"/>
    <p:sldId id="334" r:id="rId11"/>
    <p:sldId id="417" r:id="rId12"/>
    <p:sldId id="418" r:id="rId13"/>
    <p:sldId id="259" r:id="rId14"/>
    <p:sldId id="316" r:id="rId15"/>
    <p:sldId id="401" r:id="rId16"/>
    <p:sldId id="411" r:id="rId17"/>
    <p:sldId id="357" r:id="rId18"/>
    <p:sldId id="420" r:id="rId19"/>
    <p:sldId id="419" r:id="rId20"/>
    <p:sldId id="351" r:id="rId21"/>
    <p:sldId id="421" r:id="rId22"/>
    <p:sldId id="422" r:id="rId23"/>
    <p:sldId id="423" r:id="rId24"/>
    <p:sldId id="427" r:id="rId25"/>
    <p:sldId id="425" r:id="rId26"/>
    <p:sldId id="424" r:id="rId27"/>
    <p:sldId id="426" r:id="rId28"/>
    <p:sldId id="346" r:id="rId29"/>
    <p:sldId id="430" r:id="rId30"/>
    <p:sldId id="428" r:id="rId31"/>
    <p:sldId id="302" r:id="rId32"/>
    <p:sldId id="327" r:id="rId33"/>
  </p:sldIdLst>
  <p:sldSz cx="9144000" cy="6858000" type="screen4x3"/>
  <p:notesSz cx="6877050" cy="965676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B6B6B"/>
    <a:srgbClr val="FF0000"/>
    <a:srgbClr val="FF66FF"/>
    <a:srgbClr val="28FC65"/>
    <a:srgbClr val="1C4372"/>
    <a:srgbClr val="FF0066"/>
    <a:srgbClr val="0B1B2F"/>
    <a:srgbClr val="CC0000"/>
    <a:srgbClr val="F20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50" autoAdjust="0"/>
    <p:restoredTop sz="76377" autoAdjust="0"/>
  </p:normalViewPr>
  <p:slideViewPr>
    <p:cSldViewPr>
      <p:cViewPr varScale="1">
        <p:scale>
          <a:sx n="86" d="100"/>
          <a:sy n="86" d="100"/>
        </p:scale>
        <p:origin x="127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2.wmf"/><Relationship Id="rId4" Type="http://schemas.openxmlformats.org/officeDocument/2006/relationships/image" Target="../media/image3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95404" y="0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/>
          <a:lstStyle>
            <a:lvl1pPr algn="r">
              <a:defRPr sz="1200"/>
            </a:lvl1pPr>
          </a:lstStyle>
          <a:p>
            <a:fld id="{4255EE2A-0D2A-4A2E-8C57-D2B108A1D4E4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723900"/>
            <a:ext cx="4826000" cy="3621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476" tIns="47238" rIns="94476" bIns="47238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7705" y="4586963"/>
            <a:ext cx="5501640" cy="4345543"/>
          </a:xfrm>
          <a:prstGeom prst="rect">
            <a:avLst/>
          </a:prstGeom>
        </p:spPr>
        <p:txBody>
          <a:bodyPr vert="horz" lIns="94476" tIns="47238" rIns="94476" bIns="47238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172249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95404" y="9172249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 anchor="b"/>
          <a:lstStyle>
            <a:lvl1pPr algn="r">
              <a:defRPr sz="1200"/>
            </a:lvl1pPr>
          </a:lstStyle>
          <a:p>
            <a:fld id="{B9A7A62F-7524-499C-B27D-8AC2803D16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6406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EFC9122-2000-4C89-B41E-0FED2FFFFE3E}" type="slidenum">
              <a:rPr lang="pt-BR" sz="1200" smtClean="0">
                <a:latin typeface="Times New Roman" pitchFamily="18" charset="0"/>
              </a:rPr>
              <a:pPr eaLnBrk="1" hangingPunct="1"/>
              <a:t>10</a:t>
            </a:fld>
            <a:endParaRPr lang="pt-BR" sz="1200" dirty="0">
              <a:latin typeface="Times New Roman" pitchFamily="18" charset="0"/>
            </a:endParaRPr>
          </a:p>
        </p:txBody>
      </p:sp>
      <p:sp>
        <p:nvSpPr>
          <p:cNvPr id="53251" name="Rectangle 1031"/>
          <p:cNvSpPr txBox="1">
            <a:spLocks noGrp="1" noChangeArrowheads="1"/>
          </p:cNvSpPr>
          <p:nvPr/>
        </p:nvSpPr>
        <p:spPr bwMode="auto">
          <a:xfrm>
            <a:off x="3992563" y="9747250"/>
            <a:ext cx="310673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2709218-D5C1-43AB-82F6-C4109BE5FF00}" type="slidenum">
              <a:rPr lang="pt-BR" sz="1200">
                <a:latin typeface="Times New Roman" pitchFamily="18" charset="0"/>
              </a:rPr>
              <a:pPr algn="r" eaLnBrk="1" hangingPunct="1"/>
              <a:t>10</a:t>
            </a:fld>
            <a:endParaRPr lang="pt-BR" sz="1200" dirty="0">
              <a:latin typeface="Times New Roman" pitchFamily="18" charset="0"/>
            </a:endParaRPr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FBB297-407A-4999-9C50-0E2ADB60EB71}" type="slidenum">
              <a:rPr lang="pt-BR" sz="1200" smtClean="0">
                <a:latin typeface="Times New Roman" pitchFamily="18" charset="0"/>
              </a:rPr>
              <a:pPr eaLnBrk="1" hangingPunct="1"/>
              <a:t>13</a:t>
            </a:fld>
            <a:endParaRPr lang="pt-BR" sz="1200">
              <a:latin typeface="Times New Roman" pitchFamily="18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7A62F-7524-499C-B27D-8AC2803D1610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2480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21DA151-4A2C-4F21-AC71-FF95BE17A512}" type="slidenum">
              <a:rPr lang="en-US" sz="1200">
                <a:latin typeface="Times New Roman" pitchFamily="18" charset="0"/>
              </a:rPr>
              <a:pPr eaLnBrk="1" hangingPunct="1"/>
              <a:t>16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5106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8977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0189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89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990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3277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9590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8566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 userDrawn="1"/>
        </p:nvSpPr>
        <p:spPr>
          <a:xfrm>
            <a:off x="0" y="1"/>
            <a:ext cx="9144000" cy="742931"/>
          </a:xfrm>
          <a:prstGeom prst="rect">
            <a:avLst/>
          </a:prstGeom>
          <a:solidFill>
            <a:srgbClr val="1C437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6" name="Retângulo 5"/>
          <p:cNvSpPr/>
          <p:nvPr userDrawn="1"/>
        </p:nvSpPr>
        <p:spPr>
          <a:xfrm>
            <a:off x="0" y="4462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mic Sans MS" pitchFamily="66" charset="0"/>
                <a:ea typeface="Tahoma" pitchFamily="34" charset="0"/>
                <a:cs typeface="Arial" pitchFamily="34" charset="0"/>
              </a:rPr>
              <a:t>Stability and Strength of Structures</a:t>
            </a:r>
          </a:p>
        </p:txBody>
      </p:sp>
      <p:sp>
        <p:nvSpPr>
          <p:cNvPr id="7" name="CaixaDeTexto 6"/>
          <p:cNvSpPr txBox="1"/>
          <p:nvPr userDrawn="1"/>
        </p:nvSpPr>
        <p:spPr>
          <a:xfrm>
            <a:off x="1166892" y="404378"/>
            <a:ext cx="6840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solidFill>
                  <a:schemeClr val="bg1">
                    <a:lumMod val="75000"/>
                  </a:schemeClr>
                </a:solidFill>
                <a:latin typeface="Arial Narrow" pitchFamily="34" charset="0"/>
                <a:cs typeface="Arial" pitchFamily="34" charset="0"/>
              </a:rPr>
              <a:t>Ricardo A.M. Silveira </a:t>
            </a:r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56" y="1"/>
            <a:ext cx="339884" cy="74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556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4589">
                <a:schemeClr val="tx2">
                  <a:lumMod val="75000"/>
                </a:schemeClr>
              </a:gs>
              <a:gs pos="0">
                <a:schemeClr val="tx2">
                  <a:lumMod val="75000"/>
                </a:schemeClr>
              </a:gs>
              <a:gs pos="67000">
                <a:srgbClr val="4172AD">
                  <a:shade val="67500"/>
                  <a:satMod val="115000"/>
                  <a:lumMod val="55000"/>
                </a:srgbClr>
              </a:gs>
              <a:gs pos="100000">
                <a:srgbClr val="4172AD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1428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1318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5E8C9-9BBD-4B92-BDE7-615231065E48}" type="datetimeFigureOut">
              <a:rPr lang="pt-BR" smtClean="0"/>
              <a:t>08/10/2018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25D2F-DB15-48DA-BAB6-41760A1480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5329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1.wmf"/><Relationship Id="rId9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37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8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7" Type="http://schemas.openxmlformats.org/officeDocument/2006/relationships/image" Target="../media/image4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42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emf"/><Relationship Id="rId3" Type="http://schemas.openxmlformats.org/officeDocument/2006/relationships/image" Target="../media/image47.emf"/><Relationship Id="rId7" Type="http://schemas.openxmlformats.org/officeDocument/2006/relationships/image" Target="../media/image51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10" Type="http://schemas.openxmlformats.org/officeDocument/2006/relationships/image" Target="../media/image54.png"/><Relationship Id="rId4" Type="http://schemas.openxmlformats.org/officeDocument/2006/relationships/image" Target="../media/image48.emf"/><Relationship Id="rId9" Type="http://schemas.openxmlformats.org/officeDocument/2006/relationships/image" Target="../media/image53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58.png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55.wmf"/><Relationship Id="rId10" Type="http://schemas.openxmlformats.org/officeDocument/2006/relationships/image" Target="../media/image59.jpeg"/><Relationship Id="rId4" Type="http://schemas.openxmlformats.org/officeDocument/2006/relationships/oleObject" Target="../embeddings/oleObject12.bin"/><Relationship Id="rId9" Type="http://schemas.openxmlformats.org/officeDocument/2006/relationships/image" Target="../media/image57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3" Type="http://schemas.openxmlformats.org/officeDocument/2006/relationships/image" Target="../media/image61.png"/><Relationship Id="rId7" Type="http://schemas.openxmlformats.org/officeDocument/2006/relationships/image" Target="../media/image65.emf"/><Relationship Id="rId2" Type="http://schemas.openxmlformats.org/officeDocument/2006/relationships/image" Target="../media/image6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emf"/><Relationship Id="rId5" Type="http://schemas.openxmlformats.org/officeDocument/2006/relationships/image" Target="../media/image63.emf"/><Relationship Id="rId10" Type="http://schemas.openxmlformats.org/officeDocument/2006/relationships/image" Target="../media/image68.emf"/><Relationship Id="rId4" Type="http://schemas.openxmlformats.org/officeDocument/2006/relationships/image" Target="../media/image62.emf"/><Relationship Id="rId9" Type="http://schemas.openxmlformats.org/officeDocument/2006/relationships/image" Target="../media/image6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wmf"/><Relationship Id="rId5" Type="http://schemas.openxmlformats.org/officeDocument/2006/relationships/image" Target="../media/image72.emf"/><Relationship Id="rId4" Type="http://schemas.openxmlformats.org/officeDocument/2006/relationships/image" Target="../media/image7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G"/><Relationship Id="rId3" Type="http://schemas.openxmlformats.org/officeDocument/2006/relationships/image" Target="../media/image76.jpeg"/><Relationship Id="rId7" Type="http://schemas.openxmlformats.org/officeDocument/2006/relationships/image" Target="../media/image80.JP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8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611560" y="2852936"/>
            <a:ext cx="4392488" cy="155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Ricardo A.M. </a:t>
            </a:r>
            <a:r>
              <a:rPr lang="en-US" sz="2800" b="1" dirty="0" err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Silveira</a:t>
            </a:r>
            <a:endParaRPr lang="en-US" sz="2800" b="1" dirty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 Narrow" pitchFamily="34" charset="0"/>
                <a:cs typeface="Tahoma" pitchFamily="34" charset="0"/>
              </a:rPr>
              <a:t>Department of Civil Engineering</a:t>
            </a:r>
          </a:p>
          <a:p>
            <a:r>
              <a:rPr lang="en-US" sz="1600" dirty="0">
                <a:latin typeface="Arial Narrow" pitchFamily="34" charset="0"/>
                <a:cs typeface="Tahoma" pitchFamily="34" charset="0"/>
              </a:rPr>
              <a:t>School of Mines</a:t>
            </a:r>
          </a:p>
          <a:p>
            <a:r>
              <a:rPr lang="en-US" sz="1600" dirty="0">
                <a:latin typeface="Arial Narrow" pitchFamily="34" charset="0"/>
                <a:cs typeface="Tahoma" pitchFamily="34" charset="0"/>
              </a:rPr>
              <a:t>Federal University of Ouro Preto, MG, Brazil</a:t>
            </a:r>
          </a:p>
          <a:p>
            <a:r>
              <a:rPr lang="en-US" sz="1600" dirty="0">
                <a:latin typeface="Arial Narrow" pitchFamily="34" charset="0"/>
                <a:cs typeface="Tahoma" pitchFamily="34" charset="0"/>
              </a:rPr>
              <a:t>E-mail: ricardo@ufop.edu.br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251519" y="795489"/>
            <a:ext cx="8568953" cy="1409375"/>
          </a:xfrm>
          <a:prstGeom prst="rect">
            <a:avLst/>
          </a:prstGeom>
          <a:solidFill>
            <a:srgbClr val="1C4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1B6CBF7B-31F3-48CF-AD86-2C34ACA1C77B}"/>
              </a:ext>
            </a:extLst>
          </p:cNvPr>
          <p:cNvGrpSpPr/>
          <p:nvPr/>
        </p:nvGrpSpPr>
        <p:grpSpPr>
          <a:xfrm>
            <a:off x="251517" y="6198895"/>
            <a:ext cx="8568955" cy="398457"/>
            <a:chOff x="251517" y="5982871"/>
            <a:chExt cx="8568955" cy="398457"/>
          </a:xfrm>
        </p:grpSpPr>
        <p:sp>
          <p:nvSpPr>
            <p:cNvPr id="17" name="Retângulo 16"/>
            <p:cNvSpPr/>
            <p:nvPr/>
          </p:nvSpPr>
          <p:spPr>
            <a:xfrm>
              <a:off x="251517" y="5982871"/>
              <a:ext cx="8568955" cy="398457"/>
            </a:xfrm>
            <a:prstGeom prst="rect">
              <a:avLst/>
            </a:prstGeom>
            <a:solidFill>
              <a:srgbClr val="1C4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8" name="CaixaDeTexto 17"/>
            <p:cNvSpPr txBox="1"/>
            <p:nvPr/>
          </p:nvSpPr>
          <p:spPr>
            <a:xfrm>
              <a:off x="2938053" y="6012528"/>
              <a:ext cx="36628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j-lt"/>
                  <a:ea typeface="Tahoma" pitchFamily="34" charset="0"/>
                  <a:cs typeface="Tahoma" pitchFamily="34" charset="0"/>
                </a:rPr>
                <a:t>Oct 2018 </a:t>
              </a:r>
              <a:r>
                <a:rPr lang="en-US" sz="1600" dirty="0">
                  <a:solidFill>
                    <a:schemeClr val="bg1"/>
                  </a:solidFill>
                  <a:latin typeface="+mj-lt"/>
                  <a:ea typeface="Tahoma" pitchFamily="34" charset="0"/>
                  <a:cs typeface="Tahoma" pitchFamily="34" charset="0"/>
                  <a:sym typeface="Wingdings"/>
                </a:rPr>
                <a:t></a:t>
              </a:r>
              <a:r>
                <a:rPr lang="en-US" sz="1600" dirty="0">
                  <a:solidFill>
                    <a:schemeClr val="bg1"/>
                  </a:solidFill>
                  <a:latin typeface="+mj-lt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+mj-lt"/>
                  <a:ea typeface="Tahoma" pitchFamily="34" charset="0"/>
                  <a:cs typeface="Tahoma" pitchFamily="34" charset="0"/>
                </a:rPr>
                <a:t>Batir</a:t>
              </a:r>
              <a:r>
                <a:rPr lang="en-US" sz="1600" dirty="0">
                  <a:solidFill>
                    <a:schemeClr val="bg1"/>
                  </a:solidFill>
                  <a:latin typeface="+mj-lt"/>
                  <a:ea typeface="Tahoma" pitchFamily="34" charset="0"/>
                  <a:cs typeface="Tahoma" pitchFamily="34" charset="0"/>
                </a:rPr>
                <a:t>/ULB </a:t>
              </a:r>
              <a:r>
                <a:rPr lang="en-US" sz="1600" dirty="0">
                  <a:solidFill>
                    <a:schemeClr val="bg1"/>
                  </a:solidFill>
                  <a:ea typeface="Tahoma" pitchFamily="34" charset="0"/>
                  <a:cs typeface="Tahoma" pitchFamily="34" charset="0"/>
                  <a:sym typeface="Wingdings"/>
                </a:rPr>
                <a:t> </a:t>
              </a:r>
              <a:r>
                <a:rPr lang="en-US" sz="1600" dirty="0">
                  <a:solidFill>
                    <a:schemeClr val="bg1"/>
                  </a:solidFill>
                  <a:latin typeface="+mj-lt"/>
                  <a:ea typeface="Tahoma" pitchFamily="34" charset="0"/>
                  <a:cs typeface="Tahoma" pitchFamily="34" charset="0"/>
                </a:rPr>
                <a:t>Brussels </a:t>
              </a:r>
              <a:r>
                <a:rPr lang="en-US" sz="1600" dirty="0">
                  <a:solidFill>
                    <a:schemeClr val="bg1"/>
                  </a:solidFill>
                  <a:latin typeface="+mj-lt"/>
                  <a:ea typeface="Tahoma" pitchFamily="34" charset="0"/>
                  <a:cs typeface="Tahoma" pitchFamily="34" charset="0"/>
                  <a:sym typeface="Wingdings"/>
                </a:rPr>
                <a:t></a:t>
              </a:r>
              <a:r>
                <a:rPr lang="en-US" sz="1600" dirty="0">
                  <a:solidFill>
                    <a:schemeClr val="bg1"/>
                  </a:solidFill>
                  <a:latin typeface="+mj-lt"/>
                  <a:ea typeface="Tahoma" pitchFamily="34" charset="0"/>
                  <a:cs typeface="Tahoma" pitchFamily="34" charset="0"/>
                </a:rPr>
                <a:t> Belgium</a:t>
              </a:r>
            </a:p>
          </p:txBody>
        </p:sp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06" y="132084"/>
            <a:ext cx="1298448" cy="460248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7" y="0"/>
            <a:ext cx="360043" cy="796986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EF2BA33A-4616-40A8-8F5B-E44F4519B4EE}"/>
              </a:ext>
            </a:extLst>
          </p:cNvPr>
          <p:cNvSpPr txBox="1"/>
          <p:nvPr/>
        </p:nvSpPr>
        <p:spPr>
          <a:xfrm>
            <a:off x="589551" y="5171034"/>
            <a:ext cx="2304256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 b="1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Collaborator: </a:t>
            </a:r>
          </a:p>
          <a:p>
            <a:pPr>
              <a:lnSpc>
                <a:spcPct val="110000"/>
              </a:lnSpc>
            </a:pPr>
            <a:r>
              <a:rPr lang="en-US" sz="1600" b="1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Prof. Péter Z. Berke</a:t>
            </a:r>
          </a:p>
          <a:p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Batir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- ULB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06FA017-16D5-4EB6-BBDE-CD49CF9F4DBE}"/>
              </a:ext>
            </a:extLst>
          </p:cNvPr>
          <p:cNvSpPr txBox="1"/>
          <p:nvPr/>
        </p:nvSpPr>
        <p:spPr>
          <a:xfrm>
            <a:off x="323528" y="1196752"/>
            <a:ext cx="8483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STABILITY AND STRENGTH OF STRUCTURES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68AA94B0-83A7-49DB-8DC9-5B7A7B476060}"/>
              </a:ext>
            </a:extLst>
          </p:cNvPr>
          <p:cNvSpPr/>
          <p:nvPr/>
        </p:nvSpPr>
        <p:spPr>
          <a:xfrm>
            <a:off x="6521455" y="5539291"/>
            <a:ext cx="2285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SItCOM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 2018/2019</a:t>
            </a:r>
          </a:p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October, 08/2018 </a:t>
            </a:r>
          </a:p>
        </p:txBody>
      </p:sp>
    </p:spTree>
    <p:extLst>
      <p:ext uri="{BB962C8B-B14F-4D97-AF65-F5344CB8AC3E}">
        <p14:creationId xmlns:p14="http://schemas.microsoft.com/office/powerpoint/2010/main" val="724939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6" descr="Escola de Minas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4" y="-1336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77135" y="5085184"/>
            <a:ext cx="37576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PROPEC</a:t>
            </a: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179512" y="6021288"/>
            <a:ext cx="299473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26 YEARS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0" y="352154"/>
            <a:ext cx="520200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Graduate Program in </a:t>
            </a:r>
          </a:p>
          <a:p>
            <a:pPr>
              <a:defRPr/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Civil Engineering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7406CB8-9D63-48A1-8724-4C2374C7C4E4}"/>
              </a:ext>
            </a:extLst>
          </p:cNvPr>
          <p:cNvSpPr txBox="1"/>
          <p:nvPr/>
        </p:nvSpPr>
        <p:spPr>
          <a:xfrm>
            <a:off x="-36512" y="-27384"/>
            <a:ext cx="461065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My Graduate Program: PROPEC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9D4BF5F-E073-4AAF-B9BE-39796A60720C}"/>
              </a:ext>
            </a:extLst>
          </p:cNvPr>
          <p:cNvSpPr txBox="1"/>
          <p:nvPr/>
        </p:nvSpPr>
        <p:spPr>
          <a:xfrm>
            <a:off x="107504" y="1831300"/>
            <a:ext cx="2198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0000"/>
                </a:solidFill>
              </a:rPr>
              <a:t>New School of Mines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captura de tela, laptop, computador&#10;&#10;Descrição gerada com muito alta confiança">
            <a:extLst>
              <a:ext uri="{FF2B5EF4-FFF2-40B4-BE49-F238E27FC236}">
                <a16:creationId xmlns:a16="http://schemas.microsoft.com/office/drawing/2014/main" id="{C71EB7EC-5A8E-41C8-BCC7-7E8D9167FE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77" t="11150" r="29218" b="4851"/>
          <a:stretch/>
        </p:blipFill>
        <p:spPr>
          <a:xfrm>
            <a:off x="5979968" y="3441576"/>
            <a:ext cx="3160192" cy="3416424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7BEF1AD-3045-4BBF-8C8A-0B97B51609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738" t="10800" r="29525" b="23401"/>
          <a:stretch/>
        </p:blipFill>
        <p:spPr>
          <a:xfrm>
            <a:off x="0" y="426955"/>
            <a:ext cx="5902500" cy="5234293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C807762D-065C-4DD3-8E3C-45031A36D42D}"/>
              </a:ext>
            </a:extLst>
          </p:cNvPr>
          <p:cNvSpPr txBox="1"/>
          <p:nvPr/>
        </p:nvSpPr>
        <p:spPr>
          <a:xfrm>
            <a:off x="6660232" y="3072934"/>
            <a:ext cx="2160239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Portuguese version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F490974-3F14-4A1A-B21E-823FCA16944A}"/>
              </a:ext>
            </a:extLst>
          </p:cNvPr>
          <p:cNvSpPr txBox="1"/>
          <p:nvPr/>
        </p:nvSpPr>
        <p:spPr>
          <a:xfrm>
            <a:off x="1631596" y="57623"/>
            <a:ext cx="226448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English version 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82E2AF0-46B9-4627-AF06-094415AE24D6}"/>
              </a:ext>
            </a:extLst>
          </p:cNvPr>
          <p:cNvGrpSpPr/>
          <p:nvPr/>
        </p:nvGrpSpPr>
        <p:grpSpPr>
          <a:xfrm>
            <a:off x="76146" y="1628800"/>
            <a:ext cx="6944126" cy="2961025"/>
            <a:chOff x="76146" y="1628800"/>
            <a:chExt cx="6944126" cy="2961025"/>
          </a:xfrm>
        </p:grpSpPr>
        <p:sp>
          <p:nvSpPr>
            <p:cNvPr id="7" name="Forma Livre: Forma 6">
              <a:extLst>
                <a:ext uri="{FF2B5EF4-FFF2-40B4-BE49-F238E27FC236}">
                  <a16:creationId xmlns:a16="http://schemas.microsoft.com/office/drawing/2014/main" id="{536F7951-DE73-4800-8157-5CC94FBB9549}"/>
                </a:ext>
              </a:extLst>
            </p:cNvPr>
            <p:cNvSpPr/>
            <p:nvPr/>
          </p:nvSpPr>
          <p:spPr>
            <a:xfrm>
              <a:off x="76146" y="1628800"/>
              <a:ext cx="1335324" cy="258587"/>
            </a:xfrm>
            <a:custGeom>
              <a:avLst/>
              <a:gdLst>
                <a:gd name="connsiteX0" fmla="*/ 2038 w 1953794"/>
                <a:gd name="connsiteY0" fmla="*/ 12898 h 267421"/>
                <a:gd name="connsiteX1" fmla="*/ 529939 w 1953794"/>
                <a:gd name="connsiteY1" fmla="*/ 12898 h 267421"/>
                <a:gd name="connsiteX2" fmla="*/ 643060 w 1953794"/>
                <a:gd name="connsiteY2" fmla="*/ 22325 h 267421"/>
                <a:gd name="connsiteX3" fmla="*/ 727901 w 1953794"/>
                <a:gd name="connsiteY3" fmla="*/ 31751 h 267421"/>
                <a:gd name="connsiteX4" fmla="*/ 1255803 w 1953794"/>
                <a:gd name="connsiteY4" fmla="*/ 41178 h 267421"/>
                <a:gd name="connsiteX5" fmla="*/ 1661155 w 1953794"/>
                <a:gd name="connsiteY5" fmla="*/ 60032 h 267421"/>
                <a:gd name="connsiteX6" fmla="*/ 1802557 w 1953794"/>
                <a:gd name="connsiteY6" fmla="*/ 78885 h 267421"/>
                <a:gd name="connsiteX7" fmla="*/ 1934532 w 1953794"/>
                <a:gd name="connsiteY7" fmla="*/ 88312 h 267421"/>
                <a:gd name="connsiteX8" fmla="*/ 1953386 w 1953794"/>
                <a:gd name="connsiteY8" fmla="*/ 116593 h 267421"/>
                <a:gd name="connsiteX9" fmla="*/ 1943959 w 1953794"/>
                <a:gd name="connsiteY9" fmla="*/ 182580 h 267421"/>
                <a:gd name="connsiteX10" fmla="*/ 1934532 w 1953794"/>
                <a:gd name="connsiteY10" fmla="*/ 210861 h 267421"/>
                <a:gd name="connsiteX11" fmla="*/ 1906252 w 1953794"/>
                <a:gd name="connsiteY11" fmla="*/ 229714 h 267421"/>
                <a:gd name="connsiteX12" fmla="*/ 1849691 w 1953794"/>
                <a:gd name="connsiteY12" fmla="*/ 267421 h 267421"/>
                <a:gd name="connsiteX13" fmla="*/ 991852 w 1953794"/>
                <a:gd name="connsiteY13" fmla="*/ 257995 h 267421"/>
                <a:gd name="connsiteX14" fmla="*/ 907011 w 1953794"/>
                <a:gd name="connsiteY14" fmla="*/ 248568 h 267421"/>
                <a:gd name="connsiteX15" fmla="*/ 501658 w 1953794"/>
                <a:gd name="connsiteY15" fmla="*/ 239141 h 267421"/>
                <a:gd name="connsiteX16" fmla="*/ 322549 w 1953794"/>
                <a:gd name="connsiteY16" fmla="*/ 229714 h 267421"/>
                <a:gd name="connsiteX17" fmla="*/ 181147 w 1953794"/>
                <a:gd name="connsiteY17" fmla="*/ 210861 h 267421"/>
                <a:gd name="connsiteX18" fmla="*/ 68025 w 1953794"/>
                <a:gd name="connsiteY18" fmla="*/ 173153 h 267421"/>
                <a:gd name="connsiteX19" fmla="*/ 39745 w 1953794"/>
                <a:gd name="connsiteY19" fmla="*/ 163727 h 267421"/>
                <a:gd name="connsiteX20" fmla="*/ 11464 w 1953794"/>
                <a:gd name="connsiteY20" fmla="*/ 154300 h 267421"/>
                <a:gd name="connsiteX21" fmla="*/ 11464 w 1953794"/>
                <a:gd name="connsiteY21" fmla="*/ 60032 h 267421"/>
                <a:gd name="connsiteX22" fmla="*/ 20891 w 1953794"/>
                <a:gd name="connsiteY22" fmla="*/ 60032 h 26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53794" h="267421">
                  <a:moveTo>
                    <a:pt x="2038" y="12898"/>
                  </a:moveTo>
                  <a:cubicBezTo>
                    <a:pt x="239468" y="-6888"/>
                    <a:pt x="126706" y="-1503"/>
                    <a:pt x="529939" y="12898"/>
                  </a:cubicBezTo>
                  <a:cubicBezTo>
                    <a:pt x="567753" y="14249"/>
                    <a:pt x="605393" y="18738"/>
                    <a:pt x="643060" y="22325"/>
                  </a:cubicBezTo>
                  <a:cubicBezTo>
                    <a:pt x="671386" y="25023"/>
                    <a:pt x="699460" y="30876"/>
                    <a:pt x="727901" y="31751"/>
                  </a:cubicBezTo>
                  <a:cubicBezTo>
                    <a:pt x="903813" y="37164"/>
                    <a:pt x="1079836" y="38036"/>
                    <a:pt x="1255803" y="41178"/>
                  </a:cubicBezTo>
                  <a:cubicBezTo>
                    <a:pt x="1360880" y="45381"/>
                    <a:pt x="1547855" y="51639"/>
                    <a:pt x="1661155" y="60032"/>
                  </a:cubicBezTo>
                  <a:cubicBezTo>
                    <a:pt x="1940589" y="80731"/>
                    <a:pt x="1599975" y="58627"/>
                    <a:pt x="1802557" y="78885"/>
                  </a:cubicBezTo>
                  <a:cubicBezTo>
                    <a:pt x="1846442" y="83273"/>
                    <a:pt x="1890540" y="85170"/>
                    <a:pt x="1934532" y="88312"/>
                  </a:cubicBezTo>
                  <a:cubicBezTo>
                    <a:pt x="1940817" y="97739"/>
                    <a:pt x="1952259" y="105319"/>
                    <a:pt x="1953386" y="116593"/>
                  </a:cubicBezTo>
                  <a:cubicBezTo>
                    <a:pt x="1955597" y="138702"/>
                    <a:pt x="1948317" y="160793"/>
                    <a:pt x="1943959" y="182580"/>
                  </a:cubicBezTo>
                  <a:cubicBezTo>
                    <a:pt x="1942010" y="192324"/>
                    <a:pt x="1940740" y="203102"/>
                    <a:pt x="1934532" y="210861"/>
                  </a:cubicBezTo>
                  <a:cubicBezTo>
                    <a:pt x="1927455" y="219708"/>
                    <a:pt x="1914955" y="222461"/>
                    <a:pt x="1906252" y="229714"/>
                  </a:cubicBezTo>
                  <a:cubicBezTo>
                    <a:pt x="1859176" y="268944"/>
                    <a:pt x="1899392" y="250856"/>
                    <a:pt x="1849691" y="267421"/>
                  </a:cubicBezTo>
                  <a:lnTo>
                    <a:pt x="991852" y="257995"/>
                  </a:lnTo>
                  <a:cubicBezTo>
                    <a:pt x="963403" y="257426"/>
                    <a:pt x="935444" y="249662"/>
                    <a:pt x="907011" y="248568"/>
                  </a:cubicBezTo>
                  <a:cubicBezTo>
                    <a:pt x="771957" y="243373"/>
                    <a:pt x="636776" y="242283"/>
                    <a:pt x="501658" y="239141"/>
                  </a:cubicBezTo>
                  <a:cubicBezTo>
                    <a:pt x="441955" y="235999"/>
                    <a:pt x="382171" y="234131"/>
                    <a:pt x="322549" y="229714"/>
                  </a:cubicBezTo>
                  <a:cubicBezTo>
                    <a:pt x="297259" y="227841"/>
                    <a:pt x="208915" y="214828"/>
                    <a:pt x="181147" y="210861"/>
                  </a:cubicBezTo>
                  <a:lnTo>
                    <a:pt x="68025" y="173153"/>
                  </a:lnTo>
                  <a:lnTo>
                    <a:pt x="39745" y="163727"/>
                  </a:lnTo>
                  <a:lnTo>
                    <a:pt x="11464" y="154300"/>
                  </a:lnTo>
                  <a:cubicBezTo>
                    <a:pt x="-2379" y="112766"/>
                    <a:pt x="-5200" y="118356"/>
                    <a:pt x="11464" y="60032"/>
                  </a:cubicBezTo>
                  <a:cubicBezTo>
                    <a:pt x="12327" y="57011"/>
                    <a:pt x="17749" y="60032"/>
                    <a:pt x="20891" y="60032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Forma Livre: Forma 7">
              <a:extLst>
                <a:ext uri="{FF2B5EF4-FFF2-40B4-BE49-F238E27FC236}">
                  <a16:creationId xmlns:a16="http://schemas.microsoft.com/office/drawing/2014/main" id="{FC75831C-C499-419A-AC38-1863EB017354}"/>
                </a:ext>
              </a:extLst>
            </p:cNvPr>
            <p:cNvSpPr/>
            <p:nvPr/>
          </p:nvSpPr>
          <p:spPr>
            <a:xfrm>
              <a:off x="6076659" y="4134400"/>
              <a:ext cx="892891" cy="183463"/>
            </a:xfrm>
            <a:custGeom>
              <a:avLst/>
              <a:gdLst>
                <a:gd name="connsiteX0" fmla="*/ 2038 w 1953794"/>
                <a:gd name="connsiteY0" fmla="*/ 12898 h 267421"/>
                <a:gd name="connsiteX1" fmla="*/ 529939 w 1953794"/>
                <a:gd name="connsiteY1" fmla="*/ 12898 h 267421"/>
                <a:gd name="connsiteX2" fmla="*/ 643060 w 1953794"/>
                <a:gd name="connsiteY2" fmla="*/ 22325 h 267421"/>
                <a:gd name="connsiteX3" fmla="*/ 727901 w 1953794"/>
                <a:gd name="connsiteY3" fmla="*/ 31751 h 267421"/>
                <a:gd name="connsiteX4" fmla="*/ 1255803 w 1953794"/>
                <a:gd name="connsiteY4" fmla="*/ 41178 h 267421"/>
                <a:gd name="connsiteX5" fmla="*/ 1661155 w 1953794"/>
                <a:gd name="connsiteY5" fmla="*/ 60032 h 267421"/>
                <a:gd name="connsiteX6" fmla="*/ 1802557 w 1953794"/>
                <a:gd name="connsiteY6" fmla="*/ 78885 h 267421"/>
                <a:gd name="connsiteX7" fmla="*/ 1934532 w 1953794"/>
                <a:gd name="connsiteY7" fmla="*/ 88312 h 267421"/>
                <a:gd name="connsiteX8" fmla="*/ 1953386 w 1953794"/>
                <a:gd name="connsiteY8" fmla="*/ 116593 h 267421"/>
                <a:gd name="connsiteX9" fmla="*/ 1943959 w 1953794"/>
                <a:gd name="connsiteY9" fmla="*/ 182580 h 267421"/>
                <a:gd name="connsiteX10" fmla="*/ 1934532 w 1953794"/>
                <a:gd name="connsiteY10" fmla="*/ 210861 h 267421"/>
                <a:gd name="connsiteX11" fmla="*/ 1906252 w 1953794"/>
                <a:gd name="connsiteY11" fmla="*/ 229714 h 267421"/>
                <a:gd name="connsiteX12" fmla="*/ 1849691 w 1953794"/>
                <a:gd name="connsiteY12" fmla="*/ 267421 h 267421"/>
                <a:gd name="connsiteX13" fmla="*/ 991852 w 1953794"/>
                <a:gd name="connsiteY13" fmla="*/ 257995 h 267421"/>
                <a:gd name="connsiteX14" fmla="*/ 907011 w 1953794"/>
                <a:gd name="connsiteY14" fmla="*/ 248568 h 267421"/>
                <a:gd name="connsiteX15" fmla="*/ 501658 w 1953794"/>
                <a:gd name="connsiteY15" fmla="*/ 239141 h 267421"/>
                <a:gd name="connsiteX16" fmla="*/ 322549 w 1953794"/>
                <a:gd name="connsiteY16" fmla="*/ 229714 h 267421"/>
                <a:gd name="connsiteX17" fmla="*/ 181147 w 1953794"/>
                <a:gd name="connsiteY17" fmla="*/ 210861 h 267421"/>
                <a:gd name="connsiteX18" fmla="*/ 68025 w 1953794"/>
                <a:gd name="connsiteY18" fmla="*/ 173153 h 267421"/>
                <a:gd name="connsiteX19" fmla="*/ 39745 w 1953794"/>
                <a:gd name="connsiteY19" fmla="*/ 163727 h 267421"/>
                <a:gd name="connsiteX20" fmla="*/ 11464 w 1953794"/>
                <a:gd name="connsiteY20" fmla="*/ 154300 h 267421"/>
                <a:gd name="connsiteX21" fmla="*/ 11464 w 1953794"/>
                <a:gd name="connsiteY21" fmla="*/ 60032 h 267421"/>
                <a:gd name="connsiteX22" fmla="*/ 20891 w 1953794"/>
                <a:gd name="connsiteY22" fmla="*/ 60032 h 26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53794" h="267421">
                  <a:moveTo>
                    <a:pt x="2038" y="12898"/>
                  </a:moveTo>
                  <a:cubicBezTo>
                    <a:pt x="239468" y="-6888"/>
                    <a:pt x="126706" y="-1503"/>
                    <a:pt x="529939" y="12898"/>
                  </a:cubicBezTo>
                  <a:cubicBezTo>
                    <a:pt x="567753" y="14249"/>
                    <a:pt x="605393" y="18738"/>
                    <a:pt x="643060" y="22325"/>
                  </a:cubicBezTo>
                  <a:cubicBezTo>
                    <a:pt x="671386" y="25023"/>
                    <a:pt x="699460" y="30876"/>
                    <a:pt x="727901" y="31751"/>
                  </a:cubicBezTo>
                  <a:cubicBezTo>
                    <a:pt x="903813" y="37164"/>
                    <a:pt x="1079836" y="38036"/>
                    <a:pt x="1255803" y="41178"/>
                  </a:cubicBezTo>
                  <a:cubicBezTo>
                    <a:pt x="1360880" y="45381"/>
                    <a:pt x="1547855" y="51639"/>
                    <a:pt x="1661155" y="60032"/>
                  </a:cubicBezTo>
                  <a:cubicBezTo>
                    <a:pt x="1940589" y="80731"/>
                    <a:pt x="1599975" y="58627"/>
                    <a:pt x="1802557" y="78885"/>
                  </a:cubicBezTo>
                  <a:cubicBezTo>
                    <a:pt x="1846442" y="83273"/>
                    <a:pt x="1890540" y="85170"/>
                    <a:pt x="1934532" y="88312"/>
                  </a:cubicBezTo>
                  <a:cubicBezTo>
                    <a:pt x="1940817" y="97739"/>
                    <a:pt x="1952259" y="105319"/>
                    <a:pt x="1953386" y="116593"/>
                  </a:cubicBezTo>
                  <a:cubicBezTo>
                    <a:pt x="1955597" y="138702"/>
                    <a:pt x="1948317" y="160793"/>
                    <a:pt x="1943959" y="182580"/>
                  </a:cubicBezTo>
                  <a:cubicBezTo>
                    <a:pt x="1942010" y="192324"/>
                    <a:pt x="1940740" y="203102"/>
                    <a:pt x="1934532" y="210861"/>
                  </a:cubicBezTo>
                  <a:cubicBezTo>
                    <a:pt x="1927455" y="219708"/>
                    <a:pt x="1914955" y="222461"/>
                    <a:pt x="1906252" y="229714"/>
                  </a:cubicBezTo>
                  <a:cubicBezTo>
                    <a:pt x="1859176" y="268944"/>
                    <a:pt x="1899392" y="250856"/>
                    <a:pt x="1849691" y="267421"/>
                  </a:cubicBezTo>
                  <a:lnTo>
                    <a:pt x="991852" y="257995"/>
                  </a:lnTo>
                  <a:cubicBezTo>
                    <a:pt x="963403" y="257426"/>
                    <a:pt x="935444" y="249662"/>
                    <a:pt x="907011" y="248568"/>
                  </a:cubicBezTo>
                  <a:cubicBezTo>
                    <a:pt x="771957" y="243373"/>
                    <a:pt x="636776" y="242283"/>
                    <a:pt x="501658" y="239141"/>
                  </a:cubicBezTo>
                  <a:cubicBezTo>
                    <a:pt x="441955" y="235999"/>
                    <a:pt x="382171" y="234131"/>
                    <a:pt x="322549" y="229714"/>
                  </a:cubicBezTo>
                  <a:cubicBezTo>
                    <a:pt x="297259" y="227841"/>
                    <a:pt x="208915" y="214828"/>
                    <a:pt x="181147" y="210861"/>
                  </a:cubicBezTo>
                  <a:lnTo>
                    <a:pt x="68025" y="173153"/>
                  </a:lnTo>
                  <a:lnTo>
                    <a:pt x="39745" y="163727"/>
                  </a:lnTo>
                  <a:lnTo>
                    <a:pt x="11464" y="154300"/>
                  </a:lnTo>
                  <a:cubicBezTo>
                    <a:pt x="-2379" y="112766"/>
                    <a:pt x="-5200" y="118356"/>
                    <a:pt x="11464" y="60032"/>
                  </a:cubicBezTo>
                  <a:cubicBezTo>
                    <a:pt x="12327" y="57011"/>
                    <a:pt x="17749" y="60032"/>
                    <a:pt x="20891" y="60032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Forma Livre: Forma 4">
              <a:extLst>
                <a:ext uri="{FF2B5EF4-FFF2-40B4-BE49-F238E27FC236}">
                  <a16:creationId xmlns:a16="http://schemas.microsoft.com/office/drawing/2014/main" id="{869A9EA5-8DAB-45BD-B138-08C0352C4BF2}"/>
                </a:ext>
              </a:extLst>
            </p:cNvPr>
            <p:cNvSpPr/>
            <p:nvPr/>
          </p:nvSpPr>
          <p:spPr>
            <a:xfrm>
              <a:off x="80385" y="1855272"/>
              <a:ext cx="1461095" cy="295457"/>
            </a:xfrm>
            <a:custGeom>
              <a:avLst/>
              <a:gdLst>
                <a:gd name="connsiteX0" fmla="*/ 2038 w 1953794"/>
                <a:gd name="connsiteY0" fmla="*/ 12898 h 267421"/>
                <a:gd name="connsiteX1" fmla="*/ 529939 w 1953794"/>
                <a:gd name="connsiteY1" fmla="*/ 12898 h 267421"/>
                <a:gd name="connsiteX2" fmla="*/ 643060 w 1953794"/>
                <a:gd name="connsiteY2" fmla="*/ 22325 h 267421"/>
                <a:gd name="connsiteX3" fmla="*/ 727901 w 1953794"/>
                <a:gd name="connsiteY3" fmla="*/ 31751 h 267421"/>
                <a:gd name="connsiteX4" fmla="*/ 1255803 w 1953794"/>
                <a:gd name="connsiteY4" fmla="*/ 41178 h 267421"/>
                <a:gd name="connsiteX5" fmla="*/ 1661155 w 1953794"/>
                <a:gd name="connsiteY5" fmla="*/ 60032 h 267421"/>
                <a:gd name="connsiteX6" fmla="*/ 1802557 w 1953794"/>
                <a:gd name="connsiteY6" fmla="*/ 78885 h 267421"/>
                <a:gd name="connsiteX7" fmla="*/ 1934532 w 1953794"/>
                <a:gd name="connsiteY7" fmla="*/ 88312 h 267421"/>
                <a:gd name="connsiteX8" fmla="*/ 1953386 w 1953794"/>
                <a:gd name="connsiteY8" fmla="*/ 116593 h 267421"/>
                <a:gd name="connsiteX9" fmla="*/ 1943959 w 1953794"/>
                <a:gd name="connsiteY9" fmla="*/ 182580 h 267421"/>
                <a:gd name="connsiteX10" fmla="*/ 1934532 w 1953794"/>
                <a:gd name="connsiteY10" fmla="*/ 210861 h 267421"/>
                <a:gd name="connsiteX11" fmla="*/ 1906252 w 1953794"/>
                <a:gd name="connsiteY11" fmla="*/ 229714 h 267421"/>
                <a:gd name="connsiteX12" fmla="*/ 1849691 w 1953794"/>
                <a:gd name="connsiteY12" fmla="*/ 267421 h 267421"/>
                <a:gd name="connsiteX13" fmla="*/ 991852 w 1953794"/>
                <a:gd name="connsiteY13" fmla="*/ 257995 h 267421"/>
                <a:gd name="connsiteX14" fmla="*/ 907011 w 1953794"/>
                <a:gd name="connsiteY14" fmla="*/ 248568 h 267421"/>
                <a:gd name="connsiteX15" fmla="*/ 501658 w 1953794"/>
                <a:gd name="connsiteY15" fmla="*/ 239141 h 267421"/>
                <a:gd name="connsiteX16" fmla="*/ 322549 w 1953794"/>
                <a:gd name="connsiteY16" fmla="*/ 229714 h 267421"/>
                <a:gd name="connsiteX17" fmla="*/ 181147 w 1953794"/>
                <a:gd name="connsiteY17" fmla="*/ 210861 h 267421"/>
                <a:gd name="connsiteX18" fmla="*/ 68025 w 1953794"/>
                <a:gd name="connsiteY18" fmla="*/ 173153 h 267421"/>
                <a:gd name="connsiteX19" fmla="*/ 39745 w 1953794"/>
                <a:gd name="connsiteY19" fmla="*/ 163727 h 267421"/>
                <a:gd name="connsiteX20" fmla="*/ 11464 w 1953794"/>
                <a:gd name="connsiteY20" fmla="*/ 154300 h 267421"/>
                <a:gd name="connsiteX21" fmla="*/ 11464 w 1953794"/>
                <a:gd name="connsiteY21" fmla="*/ 60032 h 267421"/>
                <a:gd name="connsiteX22" fmla="*/ 20891 w 1953794"/>
                <a:gd name="connsiteY22" fmla="*/ 60032 h 26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53794" h="267421">
                  <a:moveTo>
                    <a:pt x="2038" y="12898"/>
                  </a:moveTo>
                  <a:cubicBezTo>
                    <a:pt x="239468" y="-6888"/>
                    <a:pt x="126706" y="-1503"/>
                    <a:pt x="529939" y="12898"/>
                  </a:cubicBezTo>
                  <a:cubicBezTo>
                    <a:pt x="567753" y="14249"/>
                    <a:pt x="605393" y="18738"/>
                    <a:pt x="643060" y="22325"/>
                  </a:cubicBezTo>
                  <a:cubicBezTo>
                    <a:pt x="671386" y="25023"/>
                    <a:pt x="699460" y="30876"/>
                    <a:pt x="727901" y="31751"/>
                  </a:cubicBezTo>
                  <a:cubicBezTo>
                    <a:pt x="903813" y="37164"/>
                    <a:pt x="1079836" y="38036"/>
                    <a:pt x="1255803" y="41178"/>
                  </a:cubicBezTo>
                  <a:cubicBezTo>
                    <a:pt x="1360880" y="45381"/>
                    <a:pt x="1547855" y="51639"/>
                    <a:pt x="1661155" y="60032"/>
                  </a:cubicBezTo>
                  <a:cubicBezTo>
                    <a:pt x="1940589" y="80731"/>
                    <a:pt x="1599975" y="58627"/>
                    <a:pt x="1802557" y="78885"/>
                  </a:cubicBezTo>
                  <a:cubicBezTo>
                    <a:pt x="1846442" y="83273"/>
                    <a:pt x="1890540" y="85170"/>
                    <a:pt x="1934532" y="88312"/>
                  </a:cubicBezTo>
                  <a:cubicBezTo>
                    <a:pt x="1940817" y="97739"/>
                    <a:pt x="1952259" y="105319"/>
                    <a:pt x="1953386" y="116593"/>
                  </a:cubicBezTo>
                  <a:cubicBezTo>
                    <a:pt x="1955597" y="138702"/>
                    <a:pt x="1948317" y="160793"/>
                    <a:pt x="1943959" y="182580"/>
                  </a:cubicBezTo>
                  <a:cubicBezTo>
                    <a:pt x="1942010" y="192324"/>
                    <a:pt x="1940740" y="203102"/>
                    <a:pt x="1934532" y="210861"/>
                  </a:cubicBezTo>
                  <a:cubicBezTo>
                    <a:pt x="1927455" y="219708"/>
                    <a:pt x="1914955" y="222461"/>
                    <a:pt x="1906252" y="229714"/>
                  </a:cubicBezTo>
                  <a:cubicBezTo>
                    <a:pt x="1859176" y="268944"/>
                    <a:pt x="1899392" y="250856"/>
                    <a:pt x="1849691" y="267421"/>
                  </a:cubicBezTo>
                  <a:lnTo>
                    <a:pt x="991852" y="257995"/>
                  </a:lnTo>
                  <a:cubicBezTo>
                    <a:pt x="963403" y="257426"/>
                    <a:pt x="935444" y="249662"/>
                    <a:pt x="907011" y="248568"/>
                  </a:cubicBezTo>
                  <a:cubicBezTo>
                    <a:pt x="771957" y="243373"/>
                    <a:pt x="636776" y="242283"/>
                    <a:pt x="501658" y="239141"/>
                  </a:cubicBezTo>
                  <a:cubicBezTo>
                    <a:pt x="441955" y="235999"/>
                    <a:pt x="382171" y="234131"/>
                    <a:pt x="322549" y="229714"/>
                  </a:cubicBezTo>
                  <a:cubicBezTo>
                    <a:pt x="297259" y="227841"/>
                    <a:pt x="208915" y="214828"/>
                    <a:pt x="181147" y="210861"/>
                  </a:cubicBezTo>
                  <a:lnTo>
                    <a:pt x="68025" y="173153"/>
                  </a:lnTo>
                  <a:lnTo>
                    <a:pt x="39745" y="163727"/>
                  </a:lnTo>
                  <a:lnTo>
                    <a:pt x="11464" y="154300"/>
                  </a:lnTo>
                  <a:cubicBezTo>
                    <a:pt x="-2379" y="112766"/>
                    <a:pt x="-5200" y="118356"/>
                    <a:pt x="11464" y="60032"/>
                  </a:cubicBezTo>
                  <a:cubicBezTo>
                    <a:pt x="12327" y="57011"/>
                    <a:pt x="17749" y="60032"/>
                    <a:pt x="20891" y="60032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Forma Livre: Forma 8">
              <a:extLst>
                <a:ext uri="{FF2B5EF4-FFF2-40B4-BE49-F238E27FC236}">
                  <a16:creationId xmlns:a16="http://schemas.microsoft.com/office/drawing/2014/main" id="{6131C45F-B9BE-4318-9799-90AB54460400}"/>
                </a:ext>
              </a:extLst>
            </p:cNvPr>
            <p:cNvSpPr/>
            <p:nvPr/>
          </p:nvSpPr>
          <p:spPr>
            <a:xfrm>
              <a:off x="6030690" y="4437112"/>
              <a:ext cx="989582" cy="152713"/>
            </a:xfrm>
            <a:custGeom>
              <a:avLst/>
              <a:gdLst>
                <a:gd name="connsiteX0" fmla="*/ 2038 w 1953794"/>
                <a:gd name="connsiteY0" fmla="*/ 12898 h 267421"/>
                <a:gd name="connsiteX1" fmla="*/ 529939 w 1953794"/>
                <a:gd name="connsiteY1" fmla="*/ 12898 h 267421"/>
                <a:gd name="connsiteX2" fmla="*/ 643060 w 1953794"/>
                <a:gd name="connsiteY2" fmla="*/ 22325 h 267421"/>
                <a:gd name="connsiteX3" fmla="*/ 727901 w 1953794"/>
                <a:gd name="connsiteY3" fmla="*/ 31751 h 267421"/>
                <a:gd name="connsiteX4" fmla="*/ 1255803 w 1953794"/>
                <a:gd name="connsiteY4" fmla="*/ 41178 h 267421"/>
                <a:gd name="connsiteX5" fmla="*/ 1661155 w 1953794"/>
                <a:gd name="connsiteY5" fmla="*/ 60032 h 267421"/>
                <a:gd name="connsiteX6" fmla="*/ 1802557 w 1953794"/>
                <a:gd name="connsiteY6" fmla="*/ 78885 h 267421"/>
                <a:gd name="connsiteX7" fmla="*/ 1934532 w 1953794"/>
                <a:gd name="connsiteY7" fmla="*/ 88312 h 267421"/>
                <a:gd name="connsiteX8" fmla="*/ 1953386 w 1953794"/>
                <a:gd name="connsiteY8" fmla="*/ 116593 h 267421"/>
                <a:gd name="connsiteX9" fmla="*/ 1943959 w 1953794"/>
                <a:gd name="connsiteY9" fmla="*/ 182580 h 267421"/>
                <a:gd name="connsiteX10" fmla="*/ 1934532 w 1953794"/>
                <a:gd name="connsiteY10" fmla="*/ 210861 h 267421"/>
                <a:gd name="connsiteX11" fmla="*/ 1906252 w 1953794"/>
                <a:gd name="connsiteY11" fmla="*/ 229714 h 267421"/>
                <a:gd name="connsiteX12" fmla="*/ 1849691 w 1953794"/>
                <a:gd name="connsiteY12" fmla="*/ 267421 h 267421"/>
                <a:gd name="connsiteX13" fmla="*/ 991852 w 1953794"/>
                <a:gd name="connsiteY13" fmla="*/ 257995 h 267421"/>
                <a:gd name="connsiteX14" fmla="*/ 907011 w 1953794"/>
                <a:gd name="connsiteY14" fmla="*/ 248568 h 267421"/>
                <a:gd name="connsiteX15" fmla="*/ 501658 w 1953794"/>
                <a:gd name="connsiteY15" fmla="*/ 239141 h 267421"/>
                <a:gd name="connsiteX16" fmla="*/ 322549 w 1953794"/>
                <a:gd name="connsiteY16" fmla="*/ 229714 h 267421"/>
                <a:gd name="connsiteX17" fmla="*/ 181147 w 1953794"/>
                <a:gd name="connsiteY17" fmla="*/ 210861 h 267421"/>
                <a:gd name="connsiteX18" fmla="*/ 68025 w 1953794"/>
                <a:gd name="connsiteY18" fmla="*/ 173153 h 267421"/>
                <a:gd name="connsiteX19" fmla="*/ 39745 w 1953794"/>
                <a:gd name="connsiteY19" fmla="*/ 163727 h 267421"/>
                <a:gd name="connsiteX20" fmla="*/ 11464 w 1953794"/>
                <a:gd name="connsiteY20" fmla="*/ 154300 h 267421"/>
                <a:gd name="connsiteX21" fmla="*/ 11464 w 1953794"/>
                <a:gd name="connsiteY21" fmla="*/ 60032 h 267421"/>
                <a:gd name="connsiteX22" fmla="*/ 20891 w 1953794"/>
                <a:gd name="connsiteY22" fmla="*/ 60032 h 26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53794" h="267421">
                  <a:moveTo>
                    <a:pt x="2038" y="12898"/>
                  </a:moveTo>
                  <a:cubicBezTo>
                    <a:pt x="239468" y="-6888"/>
                    <a:pt x="126706" y="-1503"/>
                    <a:pt x="529939" y="12898"/>
                  </a:cubicBezTo>
                  <a:cubicBezTo>
                    <a:pt x="567753" y="14249"/>
                    <a:pt x="605393" y="18738"/>
                    <a:pt x="643060" y="22325"/>
                  </a:cubicBezTo>
                  <a:cubicBezTo>
                    <a:pt x="671386" y="25023"/>
                    <a:pt x="699460" y="30876"/>
                    <a:pt x="727901" y="31751"/>
                  </a:cubicBezTo>
                  <a:cubicBezTo>
                    <a:pt x="903813" y="37164"/>
                    <a:pt x="1079836" y="38036"/>
                    <a:pt x="1255803" y="41178"/>
                  </a:cubicBezTo>
                  <a:cubicBezTo>
                    <a:pt x="1360880" y="45381"/>
                    <a:pt x="1547855" y="51639"/>
                    <a:pt x="1661155" y="60032"/>
                  </a:cubicBezTo>
                  <a:cubicBezTo>
                    <a:pt x="1940589" y="80731"/>
                    <a:pt x="1599975" y="58627"/>
                    <a:pt x="1802557" y="78885"/>
                  </a:cubicBezTo>
                  <a:cubicBezTo>
                    <a:pt x="1846442" y="83273"/>
                    <a:pt x="1890540" y="85170"/>
                    <a:pt x="1934532" y="88312"/>
                  </a:cubicBezTo>
                  <a:cubicBezTo>
                    <a:pt x="1940817" y="97739"/>
                    <a:pt x="1952259" y="105319"/>
                    <a:pt x="1953386" y="116593"/>
                  </a:cubicBezTo>
                  <a:cubicBezTo>
                    <a:pt x="1955597" y="138702"/>
                    <a:pt x="1948317" y="160793"/>
                    <a:pt x="1943959" y="182580"/>
                  </a:cubicBezTo>
                  <a:cubicBezTo>
                    <a:pt x="1942010" y="192324"/>
                    <a:pt x="1940740" y="203102"/>
                    <a:pt x="1934532" y="210861"/>
                  </a:cubicBezTo>
                  <a:cubicBezTo>
                    <a:pt x="1927455" y="219708"/>
                    <a:pt x="1914955" y="222461"/>
                    <a:pt x="1906252" y="229714"/>
                  </a:cubicBezTo>
                  <a:cubicBezTo>
                    <a:pt x="1859176" y="268944"/>
                    <a:pt x="1899392" y="250856"/>
                    <a:pt x="1849691" y="267421"/>
                  </a:cubicBezTo>
                  <a:lnTo>
                    <a:pt x="991852" y="257995"/>
                  </a:lnTo>
                  <a:cubicBezTo>
                    <a:pt x="963403" y="257426"/>
                    <a:pt x="935444" y="249662"/>
                    <a:pt x="907011" y="248568"/>
                  </a:cubicBezTo>
                  <a:cubicBezTo>
                    <a:pt x="771957" y="243373"/>
                    <a:pt x="636776" y="242283"/>
                    <a:pt x="501658" y="239141"/>
                  </a:cubicBezTo>
                  <a:cubicBezTo>
                    <a:pt x="441955" y="235999"/>
                    <a:pt x="382171" y="234131"/>
                    <a:pt x="322549" y="229714"/>
                  </a:cubicBezTo>
                  <a:cubicBezTo>
                    <a:pt x="297259" y="227841"/>
                    <a:pt x="208915" y="214828"/>
                    <a:pt x="181147" y="210861"/>
                  </a:cubicBezTo>
                  <a:lnTo>
                    <a:pt x="68025" y="173153"/>
                  </a:lnTo>
                  <a:lnTo>
                    <a:pt x="39745" y="163727"/>
                  </a:lnTo>
                  <a:lnTo>
                    <a:pt x="11464" y="154300"/>
                  </a:lnTo>
                  <a:cubicBezTo>
                    <a:pt x="-2379" y="112766"/>
                    <a:pt x="-5200" y="118356"/>
                    <a:pt x="11464" y="60032"/>
                  </a:cubicBezTo>
                  <a:cubicBezTo>
                    <a:pt x="12327" y="57011"/>
                    <a:pt x="17749" y="60032"/>
                    <a:pt x="20891" y="60032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152565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72CC1BF7-F878-4DF1-B24C-134BB07A19EB}"/>
              </a:ext>
            </a:extLst>
          </p:cNvPr>
          <p:cNvSpPr txBox="1"/>
          <p:nvPr/>
        </p:nvSpPr>
        <p:spPr>
          <a:xfrm>
            <a:off x="2934" y="4554"/>
            <a:ext cx="49291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My Graduate Program: PROPEC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DD2420C-07D6-4E03-80B2-3A1A6A1AFC81}"/>
              </a:ext>
            </a:extLst>
          </p:cNvPr>
          <p:cNvSpPr txBox="1"/>
          <p:nvPr/>
        </p:nvSpPr>
        <p:spPr>
          <a:xfrm>
            <a:off x="578024" y="549840"/>
            <a:ext cx="3534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PROPEC in numbers…</a:t>
            </a:r>
            <a:endParaRPr lang="pt-BR" sz="2400" dirty="0">
              <a:solidFill>
                <a:srgbClr val="FF0000"/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00ADEFE-C782-4837-8AC2-26E258457201}"/>
              </a:ext>
            </a:extLst>
          </p:cNvPr>
          <p:cNvSpPr txBox="1"/>
          <p:nvPr/>
        </p:nvSpPr>
        <p:spPr>
          <a:xfrm>
            <a:off x="2088212" y="1196752"/>
            <a:ext cx="4049507" cy="5563831"/>
          </a:xfrm>
          <a:prstGeom prst="rect">
            <a:avLst/>
          </a:prstGeom>
          <a:noFill/>
          <a:ln w="57150">
            <a:solidFill>
              <a:srgbClr val="1C4372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Master Course: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1992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Doctorate Couse: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2005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M.Sc. Thesis: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294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D.Sc. Dissertations: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Master Students: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Doctorate Students: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Permanent Professors: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Collaborator Professors: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Research Lines: </a:t>
            </a:r>
            <a:r>
              <a:rPr lang="en-US" sz="2400" b="1" dirty="0">
                <a:latin typeface="Comic Sans MS" panose="030F0702030302020204" pitchFamily="66" charset="0"/>
                <a:cs typeface="Arial" panose="020B0604020202020204" pitchFamily="34" charset="0"/>
              </a:rPr>
              <a:t>4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CNPq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/ Capes /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Fapemig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95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757363" y="3068439"/>
            <a:ext cx="5929312" cy="1296665"/>
          </a:xfrm>
          <a:prstGeom prst="rect">
            <a:avLst/>
          </a:prstGeom>
          <a:solidFill>
            <a:srgbClr val="C00000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Behavior and Design of  Steel/Concrete/Composite Structures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CA316A5-76C6-45D8-A792-45A6D19EA1F0}"/>
              </a:ext>
            </a:extLst>
          </p:cNvPr>
          <p:cNvGrpSpPr/>
          <p:nvPr/>
        </p:nvGrpSpPr>
        <p:grpSpPr>
          <a:xfrm>
            <a:off x="971550" y="1077243"/>
            <a:ext cx="7593013" cy="4872037"/>
            <a:chOff x="971550" y="1077243"/>
            <a:chExt cx="7593013" cy="4872037"/>
          </a:xfrm>
        </p:grpSpPr>
        <p:cxnSp>
          <p:nvCxnSpPr>
            <p:cNvPr id="70" name="Conector angulado 69"/>
            <p:cNvCxnSpPr/>
            <p:nvPr/>
          </p:nvCxnSpPr>
          <p:spPr>
            <a:xfrm rot="5400000" flipH="1" flipV="1">
              <a:off x="5237163" y="1503363"/>
              <a:ext cx="1038225" cy="2044700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6B6B6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angulado 67"/>
            <p:cNvCxnSpPr>
              <a:cxnSpLocks/>
            </p:cNvCxnSpPr>
            <p:nvPr/>
          </p:nvCxnSpPr>
          <p:spPr>
            <a:xfrm rot="16200000" flipV="1">
              <a:off x="3137397" y="1465387"/>
              <a:ext cx="1061839" cy="2107406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6B6B6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ctangle 11"/>
            <p:cNvSpPr>
              <a:spLocks noChangeArrowheads="1"/>
            </p:cNvSpPr>
            <p:nvPr/>
          </p:nvSpPr>
          <p:spPr bwMode="auto">
            <a:xfrm>
              <a:off x="971550" y="1077243"/>
              <a:ext cx="3286125" cy="928687"/>
            </a:xfrm>
            <a:prstGeom prst="rect">
              <a:avLst/>
            </a:prstGeom>
            <a:solidFill>
              <a:srgbClr val="00264C"/>
            </a:solidFill>
            <a:ln w="57150">
              <a:noFill/>
              <a:miter lim="800000"/>
              <a:headEnd/>
              <a:tailEnd/>
            </a:ln>
            <a:effectLst>
              <a:prstShdw prst="shdw17" dist="17961" dir="2700000">
                <a:srgbClr val="00264C">
                  <a:gamma/>
                  <a:shade val="60000"/>
                  <a:invGamma/>
                </a:srgbClr>
              </a:prstShdw>
            </a:effectLst>
          </p:spPr>
          <p:txBody>
            <a:bodyPr/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Computational Mechanics</a:t>
              </a:r>
            </a:p>
          </p:txBody>
        </p: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4992688" y="1077243"/>
              <a:ext cx="3571875" cy="912812"/>
            </a:xfrm>
            <a:prstGeom prst="rect">
              <a:avLst/>
            </a:prstGeom>
            <a:solidFill>
              <a:srgbClr val="00264C"/>
            </a:solidFill>
            <a:ln w="57150">
              <a:noFill/>
              <a:miter lim="800000"/>
              <a:headEnd/>
              <a:tailEnd/>
            </a:ln>
            <a:effectLst>
              <a:prstShdw prst="shdw17" dist="17961" dir="2700000">
                <a:srgbClr val="00172E"/>
              </a:prstShdw>
            </a:effectLst>
          </p:spPr>
          <p:txBody>
            <a:bodyPr/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Structural and Material Engineering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endPara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marL="342900" indent="-342900">
                <a:spcBef>
                  <a:spcPct val="20000"/>
                </a:spcBef>
                <a:buFontTx/>
                <a:buChar char="•"/>
                <a:defRPr/>
              </a:pP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2676525" y="5020593"/>
              <a:ext cx="4114800" cy="928687"/>
            </a:xfrm>
            <a:prstGeom prst="rect">
              <a:avLst/>
            </a:prstGeom>
            <a:solidFill>
              <a:srgbClr val="00264C"/>
            </a:solidFill>
            <a:ln w="57150">
              <a:noFill/>
              <a:miter lim="800000"/>
              <a:headEnd/>
              <a:tailEnd/>
            </a:ln>
            <a:effectLst>
              <a:prstShdw prst="shdw17" dist="17961" dir="2700000">
                <a:srgbClr val="00264C">
                  <a:gamma/>
                  <a:shade val="60000"/>
                  <a:invGamma/>
                </a:srgbClr>
              </a:prstShdw>
            </a:effectLst>
          </p:spPr>
          <p:txBody>
            <a:bodyPr/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400" b="1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Architecture and 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400" b="1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the Built Environment</a:t>
              </a:r>
            </a:p>
          </p:txBody>
        </p:sp>
        <p:cxnSp>
          <p:nvCxnSpPr>
            <p:cNvPr id="9" name="Conector reto 8"/>
            <p:cNvCxnSpPr>
              <a:cxnSpLocks/>
              <a:endCxn id="8" idx="0"/>
            </p:cNvCxnSpPr>
            <p:nvPr/>
          </p:nvCxnSpPr>
          <p:spPr bwMode="auto">
            <a:xfrm>
              <a:off x="4733925" y="4364434"/>
              <a:ext cx="0" cy="656159"/>
            </a:xfrm>
            <a:prstGeom prst="line">
              <a:avLst/>
            </a:prstGeom>
            <a:ln w="63500" cmpd="sng">
              <a:solidFill>
                <a:srgbClr val="6B6B6B"/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87323C4F-81B5-4C8E-B319-7C20EF78F911}"/>
              </a:ext>
            </a:extLst>
          </p:cNvPr>
          <p:cNvSpPr txBox="1"/>
          <p:nvPr/>
        </p:nvSpPr>
        <p:spPr>
          <a:xfrm>
            <a:off x="2935" y="4554"/>
            <a:ext cx="348894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PROPEC: Research Lines</a:t>
            </a:r>
          </a:p>
        </p:txBody>
      </p:sp>
      <p:sp>
        <p:nvSpPr>
          <p:cNvPr id="21" name="Forma Livre: Forma 20">
            <a:extLst>
              <a:ext uri="{FF2B5EF4-FFF2-40B4-BE49-F238E27FC236}">
                <a16:creationId xmlns:a16="http://schemas.microsoft.com/office/drawing/2014/main" id="{18BA5904-0EEA-476C-A20A-F4A17FA66D86}"/>
              </a:ext>
            </a:extLst>
          </p:cNvPr>
          <p:cNvSpPr/>
          <p:nvPr/>
        </p:nvSpPr>
        <p:spPr>
          <a:xfrm>
            <a:off x="683568" y="548680"/>
            <a:ext cx="7200800" cy="4032448"/>
          </a:xfrm>
          <a:custGeom>
            <a:avLst/>
            <a:gdLst>
              <a:gd name="connsiteX0" fmla="*/ 688157 w 8220174"/>
              <a:gd name="connsiteY0" fmla="*/ 183604 h 4510507"/>
              <a:gd name="connsiteX1" fmla="*/ 641023 w 8220174"/>
              <a:gd name="connsiteY1" fmla="*/ 193030 h 4510507"/>
              <a:gd name="connsiteX2" fmla="*/ 593889 w 8220174"/>
              <a:gd name="connsiteY2" fmla="*/ 230738 h 4510507"/>
              <a:gd name="connsiteX3" fmla="*/ 565609 w 8220174"/>
              <a:gd name="connsiteY3" fmla="*/ 249591 h 4510507"/>
              <a:gd name="connsiteX4" fmla="*/ 471341 w 8220174"/>
              <a:gd name="connsiteY4" fmla="*/ 325006 h 4510507"/>
              <a:gd name="connsiteX5" fmla="*/ 433633 w 8220174"/>
              <a:gd name="connsiteY5" fmla="*/ 353286 h 4510507"/>
              <a:gd name="connsiteX6" fmla="*/ 367646 w 8220174"/>
              <a:gd name="connsiteY6" fmla="*/ 390993 h 4510507"/>
              <a:gd name="connsiteX7" fmla="*/ 292231 w 8220174"/>
              <a:gd name="connsiteY7" fmla="*/ 475835 h 4510507"/>
              <a:gd name="connsiteX8" fmla="*/ 197963 w 8220174"/>
              <a:gd name="connsiteY8" fmla="*/ 607810 h 4510507"/>
              <a:gd name="connsiteX9" fmla="*/ 160256 w 8220174"/>
              <a:gd name="connsiteY9" fmla="*/ 664371 h 4510507"/>
              <a:gd name="connsiteX10" fmla="*/ 141402 w 8220174"/>
              <a:gd name="connsiteY10" fmla="*/ 711505 h 4510507"/>
              <a:gd name="connsiteX11" fmla="*/ 131976 w 8220174"/>
              <a:gd name="connsiteY11" fmla="*/ 739785 h 4510507"/>
              <a:gd name="connsiteX12" fmla="*/ 84842 w 8220174"/>
              <a:gd name="connsiteY12" fmla="*/ 834053 h 4510507"/>
              <a:gd name="connsiteX13" fmla="*/ 75415 w 8220174"/>
              <a:gd name="connsiteY13" fmla="*/ 881187 h 4510507"/>
              <a:gd name="connsiteX14" fmla="*/ 65988 w 8220174"/>
              <a:gd name="connsiteY14" fmla="*/ 947175 h 4510507"/>
              <a:gd name="connsiteX15" fmla="*/ 47134 w 8220174"/>
              <a:gd name="connsiteY15" fmla="*/ 1003736 h 4510507"/>
              <a:gd name="connsiteX16" fmla="*/ 37708 w 8220174"/>
              <a:gd name="connsiteY16" fmla="*/ 1088577 h 4510507"/>
              <a:gd name="connsiteX17" fmla="*/ 18854 w 8220174"/>
              <a:gd name="connsiteY17" fmla="*/ 1154564 h 4510507"/>
              <a:gd name="connsiteX18" fmla="*/ 0 w 8220174"/>
              <a:gd name="connsiteY18" fmla="*/ 1541063 h 4510507"/>
              <a:gd name="connsiteX19" fmla="*/ 18854 w 8220174"/>
              <a:gd name="connsiteY19" fmla="*/ 2059538 h 4510507"/>
              <a:gd name="connsiteX20" fmla="*/ 28281 w 8220174"/>
              <a:gd name="connsiteY20" fmla="*/ 2106672 h 4510507"/>
              <a:gd name="connsiteX21" fmla="*/ 37708 w 8220174"/>
              <a:gd name="connsiteY21" fmla="*/ 2200940 h 4510507"/>
              <a:gd name="connsiteX22" fmla="*/ 47134 w 8220174"/>
              <a:gd name="connsiteY22" fmla="*/ 2238647 h 4510507"/>
              <a:gd name="connsiteX23" fmla="*/ 65988 w 8220174"/>
              <a:gd name="connsiteY23" fmla="*/ 2351769 h 4510507"/>
              <a:gd name="connsiteX24" fmla="*/ 94268 w 8220174"/>
              <a:gd name="connsiteY24" fmla="*/ 2464890 h 4510507"/>
              <a:gd name="connsiteX25" fmla="*/ 113122 w 8220174"/>
              <a:gd name="connsiteY25" fmla="*/ 2512024 h 4510507"/>
              <a:gd name="connsiteX26" fmla="*/ 122549 w 8220174"/>
              <a:gd name="connsiteY26" fmla="*/ 2559158 h 4510507"/>
              <a:gd name="connsiteX27" fmla="*/ 141402 w 8220174"/>
              <a:gd name="connsiteY27" fmla="*/ 2615719 h 4510507"/>
              <a:gd name="connsiteX28" fmla="*/ 160256 w 8220174"/>
              <a:gd name="connsiteY28" fmla="*/ 2681707 h 4510507"/>
              <a:gd name="connsiteX29" fmla="*/ 179110 w 8220174"/>
              <a:gd name="connsiteY29" fmla="*/ 2709987 h 4510507"/>
              <a:gd name="connsiteX30" fmla="*/ 207390 w 8220174"/>
              <a:gd name="connsiteY30" fmla="*/ 2785402 h 4510507"/>
              <a:gd name="connsiteX31" fmla="*/ 254524 w 8220174"/>
              <a:gd name="connsiteY31" fmla="*/ 2870243 h 4510507"/>
              <a:gd name="connsiteX32" fmla="*/ 301658 w 8220174"/>
              <a:gd name="connsiteY32" fmla="*/ 2973938 h 4510507"/>
              <a:gd name="connsiteX33" fmla="*/ 367646 w 8220174"/>
              <a:gd name="connsiteY33" fmla="*/ 3077633 h 4510507"/>
              <a:gd name="connsiteX34" fmla="*/ 405353 w 8220174"/>
              <a:gd name="connsiteY34" fmla="*/ 3134193 h 4510507"/>
              <a:gd name="connsiteX35" fmla="*/ 424207 w 8220174"/>
              <a:gd name="connsiteY35" fmla="*/ 3162474 h 4510507"/>
              <a:gd name="connsiteX36" fmla="*/ 471341 w 8220174"/>
              <a:gd name="connsiteY36" fmla="*/ 3219035 h 4510507"/>
              <a:gd name="connsiteX37" fmla="*/ 565609 w 8220174"/>
              <a:gd name="connsiteY37" fmla="*/ 3351010 h 4510507"/>
              <a:gd name="connsiteX38" fmla="*/ 593889 w 8220174"/>
              <a:gd name="connsiteY38" fmla="*/ 3379290 h 4510507"/>
              <a:gd name="connsiteX39" fmla="*/ 622169 w 8220174"/>
              <a:gd name="connsiteY39" fmla="*/ 3416997 h 4510507"/>
              <a:gd name="connsiteX40" fmla="*/ 678730 w 8220174"/>
              <a:gd name="connsiteY40" fmla="*/ 3511265 h 4510507"/>
              <a:gd name="connsiteX41" fmla="*/ 820132 w 8220174"/>
              <a:gd name="connsiteY41" fmla="*/ 3671521 h 4510507"/>
              <a:gd name="connsiteX42" fmla="*/ 838986 w 8220174"/>
              <a:gd name="connsiteY42" fmla="*/ 3699802 h 4510507"/>
              <a:gd name="connsiteX43" fmla="*/ 876693 w 8220174"/>
              <a:gd name="connsiteY43" fmla="*/ 3737509 h 4510507"/>
              <a:gd name="connsiteX44" fmla="*/ 914400 w 8220174"/>
              <a:gd name="connsiteY44" fmla="*/ 3784643 h 4510507"/>
              <a:gd name="connsiteX45" fmla="*/ 1018095 w 8220174"/>
              <a:gd name="connsiteY45" fmla="*/ 3869484 h 4510507"/>
              <a:gd name="connsiteX46" fmla="*/ 1046376 w 8220174"/>
              <a:gd name="connsiteY46" fmla="*/ 3888338 h 4510507"/>
              <a:gd name="connsiteX47" fmla="*/ 1084083 w 8220174"/>
              <a:gd name="connsiteY47" fmla="*/ 3926045 h 4510507"/>
              <a:gd name="connsiteX48" fmla="*/ 1159497 w 8220174"/>
              <a:gd name="connsiteY48" fmla="*/ 3973179 h 4510507"/>
              <a:gd name="connsiteX49" fmla="*/ 1187778 w 8220174"/>
              <a:gd name="connsiteY49" fmla="*/ 3992033 h 4510507"/>
              <a:gd name="connsiteX50" fmla="*/ 1348033 w 8220174"/>
              <a:gd name="connsiteY50" fmla="*/ 4095727 h 4510507"/>
              <a:gd name="connsiteX51" fmla="*/ 1442301 w 8220174"/>
              <a:gd name="connsiteY51" fmla="*/ 4142861 h 4510507"/>
              <a:gd name="connsiteX52" fmla="*/ 1480009 w 8220174"/>
              <a:gd name="connsiteY52" fmla="*/ 4161715 h 4510507"/>
              <a:gd name="connsiteX53" fmla="*/ 1593130 w 8220174"/>
              <a:gd name="connsiteY53" fmla="*/ 4208849 h 4510507"/>
              <a:gd name="connsiteX54" fmla="*/ 1696825 w 8220174"/>
              <a:gd name="connsiteY54" fmla="*/ 4255983 h 4510507"/>
              <a:gd name="connsiteX55" fmla="*/ 1762813 w 8220174"/>
              <a:gd name="connsiteY55" fmla="*/ 4284263 h 4510507"/>
              <a:gd name="connsiteX56" fmla="*/ 2026763 w 8220174"/>
              <a:gd name="connsiteY56" fmla="*/ 4312544 h 4510507"/>
              <a:gd name="connsiteX57" fmla="*/ 2121031 w 8220174"/>
              <a:gd name="connsiteY57" fmla="*/ 4321971 h 4510507"/>
              <a:gd name="connsiteX58" fmla="*/ 2366128 w 8220174"/>
              <a:gd name="connsiteY58" fmla="*/ 4340824 h 4510507"/>
              <a:gd name="connsiteX59" fmla="*/ 2526384 w 8220174"/>
              <a:gd name="connsiteY59" fmla="*/ 4350251 h 4510507"/>
              <a:gd name="connsiteX60" fmla="*/ 2667786 w 8220174"/>
              <a:gd name="connsiteY60" fmla="*/ 4359678 h 4510507"/>
              <a:gd name="connsiteX61" fmla="*/ 2988297 w 8220174"/>
              <a:gd name="connsiteY61" fmla="*/ 4378531 h 4510507"/>
              <a:gd name="connsiteX62" fmla="*/ 3073139 w 8220174"/>
              <a:gd name="connsiteY62" fmla="*/ 4387958 h 4510507"/>
              <a:gd name="connsiteX63" fmla="*/ 3233394 w 8220174"/>
              <a:gd name="connsiteY63" fmla="*/ 4397385 h 4510507"/>
              <a:gd name="connsiteX64" fmla="*/ 3487918 w 8220174"/>
              <a:gd name="connsiteY64" fmla="*/ 4435092 h 4510507"/>
              <a:gd name="connsiteX65" fmla="*/ 3902697 w 8220174"/>
              <a:gd name="connsiteY65" fmla="*/ 4463373 h 4510507"/>
              <a:gd name="connsiteX66" fmla="*/ 4194928 w 8220174"/>
              <a:gd name="connsiteY66" fmla="*/ 4491653 h 4510507"/>
              <a:gd name="connsiteX67" fmla="*/ 4656842 w 8220174"/>
              <a:gd name="connsiteY67" fmla="*/ 4510507 h 4510507"/>
              <a:gd name="connsiteX68" fmla="*/ 5495827 w 8220174"/>
              <a:gd name="connsiteY68" fmla="*/ 4501080 h 4510507"/>
              <a:gd name="connsiteX69" fmla="*/ 5533534 w 8220174"/>
              <a:gd name="connsiteY69" fmla="*/ 4491653 h 4510507"/>
              <a:gd name="connsiteX70" fmla="*/ 5910607 w 8220174"/>
              <a:gd name="connsiteY70" fmla="*/ 4463373 h 4510507"/>
              <a:gd name="connsiteX71" fmla="*/ 6165130 w 8220174"/>
              <a:gd name="connsiteY71" fmla="*/ 4425665 h 4510507"/>
              <a:gd name="connsiteX72" fmla="*/ 6466788 w 8220174"/>
              <a:gd name="connsiteY72" fmla="*/ 4416239 h 4510507"/>
              <a:gd name="connsiteX73" fmla="*/ 6627044 w 8220174"/>
              <a:gd name="connsiteY73" fmla="*/ 4406812 h 4510507"/>
              <a:gd name="connsiteX74" fmla="*/ 6834433 w 8220174"/>
              <a:gd name="connsiteY74" fmla="*/ 4387958 h 4510507"/>
              <a:gd name="connsiteX75" fmla="*/ 7145518 w 8220174"/>
              <a:gd name="connsiteY75" fmla="*/ 4378531 h 4510507"/>
              <a:gd name="connsiteX76" fmla="*/ 7352908 w 8220174"/>
              <a:gd name="connsiteY76" fmla="*/ 4321971 h 4510507"/>
              <a:gd name="connsiteX77" fmla="*/ 7428322 w 8220174"/>
              <a:gd name="connsiteY77" fmla="*/ 4293690 h 4510507"/>
              <a:gd name="connsiteX78" fmla="*/ 7626285 w 8220174"/>
              <a:gd name="connsiteY78" fmla="*/ 4237129 h 4510507"/>
              <a:gd name="connsiteX79" fmla="*/ 7833675 w 8220174"/>
              <a:gd name="connsiteY79" fmla="*/ 4152288 h 4510507"/>
              <a:gd name="connsiteX80" fmla="*/ 7965650 w 8220174"/>
              <a:gd name="connsiteY80" fmla="*/ 4086301 h 4510507"/>
              <a:gd name="connsiteX81" fmla="*/ 8097625 w 8220174"/>
              <a:gd name="connsiteY81" fmla="*/ 3935472 h 4510507"/>
              <a:gd name="connsiteX82" fmla="*/ 8135332 w 8220174"/>
              <a:gd name="connsiteY82" fmla="*/ 3841204 h 4510507"/>
              <a:gd name="connsiteX83" fmla="*/ 8191893 w 8220174"/>
              <a:gd name="connsiteY83" fmla="*/ 3596107 h 4510507"/>
              <a:gd name="connsiteX84" fmla="*/ 8210747 w 8220174"/>
              <a:gd name="connsiteY84" fmla="*/ 3369863 h 4510507"/>
              <a:gd name="connsiteX85" fmla="*/ 8220174 w 8220174"/>
              <a:gd name="connsiteY85" fmla="*/ 3285022 h 4510507"/>
              <a:gd name="connsiteX86" fmla="*/ 8210747 w 8220174"/>
              <a:gd name="connsiteY86" fmla="*/ 3058779 h 4510507"/>
              <a:gd name="connsiteX87" fmla="*/ 8201320 w 8220174"/>
              <a:gd name="connsiteY87" fmla="*/ 3030498 h 4510507"/>
              <a:gd name="connsiteX88" fmla="*/ 8182466 w 8220174"/>
              <a:gd name="connsiteY88" fmla="*/ 2955084 h 4510507"/>
              <a:gd name="connsiteX89" fmla="*/ 8163613 w 8220174"/>
              <a:gd name="connsiteY89" fmla="*/ 2889096 h 4510507"/>
              <a:gd name="connsiteX90" fmla="*/ 8154186 w 8220174"/>
              <a:gd name="connsiteY90" fmla="*/ 2860816 h 4510507"/>
              <a:gd name="connsiteX91" fmla="*/ 8003357 w 8220174"/>
              <a:gd name="connsiteY91" fmla="*/ 2728841 h 4510507"/>
              <a:gd name="connsiteX92" fmla="*/ 7777114 w 8220174"/>
              <a:gd name="connsiteY92" fmla="*/ 2578012 h 4510507"/>
              <a:gd name="connsiteX93" fmla="*/ 7720553 w 8220174"/>
              <a:gd name="connsiteY93" fmla="*/ 2540305 h 4510507"/>
              <a:gd name="connsiteX94" fmla="*/ 7663992 w 8220174"/>
              <a:gd name="connsiteY94" fmla="*/ 2502597 h 4510507"/>
              <a:gd name="connsiteX95" fmla="*/ 7626285 w 8220174"/>
              <a:gd name="connsiteY95" fmla="*/ 2493171 h 4510507"/>
              <a:gd name="connsiteX96" fmla="*/ 7598004 w 8220174"/>
              <a:gd name="connsiteY96" fmla="*/ 2483744 h 4510507"/>
              <a:gd name="connsiteX97" fmla="*/ 7418895 w 8220174"/>
              <a:gd name="connsiteY97" fmla="*/ 2464890 h 4510507"/>
              <a:gd name="connsiteX98" fmla="*/ 7249213 w 8220174"/>
              <a:gd name="connsiteY98" fmla="*/ 2455463 h 4510507"/>
              <a:gd name="connsiteX99" fmla="*/ 7022969 w 8220174"/>
              <a:gd name="connsiteY99" fmla="*/ 2446037 h 4510507"/>
              <a:gd name="connsiteX100" fmla="*/ 6542202 w 8220174"/>
              <a:gd name="connsiteY100" fmla="*/ 2417756 h 4510507"/>
              <a:gd name="connsiteX101" fmla="*/ 5656083 w 8220174"/>
              <a:gd name="connsiteY101" fmla="*/ 2408329 h 4510507"/>
              <a:gd name="connsiteX102" fmla="*/ 5448693 w 8220174"/>
              <a:gd name="connsiteY102" fmla="*/ 2398903 h 4510507"/>
              <a:gd name="connsiteX103" fmla="*/ 5382706 w 8220174"/>
              <a:gd name="connsiteY103" fmla="*/ 2380049 h 4510507"/>
              <a:gd name="connsiteX104" fmla="*/ 5260157 w 8220174"/>
              <a:gd name="connsiteY104" fmla="*/ 2351769 h 4510507"/>
              <a:gd name="connsiteX105" fmla="*/ 5165889 w 8220174"/>
              <a:gd name="connsiteY105" fmla="*/ 2314061 h 4510507"/>
              <a:gd name="connsiteX106" fmla="*/ 5015060 w 8220174"/>
              <a:gd name="connsiteY106" fmla="*/ 2248074 h 4510507"/>
              <a:gd name="connsiteX107" fmla="*/ 4967926 w 8220174"/>
              <a:gd name="connsiteY107" fmla="*/ 2229220 h 4510507"/>
              <a:gd name="connsiteX108" fmla="*/ 4883085 w 8220174"/>
              <a:gd name="connsiteY108" fmla="*/ 2172659 h 4510507"/>
              <a:gd name="connsiteX109" fmla="*/ 4788817 w 8220174"/>
              <a:gd name="connsiteY109" fmla="*/ 2116098 h 4510507"/>
              <a:gd name="connsiteX110" fmla="*/ 4703976 w 8220174"/>
              <a:gd name="connsiteY110" fmla="*/ 2050111 h 4510507"/>
              <a:gd name="connsiteX111" fmla="*/ 4675695 w 8220174"/>
              <a:gd name="connsiteY111" fmla="*/ 2031257 h 4510507"/>
              <a:gd name="connsiteX112" fmla="*/ 4628561 w 8220174"/>
              <a:gd name="connsiteY112" fmla="*/ 1984123 h 4510507"/>
              <a:gd name="connsiteX113" fmla="*/ 4600281 w 8220174"/>
              <a:gd name="connsiteY113" fmla="*/ 1965270 h 4510507"/>
              <a:gd name="connsiteX114" fmla="*/ 4534293 w 8220174"/>
              <a:gd name="connsiteY114" fmla="*/ 1889855 h 4510507"/>
              <a:gd name="connsiteX115" fmla="*/ 4477732 w 8220174"/>
              <a:gd name="connsiteY115" fmla="*/ 1833294 h 4510507"/>
              <a:gd name="connsiteX116" fmla="*/ 4440025 w 8220174"/>
              <a:gd name="connsiteY116" fmla="*/ 1805014 h 4510507"/>
              <a:gd name="connsiteX117" fmla="*/ 4383464 w 8220174"/>
              <a:gd name="connsiteY117" fmla="*/ 1720173 h 4510507"/>
              <a:gd name="connsiteX118" fmla="*/ 4289196 w 8220174"/>
              <a:gd name="connsiteY118" fmla="*/ 1569344 h 4510507"/>
              <a:gd name="connsiteX119" fmla="*/ 4185501 w 8220174"/>
              <a:gd name="connsiteY119" fmla="*/ 1399661 h 4510507"/>
              <a:gd name="connsiteX120" fmla="*/ 4147794 w 8220174"/>
              <a:gd name="connsiteY120" fmla="*/ 1324247 h 4510507"/>
              <a:gd name="connsiteX121" fmla="*/ 4100660 w 8220174"/>
              <a:gd name="connsiteY121" fmla="*/ 1211125 h 4510507"/>
              <a:gd name="connsiteX122" fmla="*/ 4072380 w 8220174"/>
              <a:gd name="connsiteY122" fmla="*/ 1154564 h 4510507"/>
              <a:gd name="connsiteX123" fmla="*/ 4062953 w 8220174"/>
              <a:gd name="connsiteY123" fmla="*/ 1116857 h 4510507"/>
              <a:gd name="connsiteX124" fmla="*/ 4044099 w 8220174"/>
              <a:gd name="connsiteY124" fmla="*/ 1079150 h 4510507"/>
              <a:gd name="connsiteX125" fmla="*/ 4025246 w 8220174"/>
              <a:gd name="connsiteY125" fmla="*/ 1032016 h 4510507"/>
              <a:gd name="connsiteX126" fmla="*/ 3987539 w 8220174"/>
              <a:gd name="connsiteY126" fmla="*/ 890614 h 4510507"/>
              <a:gd name="connsiteX127" fmla="*/ 3978112 w 8220174"/>
              <a:gd name="connsiteY127" fmla="*/ 843480 h 4510507"/>
              <a:gd name="connsiteX128" fmla="*/ 3959258 w 8220174"/>
              <a:gd name="connsiteY128" fmla="*/ 768065 h 4510507"/>
              <a:gd name="connsiteX129" fmla="*/ 3874417 w 8220174"/>
              <a:gd name="connsiteY129" fmla="*/ 560676 h 4510507"/>
              <a:gd name="connsiteX130" fmla="*/ 3855563 w 8220174"/>
              <a:gd name="connsiteY130" fmla="*/ 532395 h 4510507"/>
              <a:gd name="connsiteX131" fmla="*/ 3742442 w 8220174"/>
              <a:gd name="connsiteY131" fmla="*/ 325006 h 4510507"/>
              <a:gd name="connsiteX132" fmla="*/ 3723588 w 8220174"/>
              <a:gd name="connsiteY132" fmla="*/ 296725 h 4510507"/>
              <a:gd name="connsiteX133" fmla="*/ 3667027 w 8220174"/>
              <a:gd name="connsiteY133" fmla="*/ 259018 h 4510507"/>
              <a:gd name="connsiteX134" fmla="*/ 3638747 w 8220174"/>
              <a:gd name="connsiteY134" fmla="*/ 230738 h 4510507"/>
              <a:gd name="connsiteX135" fmla="*/ 3563332 w 8220174"/>
              <a:gd name="connsiteY135" fmla="*/ 202457 h 4510507"/>
              <a:gd name="connsiteX136" fmla="*/ 3412503 w 8220174"/>
              <a:gd name="connsiteY136" fmla="*/ 127043 h 4510507"/>
              <a:gd name="connsiteX137" fmla="*/ 3384223 w 8220174"/>
              <a:gd name="connsiteY137" fmla="*/ 117616 h 4510507"/>
              <a:gd name="connsiteX138" fmla="*/ 3337089 w 8220174"/>
              <a:gd name="connsiteY138" fmla="*/ 98762 h 4510507"/>
              <a:gd name="connsiteX139" fmla="*/ 3299382 w 8220174"/>
              <a:gd name="connsiteY139" fmla="*/ 79909 h 4510507"/>
              <a:gd name="connsiteX140" fmla="*/ 3242821 w 8220174"/>
              <a:gd name="connsiteY140" fmla="*/ 70482 h 4510507"/>
              <a:gd name="connsiteX141" fmla="*/ 2903456 w 8220174"/>
              <a:gd name="connsiteY141" fmla="*/ 51628 h 4510507"/>
              <a:gd name="connsiteX142" fmla="*/ 2733774 w 8220174"/>
              <a:gd name="connsiteY142" fmla="*/ 32775 h 4510507"/>
              <a:gd name="connsiteX143" fmla="*/ 2479250 w 8220174"/>
              <a:gd name="connsiteY143" fmla="*/ 23348 h 4510507"/>
              <a:gd name="connsiteX144" fmla="*/ 1470582 w 8220174"/>
              <a:gd name="connsiteY144" fmla="*/ 23348 h 4510507"/>
              <a:gd name="connsiteX145" fmla="*/ 1404594 w 8220174"/>
              <a:gd name="connsiteY145" fmla="*/ 32775 h 4510507"/>
              <a:gd name="connsiteX146" fmla="*/ 1272619 w 8220174"/>
              <a:gd name="connsiteY146" fmla="*/ 42202 h 4510507"/>
              <a:gd name="connsiteX147" fmla="*/ 999242 w 8220174"/>
              <a:gd name="connsiteY147" fmla="*/ 70482 h 4510507"/>
              <a:gd name="connsiteX148" fmla="*/ 970961 w 8220174"/>
              <a:gd name="connsiteY148" fmla="*/ 79909 h 4510507"/>
              <a:gd name="connsiteX149" fmla="*/ 904974 w 8220174"/>
              <a:gd name="connsiteY149" fmla="*/ 98762 h 4510507"/>
              <a:gd name="connsiteX150" fmla="*/ 876693 w 8220174"/>
              <a:gd name="connsiteY150" fmla="*/ 117616 h 4510507"/>
              <a:gd name="connsiteX151" fmla="*/ 848413 w 8220174"/>
              <a:gd name="connsiteY151" fmla="*/ 127043 h 4510507"/>
              <a:gd name="connsiteX152" fmla="*/ 772998 w 8220174"/>
              <a:gd name="connsiteY152" fmla="*/ 145896 h 4510507"/>
              <a:gd name="connsiteX153" fmla="*/ 688157 w 8220174"/>
              <a:gd name="connsiteY153" fmla="*/ 174177 h 4510507"/>
              <a:gd name="connsiteX154" fmla="*/ 688157 w 8220174"/>
              <a:gd name="connsiteY154" fmla="*/ 183604 h 4510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8220174" h="4510507">
                <a:moveTo>
                  <a:pt x="688157" y="183604"/>
                </a:moveTo>
                <a:cubicBezTo>
                  <a:pt x="680301" y="186746"/>
                  <a:pt x="655354" y="185865"/>
                  <a:pt x="641023" y="193030"/>
                </a:cubicBezTo>
                <a:cubicBezTo>
                  <a:pt x="623027" y="202028"/>
                  <a:pt x="609985" y="218666"/>
                  <a:pt x="593889" y="230738"/>
                </a:cubicBezTo>
                <a:cubicBezTo>
                  <a:pt x="584826" y="237536"/>
                  <a:pt x="574589" y="242683"/>
                  <a:pt x="565609" y="249591"/>
                </a:cubicBezTo>
                <a:cubicBezTo>
                  <a:pt x="533713" y="274126"/>
                  <a:pt x="502983" y="300144"/>
                  <a:pt x="471341" y="325006"/>
                </a:cubicBezTo>
                <a:cubicBezTo>
                  <a:pt x="458987" y="334713"/>
                  <a:pt x="447686" y="346259"/>
                  <a:pt x="433633" y="353286"/>
                </a:cubicBezTo>
                <a:cubicBezTo>
                  <a:pt x="410586" y="364810"/>
                  <a:pt x="387630" y="374340"/>
                  <a:pt x="367646" y="390993"/>
                </a:cubicBezTo>
                <a:cubicBezTo>
                  <a:pt x="340312" y="413771"/>
                  <a:pt x="314211" y="451108"/>
                  <a:pt x="292231" y="475835"/>
                </a:cubicBezTo>
                <a:cubicBezTo>
                  <a:pt x="216490" y="561044"/>
                  <a:pt x="327935" y="406944"/>
                  <a:pt x="197963" y="607810"/>
                </a:cubicBezTo>
                <a:cubicBezTo>
                  <a:pt x="185653" y="626834"/>
                  <a:pt x="168672" y="643332"/>
                  <a:pt x="160256" y="664371"/>
                </a:cubicBezTo>
                <a:cubicBezTo>
                  <a:pt x="153971" y="680082"/>
                  <a:pt x="147344" y="695661"/>
                  <a:pt x="141402" y="711505"/>
                </a:cubicBezTo>
                <a:cubicBezTo>
                  <a:pt x="137913" y="720809"/>
                  <a:pt x="136140" y="730763"/>
                  <a:pt x="131976" y="739785"/>
                </a:cubicBezTo>
                <a:cubicBezTo>
                  <a:pt x="117254" y="771683"/>
                  <a:pt x="100553" y="802630"/>
                  <a:pt x="84842" y="834053"/>
                </a:cubicBezTo>
                <a:cubicBezTo>
                  <a:pt x="81700" y="849764"/>
                  <a:pt x="78049" y="865383"/>
                  <a:pt x="75415" y="881187"/>
                </a:cubicBezTo>
                <a:cubicBezTo>
                  <a:pt x="71762" y="903104"/>
                  <a:pt x="70984" y="925525"/>
                  <a:pt x="65988" y="947175"/>
                </a:cubicBezTo>
                <a:cubicBezTo>
                  <a:pt x="61519" y="966540"/>
                  <a:pt x="53419" y="984882"/>
                  <a:pt x="47134" y="1003736"/>
                </a:cubicBezTo>
                <a:cubicBezTo>
                  <a:pt x="43992" y="1032016"/>
                  <a:pt x="42035" y="1060454"/>
                  <a:pt x="37708" y="1088577"/>
                </a:cubicBezTo>
                <a:cubicBezTo>
                  <a:pt x="34326" y="1110559"/>
                  <a:pt x="25893" y="1133447"/>
                  <a:pt x="18854" y="1154564"/>
                </a:cubicBezTo>
                <a:cubicBezTo>
                  <a:pt x="3114" y="1311965"/>
                  <a:pt x="0" y="1321721"/>
                  <a:pt x="0" y="1541063"/>
                </a:cubicBezTo>
                <a:cubicBezTo>
                  <a:pt x="0" y="1622533"/>
                  <a:pt x="5049" y="1921489"/>
                  <a:pt x="18854" y="2059538"/>
                </a:cubicBezTo>
                <a:cubicBezTo>
                  <a:pt x="20448" y="2075481"/>
                  <a:pt x="26163" y="2090790"/>
                  <a:pt x="28281" y="2106672"/>
                </a:cubicBezTo>
                <a:cubicBezTo>
                  <a:pt x="32455" y="2137974"/>
                  <a:pt x="33242" y="2169678"/>
                  <a:pt x="37708" y="2200940"/>
                </a:cubicBezTo>
                <a:cubicBezTo>
                  <a:pt x="39540" y="2213766"/>
                  <a:pt x="44746" y="2225913"/>
                  <a:pt x="47134" y="2238647"/>
                </a:cubicBezTo>
                <a:cubicBezTo>
                  <a:pt x="54179" y="2276220"/>
                  <a:pt x="58191" y="2314345"/>
                  <a:pt x="65988" y="2351769"/>
                </a:cubicBezTo>
                <a:cubicBezTo>
                  <a:pt x="73915" y="2389819"/>
                  <a:pt x="79833" y="2428803"/>
                  <a:pt x="94268" y="2464890"/>
                </a:cubicBezTo>
                <a:cubicBezTo>
                  <a:pt x="100553" y="2480601"/>
                  <a:pt x="108259" y="2495816"/>
                  <a:pt x="113122" y="2512024"/>
                </a:cubicBezTo>
                <a:cubicBezTo>
                  <a:pt x="117726" y="2527371"/>
                  <a:pt x="118333" y="2543700"/>
                  <a:pt x="122549" y="2559158"/>
                </a:cubicBezTo>
                <a:cubicBezTo>
                  <a:pt x="127778" y="2578331"/>
                  <a:pt x="135558" y="2596724"/>
                  <a:pt x="141402" y="2615719"/>
                </a:cubicBezTo>
                <a:cubicBezTo>
                  <a:pt x="148130" y="2637584"/>
                  <a:pt x="151760" y="2660467"/>
                  <a:pt x="160256" y="2681707"/>
                </a:cubicBezTo>
                <a:cubicBezTo>
                  <a:pt x="164464" y="2692226"/>
                  <a:pt x="174422" y="2699673"/>
                  <a:pt x="179110" y="2709987"/>
                </a:cubicBezTo>
                <a:cubicBezTo>
                  <a:pt x="190220" y="2734428"/>
                  <a:pt x="197064" y="2760620"/>
                  <a:pt x="207390" y="2785402"/>
                </a:cubicBezTo>
                <a:cubicBezTo>
                  <a:pt x="230081" y="2839861"/>
                  <a:pt x="224695" y="2810584"/>
                  <a:pt x="254524" y="2870243"/>
                </a:cubicBezTo>
                <a:cubicBezTo>
                  <a:pt x="271825" y="2904845"/>
                  <a:pt x="281800" y="2940842"/>
                  <a:pt x="301658" y="2973938"/>
                </a:cubicBezTo>
                <a:cubicBezTo>
                  <a:pt x="322737" y="3009070"/>
                  <a:pt x="345389" y="3043236"/>
                  <a:pt x="367646" y="3077633"/>
                </a:cubicBezTo>
                <a:cubicBezTo>
                  <a:pt x="379956" y="3096657"/>
                  <a:pt x="392784" y="3115340"/>
                  <a:pt x="405353" y="3134193"/>
                </a:cubicBezTo>
                <a:cubicBezTo>
                  <a:pt x="411638" y="3143620"/>
                  <a:pt x="416954" y="3153770"/>
                  <a:pt x="424207" y="3162474"/>
                </a:cubicBezTo>
                <a:cubicBezTo>
                  <a:pt x="439918" y="3181328"/>
                  <a:pt x="456616" y="3199401"/>
                  <a:pt x="471341" y="3219035"/>
                </a:cubicBezTo>
                <a:cubicBezTo>
                  <a:pt x="503455" y="3261853"/>
                  <a:pt x="527381" y="3312782"/>
                  <a:pt x="565609" y="3351010"/>
                </a:cubicBezTo>
                <a:cubicBezTo>
                  <a:pt x="575036" y="3360437"/>
                  <a:pt x="585213" y="3369168"/>
                  <a:pt x="593889" y="3379290"/>
                </a:cubicBezTo>
                <a:cubicBezTo>
                  <a:pt x="604114" y="3391219"/>
                  <a:pt x="613673" y="3403781"/>
                  <a:pt x="622169" y="3416997"/>
                </a:cubicBezTo>
                <a:cubicBezTo>
                  <a:pt x="641985" y="3447822"/>
                  <a:pt x="652818" y="3485353"/>
                  <a:pt x="678730" y="3511265"/>
                </a:cubicBezTo>
                <a:cubicBezTo>
                  <a:pt x="733131" y="3565666"/>
                  <a:pt x="774920" y="3603703"/>
                  <a:pt x="820132" y="3671521"/>
                </a:cubicBezTo>
                <a:cubicBezTo>
                  <a:pt x="826417" y="3680948"/>
                  <a:pt x="831613" y="3691200"/>
                  <a:pt x="838986" y="3699802"/>
                </a:cubicBezTo>
                <a:cubicBezTo>
                  <a:pt x="850554" y="3713298"/>
                  <a:pt x="864884" y="3724224"/>
                  <a:pt x="876693" y="3737509"/>
                </a:cubicBezTo>
                <a:cubicBezTo>
                  <a:pt x="890060" y="3752547"/>
                  <a:pt x="899691" y="3770915"/>
                  <a:pt x="914400" y="3784643"/>
                </a:cubicBezTo>
                <a:cubicBezTo>
                  <a:pt x="947049" y="3815115"/>
                  <a:pt x="980936" y="3844711"/>
                  <a:pt x="1018095" y="3869484"/>
                </a:cubicBezTo>
                <a:cubicBezTo>
                  <a:pt x="1027522" y="3875769"/>
                  <a:pt x="1037774" y="3880965"/>
                  <a:pt x="1046376" y="3888338"/>
                </a:cubicBezTo>
                <a:cubicBezTo>
                  <a:pt x="1059872" y="3899906"/>
                  <a:pt x="1069863" y="3915380"/>
                  <a:pt x="1084083" y="3926045"/>
                </a:cubicBezTo>
                <a:cubicBezTo>
                  <a:pt x="1107798" y="3943831"/>
                  <a:pt x="1134832" y="3956735"/>
                  <a:pt x="1159497" y="3973179"/>
                </a:cubicBezTo>
                <a:cubicBezTo>
                  <a:pt x="1168924" y="3979464"/>
                  <a:pt x="1178559" y="3985448"/>
                  <a:pt x="1187778" y="3992033"/>
                </a:cubicBezTo>
                <a:cubicBezTo>
                  <a:pt x="1252561" y="4038306"/>
                  <a:pt x="1246589" y="4045005"/>
                  <a:pt x="1348033" y="4095727"/>
                </a:cubicBezTo>
                <a:lnTo>
                  <a:pt x="1442301" y="4142861"/>
                </a:lnTo>
                <a:cubicBezTo>
                  <a:pt x="1454870" y="4149146"/>
                  <a:pt x="1467037" y="4156310"/>
                  <a:pt x="1480009" y="4161715"/>
                </a:cubicBezTo>
                <a:cubicBezTo>
                  <a:pt x="1517716" y="4177426"/>
                  <a:pt x="1556593" y="4190581"/>
                  <a:pt x="1593130" y="4208849"/>
                </a:cubicBezTo>
                <a:cubicBezTo>
                  <a:pt x="1781019" y="4302792"/>
                  <a:pt x="1605259" y="4219357"/>
                  <a:pt x="1696825" y="4255983"/>
                </a:cubicBezTo>
                <a:cubicBezTo>
                  <a:pt x="1719044" y="4264871"/>
                  <a:pt x="1739755" y="4277858"/>
                  <a:pt x="1762813" y="4284263"/>
                </a:cubicBezTo>
                <a:cubicBezTo>
                  <a:pt x="1855110" y="4309901"/>
                  <a:pt x="1928987" y="4305301"/>
                  <a:pt x="2026763" y="4312544"/>
                </a:cubicBezTo>
                <a:cubicBezTo>
                  <a:pt x="2058256" y="4314877"/>
                  <a:pt x="2089608" y="4318829"/>
                  <a:pt x="2121031" y="4321971"/>
                </a:cubicBezTo>
                <a:cubicBezTo>
                  <a:pt x="2227084" y="4348481"/>
                  <a:pt x="2139334" y="4329193"/>
                  <a:pt x="2366128" y="4340824"/>
                </a:cubicBezTo>
                <a:lnTo>
                  <a:pt x="2526384" y="4350251"/>
                </a:lnTo>
                <a:lnTo>
                  <a:pt x="2667786" y="4359678"/>
                </a:lnTo>
                <a:lnTo>
                  <a:pt x="2988297" y="4378531"/>
                </a:lnTo>
                <a:cubicBezTo>
                  <a:pt x="3016661" y="4380800"/>
                  <a:pt x="3044768" y="4385776"/>
                  <a:pt x="3073139" y="4387958"/>
                </a:cubicBezTo>
                <a:cubicBezTo>
                  <a:pt x="3126492" y="4392062"/>
                  <a:pt x="3179976" y="4394243"/>
                  <a:pt x="3233394" y="4397385"/>
                </a:cubicBezTo>
                <a:cubicBezTo>
                  <a:pt x="3318235" y="4409954"/>
                  <a:pt x="3402565" y="4426677"/>
                  <a:pt x="3487918" y="4435092"/>
                </a:cubicBezTo>
                <a:cubicBezTo>
                  <a:pt x="3625830" y="4448689"/>
                  <a:pt x="3765186" y="4446184"/>
                  <a:pt x="3902697" y="4463373"/>
                </a:cubicBezTo>
                <a:cubicBezTo>
                  <a:pt x="4010008" y="4476787"/>
                  <a:pt x="4067668" y="4484955"/>
                  <a:pt x="4194928" y="4491653"/>
                </a:cubicBezTo>
                <a:cubicBezTo>
                  <a:pt x="4468227" y="4506037"/>
                  <a:pt x="4314285" y="4499088"/>
                  <a:pt x="4656842" y="4510507"/>
                </a:cubicBezTo>
                <a:lnTo>
                  <a:pt x="5495827" y="4501080"/>
                </a:lnTo>
                <a:cubicBezTo>
                  <a:pt x="5508780" y="4500801"/>
                  <a:pt x="5520631" y="4492826"/>
                  <a:pt x="5533534" y="4491653"/>
                </a:cubicBezTo>
                <a:cubicBezTo>
                  <a:pt x="5805069" y="4466968"/>
                  <a:pt x="5606923" y="4501334"/>
                  <a:pt x="5910607" y="4463373"/>
                </a:cubicBezTo>
                <a:cubicBezTo>
                  <a:pt x="5982722" y="4454359"/>
                  <a:pt x="6085643" y="4429542"/>
                  <a:pt x="6165130" y="4425665"/>
                </a:cubicBezTo>
                <a:cubicBezTo>
                  <a:pt x="6265612" y="4420764"/>
                  <a:pt x="6366270" y="4420342"/>
                  <a:pt x="6466788" y="4416239"/>
                </a:cubicBezTo>
                <a:cubicBezTo>
                  <a:pt x="6520254" y="4414057"/>
                  <a:pt x="6573625" y="4409954"/>
                  <a:pt x="6627044" y="4406812"/>
                </a:cubicBezTo>
                <a:cubicBezTo>
                  <a:pt x="6716470" y="4384455"/>
                  <a:pt x="6665972" y="4394564"/>
                  <a:pt x="6834433" y="4387958"/>
                </a:cubicBezTo>
                <a:lnTo>
                  <a:pt x="7145518" y="4378531"/>
                </a:lnTo>
                <a:cubicBezTo>
                  <a:pt x="7214648" y="4359678"/>
                  <a:pt x="7285816" y="4347131"/>
                  <a:pt x="7352908" y="4321971"/>
                </a:cubicBezTo>
                <a:cubicBezTo>
                  <a:pt x="7378046" y="4312544"/>
                  <a:pt x="7402681" y="4301648"/>
                  <a:pt x="7428322" y="4293690"/>
                </a:cubicBezTo>
                <a:cubicBezTo>
                  <a:pt x="7493866" y="4273348"/>
                  <a:pt x="7561486" y="4259733"/>
                  <a:pt x="7626285" y="4237129"/>
                </a:cubicBezTo>
                <a:cubicBezTo>
                  <a:pt x="7696808" y="4212528"/>
                  <a:pt x="7768104" y="4188054"/>
                  <a:pt x="7833675" y="4152288"/>
                </a:cubicBezTo>
                <a:cubicBezTo>
                  <a:pt x="7946092" y="4090969"/>
                  <a:pt x="7900017" y="4108176"/>
                  <a:pt x="7965650" y="4086301"/>
                </a:cubicBezTo>
                <a:cubicBezTo>
                  <a:pt x="8009642" y="4036025"/>
                  <a:pt x="8072814" y="3997499"/>
                  <a:pt x="8097625" y="3935472"/>
                </a:cubicBezTo>
                <a:cubicBezTo>
                  <a:pt x="8110194" y="3904049"/>
                  <a:pt x="8124630" y="3873310"/>
                  <a:pt x="8135332" y="3841204"/>
                </a:cubicBezTo>
                <a:cubicBezTo>
                  <a:pt x="8162619" y="3759342"/>
                  <a:pt x="8174888" y="3681132"/>
                  <a:pt x="8191893" y="3596107"/>
                </a:cubicBezTo>
                <a:cubicBezTo>
                  <a:pt x="8198813" y="3506147"/>
                  <a:pt x="8201989" y="3457437"/>
                  <a:pt x="8210747" y="3369863"/>
                </a:cubicBezTo>
                <a:cubicBezTo>
                  <a:pt x="8213578" y="3341550"/>
                  <a:pt x="8217032" y="3313302"/>
                  <a:pt x="8220174" y="3285022"/>
                </a:cubicBezTo>
                <a:cubicBezTo>
                  <a:pt x="8217032" y="3209608"/>
                  <a:pt x="8216323" y="3134053"/>
                  <a:pt x="8210747" y="3058779"/>
                </a:cubicBezTo>
                <a:cubicBezTo>
                  <a:pt x="8210013" y="3048869"/>
                  <a:pt x="8203935" y="3040085"/>
                  <a:pt x="8201320" y="3030498"/>
                </a:cubicBezTo>
                <a:cubicBezTo>
                  <a:pt x="8194502" y="3005499"/>
                  <a:pt x="8189142" y="2980121"/>
                  <a:pt x="8182466" y="2955084"/>
                </a:cubicBezTo>
                <a:cubicBezTo>
                  <a:pt x="8176572" y="2932980"/>
                  <a:pt x="8170186" y="2911007"/>
                  <a:pt x="8163613" y="2889096"/>
                </a:cubicBezTo>
                <a:cubicBezTo>
                  <a:pt x="8160758" y="2879578"/>
                  <a:pt x="8160148" y="2868765"/>
                  <a:pt x="8154186" y="2860816"/>
                </a:cubicBezTo>
                <a:cubicBezTo>
                  <a:pt x="8128498" y="2826566"/>
                  <a:pt x="8017669" y="2738382"/>
                  <a:pt x="8003357" y="2728841"/>
                </a:cubicBezTo>
                <a:lnTo>
                  <a:pt x="7777114" y="2578012"/>
                </a:lnTo>
                <a:lnTo>
                  <a:pt x="7720553" y="2540305"/>
                </a:lnTo>
                <a:cubicBezTo>
                  <a:pt x="7701699" y="2527736"/>
                  <a:pt x="7685975" y="2508092"/>
                  <a:pt x="7663992" y="2502597"/>
                </a:cubicBezTo>
                <a:cubicBezTo>
                  <a:pt x="7651423" y="2499455"/>
                  <a:pt x="7638742" y="2496730"/>
                  <a:pt x="7626285" y="2493171"/>
                </a:cubicBezTo>
                <a:cubicBezTo>
                  <a:pt x="7616730" y="2490441"/>
                  <a:pt x="7607748" y="2485693"/>
                  <a:pt x="7598004" y="2483744"/>
                </a:cubicBezTo>
                <a:cubicBezTo>
                  <a:pt x="7548820" y="2473907"/>
                  <a:pt x="7461755" y="2467747"/>
                  <a:pt x="7418895" y="2464890"/>
                </a:cubicBezTo>
                <a:cubicBezTo>
                  <a:pt x="7362373" y="2461122"/>
                  <a:pt x="7305797" y="2458157"/>
                  <a:pt x="7249213" y="2455463"/>
                </a:cubicBezTo>
                <a:lnTo>
                  <a:pt x="7022969" y="2446037"/>
                </a:lnTo>
                <a:cubicBezTo>
                  <a:pt x="6903847" y="2439419"/>
                  <a:pt x="6673991" y="2420048"/>
                  <a:pt x="6542202" y="2417756"/>
                </a:cubicBezTo>
                <a:lnTo>
                  <a:pt x="5656083" y="2408329"/>
                </a:lnTo>
                <a:cubicBezTo>
                  <a:pt x="5586953" y="2405187"/>
                  <a:pt x="5517691" y="2404210"/>
                  <a:pt x="5448693" y="2398903"/>
                </a:cubicBezTo>
                <a:cubicBezTo>
                  <a:pt x="5423223" y="2396944"/>
                  <a:pt x="5406499" y="2385997"/>
                  <a:pt x="5382706" y="2380049"/>
                </a:cubicBezTo>
                <a:cubicBezTo>
                  <a:pt x="5322885" y="2365094"/>
                  <a:pt x="5330541" y="2375230"/>
                  <a:pt x="5260157" y="2351769"/>
                </a:cubicBezTo>
                <a:cubicBezTo>
                  <a:pt x="5228050" y="2341067"/>
                  <a:pt x="5197058" y="2327248"/>
                  <a:pt x="5165889" y="2314061"/>
                </a:cubicBezTo>
                <a:cubicBezTo>
                  <a:pt x="5115349" y="2292679"/>
                  <a:pt x="5065500" y="2269691"/>
                  <a:pt x="5015060" y="2248074"/>
                </a:cubicBezTo>
                <a:cubicBezTo>
                  <a:pt x="4999507" y="2241408"/>
                  <a:pt x="4982006" y="2238606"/>
                  <a:pt x="4967926" y="2229220"/>
                </a:cubicBezTo>
                <a:cubicBezTo>
                  <a:pt x="4939646" y="2210366"/>
                  <a:pt x="4912596" y="2189522"/>
                  <a:pt x="4883085" y="2172659"/>
                </a:cubicBezTo>
                <a:cubicBezTo>
                  <a:pt x="4858751" y="2158754"/>
                  <a:pt x="4815149" y="2135847"/>
                  <a:pt x="4788817" y="2116098"/>
                </a:cubicBezTo>
                <a:cubicBezTo>
                  <a:pt x="4760155" y="2094602"/>
                  <a:pt x="4732638" y="2071607"/>
                  <a:pt x="4703976" y="2050111"/>
                </a:cubicBezTo>
                <a:cubicBezTo>
                  <a:pt x="4694912" y="2043313"/>
                  <a:pt x="4684222" y="2038718"/>
                  <a:pt x="4675695" y="2031257"/>
                </a:cubicBezTo>
                <a:cubicBezTo>
                  <a:pt x="4658973" y="2016626"/>
                  <a:pt x="4645283" y="1998754"/>
                  <a:pt x="4628561" y="1984123"/>
                </a:cubicBezTo>
                <a:cubicBezTo>
                  <a:pt x="4620035" y="1976663"/>
                  <a:pt x="4608292" y="1973281"/>
                  <a:pt x="4600281" y="1965270"/>
                </a:cubicBezTo>
                <a:cubicBezTo>
                  <a:pt x="4576662" y="1941651"/>
                  <a:pt x="4557022" y="1914333"/>
                  <a:pt x="4534293" y="1889855"/>
                </a:cubicBezTo>
                <a:cubicBezTo>
                  <a:pt x="4516150" y="1870316"/>
                  <a:pt x="4497551" y="1851131"/>
                  <a:pt x="4477732" y="1833294"/>
                </a:cubicBezTo>
                <a:cubicBezTo>
                  <a:pt x="4466054" y="1822784"/>
                  <a:pt x="4450083" y="1817084"/>
                  <a:pt x="4440025" y="1805014"/>
                </a:cubicBezTo>
                <a:cubicBezTo>
                  <a:pt x="4418266" y="1778903"/>
                  <a:pt x="4402318" y="1748453"/>
                  <a:pt x="4383464" y="1720173"/>
                </a:cubicBezTo>
                <a:cubicBezTo>
                  <a:pt x="4283252" y="1569855"/>
                  <a:pt x="4425627" y="1785358"/>
                  <a:pt x="4289196" y="1569344"/>
                </a:cubicBezTo>
                <a:cubicBezTo>
                  <a:pt x="4213818" y="1449995"/>
                  <a:pt x="4249971" y="1521438"/>
                  <a:pt x="4185501" y="1399661"/>
                </a:cubicBezTo>
                <a:cubicBezTo>
                  <a:pt x="4172351" y="1374822"/>
                  <a:pt x="4159327" y="1349877"/>
                  <a:pt x="4147794" y="1324247"/>
                </a:cubicBezTo>
                <a:cubicBezTo>
                  <a:pt x="4131031" y="1286995"/>
                  <a:pt x="4118928" y="1247662"/>
                  <a:pt x="4100660" y="1211125"/>
                </a:cubicBezTo>
                <a:cubicBezTo>
                  <a:pt x="4091233" y="1192271"/>
                  <a:pt x="4080208" y="1174135"/>
                  <a:pt x="4072380" y="1154564"/>
                </a:cubicBezTo>
                <a:cubicBezTo>
                  <a:pt x="4067568" y="1142535"/>
                  <a:pt x="4067502" y="1128988"/>
                  <a:pt x="4062953" y="1116857"/>
                </a:cubicBezTo>
                <a:cubicBezTo>
                  <a:pt x="4058019" y="1103699"/>
                  <a:pt x="4049806" y="1091991"/>
                  <a:pt x="4044099" y="1079150"/>
                </a:cubicBezTo>
                <a:cubicBezTo>
                  <a:pt x="4037227" y="1063687"/>
                  <a:pt x="4031530" y="1047727"/>
                  <a:pt x="4025246" y="1032016"/>
                </a:cubicBezTo>
                <a:cubicBezTo>
                  <a:pt x="4007450" y="889654"/>
                  <a:pt x="4030900" y="1020697"/>
                  <a:pt x="3987539" y="890614"/>
                </a:cubicBezTo>
                <a:cubicBezTo>
                  <a:pt x="3982472" y="875414"/>
                  <a:pt x="3981715" y="859092"/>
                  <a:pt x="3978112" y="843480"/>
                </a:cubicBezTo>
                <a:cubicBezTo>
                  <a:pt x="3972285" y="818232"/>
                  <a:pt x="3966987" y="792798"/>
                  <a:pt x="3959258" y="768065"/>
                </a:cubicBezTo>
                <a:cubicBezTo>
                  <a:pt x="3946777" y="728125"/>
                  <a:pt x="3883430" y="574195"/>
                  <a:pt x="3874417" y="560676"/>
                </a:cubicBezTo>
                <a:cubicBezTo>
                  <a:pt x="3868132" y="551249"/>
                  <a:pt x="3860311" y="542682"/>
                  <a:pt x="3855563" y="532395"/>
                </a:cubicBezTo>
                <a:cubicBezTo>
                  <a:pt x="3773756" y="355146"/>
                  <a:pt x="3873144" y="521060"/>
                  <a:pt x="3742442" y="325006"/>
                </a:cubicBezTo>
                <a:cubicBezTo>
                  <a:pt x="3736157" y="315579"/>
                  <a:pt x="3733015" y="303010"/>
                  <a:pt x="3723588" y="296725"/>
                </a:cubicBezTo>
                <a:cubicBezTo>
                  <a:pt x="3704734" y="284156"/>
                  <a:pt x="3684913" y="272929"/>
                  <a:pt x="3667027" y="259018"/>
                </a:cubicBezTo>
                <a:cubicBezTo>
                  <a:pt x="3656504" y="250833"/>
                  <a:pt x="3650451" y="237122"/>
                  <a:pt x="3638747" y="230738"/>
                </a:cubicBezTo>
                <a:cubicBezTo>
                  <a:pt x="3615177" y="217882"/>
                  <a:pt x="3587738" y="213643"/>
                  <a:pt x="3563332" y="202457"/>
                </a:cubicBezTo>
                <a:cubicBezTo>
                  <a:pt x="3512233" y="179037"/>
                  <a:pt x="3463303" y="151106"/>
                  <a:pt x="3412503" y="127043"/>
                </a:cubicBezTo>
                <a:cubicBezTo>
                  <a:pt x="3403523" y="122789"/>
                  <a:pt x="3393527" y="121105"/>
                  <a:pt x="3384223" y="117616"/>
                </a:cubicBezTo>
                <a:cubicBezTo>
                  <a:pt x="3368379" y="111674"/>
                  <a:pt x="3352552" y="105635"/>
                  <a:pt x="3337089" y="98762"/>
                </a:cubicBezTo>
                <a:cubicBezTo>
                  <a:pt x="3324248" y="93055"/>
                  <a:pt x="3312842" y="83947"/>
                  <a:pt x="3299382" y="79909"/>
                </a:cubicBezTo>
                <a:cubicBezTo>
                  <a:pt x="3281074" y="74417"/>
                  <a:pt x="3261886" y="71844"/>
                  <a:pt x="3242821" y="70482"/>
                </a:cubicBezTo>
                <a:cubicBezTo>
                  <a:pt x="3129813" y="62410"/>
                  <a:pt x="3016443" y="59997"/>
                  <a:pt x="2903456" y="51628"/>
                </a:cubicBezTo>
                <a:cubicBezTo>
                  <a:pt x="2846703" y="47424"/>
                  <a:pt x="2790557" y="36560"/>
                  <a:pt x="2733774" y="32775"/>
                </a:cubicBezTo>
                <a:cubicBezTo>
                  <a:pt x="2649063" y="27128"/>
                  <a:pt x="2564091" y="26490"/>
                  <a:pt x="2479250" y="23348"/>
                </a:cubicBezTo>
                <a:cubicBezTo>
                  <a:pt x="2094313" y="-19424"/>
                  <a:pt x="2358160" y="6441"/>
                  <a:pt x="1470582" y="23348"/>
                </a:cubicBezTo>
                <a:cubicBezTo>
                  <a:pt x="1448367" y="23771"/>
                  <a:pt x="1426713" y="30668"/>
                  <a:pt x="1404594" y="32775"/>
                </a:cubicBezTo>
                <a:cubicBezTo>
                  <a:pt x="1360689" y="36957"/>
                  <a:pt x="1316611" y="39060"/>
                  <a:pt x="1272619" y="42202"/>
                </a:cubicBezTo>
                <a:cubicBezTo>
                  <a:pt x="1119726" y="72780"/>
                  <a:pt x="1210352" y="59371"/>
                  <a:pt x="999242" y="70482"/>
                </a:cubicBezTo>
                <a:cubicBezTo>
                  <a:pt x="989815" y="73624"/>
                  <a:pt x="980516" y="77179"/>
                  <a:pt x="970961" y="79909"/>
                </a:cubicBezTo>
                <a:cubicBezTo>
                  <a:pt x="888086" y="103588"/>
                  <a:pt x="972794" y="76157"/>
                  <a:pt x="904974" y="98762"/>
                </a:cubicBezTo>
                <a:cubicBezTo>
                  <a:pt x="895547" y="105047"/>
                  <a:pt x="886827" y="112549"/>
                  <a:pt x="876693" y="117616"/>
                </a:cubicBezTo>
                <a:cubicBezTo>
                  <a:pt x="867805" y="122060"/>
                  <a:pt x="857999" y="124429"/>
                  <a:pt x="848413" y="127043"/>
                </a:cubicBezTo>
                <a:cubicBezTo>
                  <a:pt x="823414" y="133861"/>
                  <a:pt x="797057" y="136272"/>
                  <a:pt x="772998" y="145896"/>
                </a:cubicBezTo>
                <a:cubicBezTo>
                  <a:pt x="739082" y="159463"/>
                  <a:pt x="722950" y="168378"/>
                  <a:pt x="688157" y="174177"/>
                </a:cubicBezTo>
                <a:cubicBezTo>
                  <a:pt x="681958" y="175210"/>
                  <a:pt x="696013" y="180462"/>
                  <a:pt x="688157" y="183604"/>
                </a:cubicBezTo>
                <a:close/>
              </a:path>
            </a:pathLst>
          </a:custGeom>
          <a:noFill/>
          <a:ln w="57150">
            <a:solidFill>
              <a:srgbClr val="28F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-18381" y="59339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err="1">
                <a:solidFill>
                  <a:srgbClr val="0000FF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Stability</a:t>
            </a:r>
            <a:r>
              <a:rPr lang="pt-BR" sz="3600" b="1" dirty="0">
                <a:solidFill>
                  <a:srgbClr val="0000FF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 </a:t>
            </a:r>
            <a:r>
              <a:rPr lang="pt-BR" sz="3600" b="1" dirty="0" err="1">
                <a:solidFill>
                  <a:srgbClr val="0000FF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and</a:t>
            </a:r>
            <a:r>
              <a:rPr lang="pt-BR" sz="3600" b="1" dirty="0">
                <a:solidFill>
                  <a:srgbClr val="0000FF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 </a:t>
            </a:r>
            <a:r>
              <a:rPr lang="pt-BR" sz="3600" b="1" dirty="0" err="1">
                <a:solidFill>
                  <a:srgbClr val="0000FF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Strength</a:t>
            </a:r>
            <a:r>
              <a:rPr lang="pt-BR" sz="3600" b="1" dirty="0">
                <a:solidFill>
                  <a:srgbClr val="0000FF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 of Structures</a:t>
            </a: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9B0DCFB3-A398-44A5-8DDD-FD4DA21510CC}"/>
              </a:ext>
            </a:extLst>
          </p:cNvPr>
          <p:cNvGrpSpPr/>
          <p:nvPr/>
        </p:nvGrpSpPr>
        <p:grpSpPr>
          <a:xfrm>
            <a:off x="323528" y="404664"/>
            <a:ext cx="7616052" cy="3604468"/>
            <a:chOff x="323528" y="404664"/>
            <a:chExt cx="7616052" cy="3604468"/>
          </a:xfrm>
        </p:grpSpPr>
        <p:sp>
          <p:nvSpPr>
            <p:cNvPr id="3" name="Retângulo 2"/>
            <p:cNvSpPr/>
            <p:nvPr/>
          </p:nvSpPr>
          <p:spPr>
            <a:xfrm>
              <a:off x="1420444" y="1700808"/>
              <a:ext cx="6519136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u="sng" dirty="0">
                  <a:latin typeface="Arial" panose="020B0604020202020204" pitchFamily="34" charset="0"/>
                  <a:cs typeface="Arial" panose="020B0604020202020204" pitchFamily="34" charset="0"/>
                </a:rPr>
                <a:t>FE Geometrically Nonlinear</a:t>
              </a:r>
            </a:p>
            <a:p>
              <a:r>
                <a:rPr lang="en-US" sz="2400" b="1" u="sng" dirty="0">
                  <a:latin typeface="Arial" panose="020B0604020202020204" pitchFamily="34" charset="0"/>
                  <a:cs typeface="Arial" panose="020B0604020202020204" pitchFamily="34" charset="0"/>
                </a:rPr>
                <a:t>Formulations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Comic Sans MS" pitchFamily="66" charset="0"/>
                  <a:cs typeface="Arial" pitchFamily="34" charset="0"/>
                </a:rPr>
                <a:t>Alexandre Galvão (2000), </a:t>
              </a:r>
              <a:r>
                <a:rPr lang="en-US" b="1" dirty="0">
                  <a:solidFill>
                    <a:srgbClr val="FF0000"/>
                  </a:solidFill>
                  <a:latin typeface="Comic Sans MS" pitchFamily="66" charset="0"/>
                  <a:cs typeface="Arial" pitchFamily="34" charset="0"/>
                </a:rPr>
                <a:t>CS-ASA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Comic Sans MS" pitchFamily="66" charset="0"/>
                  <a:cs typeface="Arial" pitchFamily="34" charset="0"/>
                </a:rPr>
                <a:t>Andréa Silva (2009), </a:t>
              </a:r>
              <a:r>
                <a:rPr lang="en-US" b="1" dirty="0">
                  <a:solidFill>
                    <a:srgbClr val="FF0000"/>
                  </a:solidFill>
                  <a:latin typeface="Comic Sans MS" pitchFamily="66" charset="0"/>
                  <a:cs typeface="Arial" pitchFamily="34" charset="0"/>
                </a:rPr>
                <a:t>CS-ASA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Comic Sans MS" pitchFamily="66" charset="0"/>
                  <a:cs typeface="Arial" pitchFamily="34" charset="0"/>
                </a:rPr>
                <a:t>Jéssica Silva (2016), </a:t>
              </a:r>
              <a:r>
                <a:rPr lang="en-US" b="1" dirty="0">
                  <a:solidFill>
                    <a:srgbClr val="FF0000"/>
                  </a:solidFill>
                  <a:latin typeface="Comic Sans MS" pitchFamily="66" charset="0"/>
                  <a:cs typeface="Arial" pitchFamily="34" charset="0"/>
                </a:rPr>
                <a:t>CS-ASA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Comic Sans MS" pitchFamily="66" charset="0"/>
                  <a:cs typeface="Arial" pitchFamily="34" charset="0"/>
                </a:rPr>
                <a:t>Murillo Santana (2015, 2018), </a:t>
              </a:r>
              <a:r>
                <a:rPr lang="en-US" b="1" dirty="0" err="1">
                  <a:solidFill>
                    <a:srgbClr val="FF0000"/>
                  </a:solidFill>
                  <a:latin typeface="Comic Sans MS" pitchFamily="66" charset="0"/>
                  <a:cs typeface="Arial" pitchFamily="34" charset="0"/>
                </a:rPr>
                <a:t>Matlab</a:t>
              </a:r>
              <a:r>
                <a:rPr lang="en-US" b="1" dirty="0">
                  <a:solidFill>
                    <a:srgbClr val="FF0000"/>
                  </a:solidFill>
                  <a:latin typeface="Comic Sans MS" pitchFamily="66" charset="0"/>
                  <a:cs typeface="Arial" pitchFamily="34" charset="0"/>
                </a:rPr>
                <a:t>, C++</a:t>
              </a:r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4EF03CCB-5FC1-4666-AFDB-24274B51C4B7}"/>
                </a:ext>
              </a:extLst>
            </p:cNvPr>
            <p:cNvSpPr/>
            <p:nvPr/>
          </p:nvSpPr>
          <p:spPr>
            <a:xfrm>
              <a:off x="323528" y="404664"/>
              <a:ext cx="2160240" cy="108012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8" name="Conector reto 7">
              <a:extLst>
                <a:ext uri="{FF2B5EF4-FFF2-40B4-BE49-F238E27FC236}">
                  <a16:creationId xmlns:a16="http://schemas.microsoft.com/office/drawing/2014/main" id="{7C9F93C8-0B37-4EC6-A5D1-7F72111057D8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>
              <a:off x="1403648" y="1484784"/>
              <a:ext cx="16796" cy="244827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3E3FF2E9-E964-4936-82BF-952AEEC760A1}"/>
              </a:ext>
            </a:extLst>
          </p:cNvPr>
          <p:cNvGrpSpPr/>
          <p:nvPr/>
        </p:nvGrpSpPr>
        <p:grpSpPr>
          <a:xfrm>
            <a:off x="2843808" y="404664"/>
            <a:ext cx="5760640" cy="6264696"/>
            <a:chOff x="2843808" y="404664"/>
            <a:chExt cx="5760640" cy="6264696"/>
          </a:xfrm>
        </p:grpSpPr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BFB956AF-6C69-40B7-A318-5CC72BD61F24}"/>
                </a:ext>
              </a:extLst>
            </p:cNvPr>
            <p:cNvSpPr/>
            <p:nvPr/>
          </p:nvSpPr>
          <p:spPr>
            <a:xfrm>
              <a:off x="3419872" y="404664"/>
              <a:ext cx="2160240" cy="1080120"/>
            </a:xfrm>
            <a:prstGeom prst="rect">
              <a:avLst/>
            </a:prstGeom>
            <a:noFill/>
            <a:ln w="57150">
              <a:solidFill>
                <a:srgbClr val="28FC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12" name="Conector reto 11">
              <a:extLst>
                <a:ext uri="{FF2B5EF4-FFF2-40B4-BE49-F238E27FC236}">
                  <a16:creationId xmlns:a16="http://schemas.microsoft.com/office/drawing/2014/main" id="{A7FC1BF2-0BA3-4025-8E75-70FDBF8A4064}"/>
                </a:ext>
              </a:extLst>
            </p:cNvPr>
            <p:cNvCxnSpPr/>
            <p:nvPr/>
          </p:nvCxnSpPr>
          <p:spPr>
            <a:xfrm>
              <a:off x="5580112" y="1484784"/>
              <a:ext cx="2952328" cy="0"/>
            </a:xfrm>
            <a:prstGeom prst="line">
              <a:avLst/>
            </a:prstGeom>
            <a:ln w="57150">
              <a:solidFill>
                <a:srgbClr val="28FC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to 13">
              <a:extLst>
                <a:ext uri="{FF2B5EF4-FFF2-40B4-BE49-F238E27FC236}">
                  <a16:creationId xmlns:a16="http://schemas.microsoft.com/office/drawing/2014/main" id="{9508EC6F-6647-4CC6-9DD7-55FC662F2CA8}"/>
                </a:ext>
              </a:extLst>
            </p:cNvPr>
            <p:cNvCxnSpPr/>
            <p:nvPr/>
          </p:nvCxnSpPr>
          <p:spPr>
            <a:xfrm>
              <a:off x="8532440" y="1484784"/>
              <a:ext cx="72008" cy="5184576"/>
            </a:xfrm>
            <a:prstGeom prst="line">
              <a:avLst/>
            </a:prstGeom>
            <a:ln w="57150">
              <a:solidFill>
                <a:srgbClr val="28FC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248CC1B9-7DA7-4F35-A390-65D4C589D111}"/>
                </a:ext>
              </a:extLst>
            </p:cNvPr>
            <p:cNvSpPr/>
            <p:nvPr/>
          </p:nvSpPr>
          <p:spPr>
            <a:xfrm>
              <a:off x="2843808" y="4433044"/>
              <a:ext cx="561662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u="sng" dirty="0">
                  <a:latin typeface="Arial" panose="020B0604020202020204" pitchFamily="34" charset="0"/>
                  <a:cs typeface="Arial" panose="020B0604020202020204" pitchFamily="34" charset="0"/>
                </a:rPr>
                <a:t>FE Material Nonlinear</a:t>
              </a:r>
            </a:p>
            <a:p>
              <a:r>
                <a:rPr lang="en-US" sz="2400" b="1" u="sng" dirty="0">
                  <a:latin typeface="Arial" panose="020B0604020202020204" pitchFamily="34" charset="0"/>
                  <a:cs typeface="Arial" panose="020B0604020202020204" pitchFamily="34" charset="0"/>
                </a:rPr>
                <a:t>Formulations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Comic Sans MS" pitchFamily="66" charset="0"/>
                  <a:cs typeface="Arial" pitchFamily="34" charset="0"/>
                </a:rPr>
                <a:t>Fernando Machado (2005), </a:t>
              </a:r>
              <a:r>
                <a:rPr lang="en-US" b="1" dirty="0">
                  <a:solidFill>
                    <a:srgbClr val="28FC65"/>
                  </a:solidFill>
                  <a:latin typeface="Comic Sans MS" pitchFamily="66" charset="0"/>
                  <a:cs typeface="Arial" pitchFamily="34" charset="0"/>
                </a:rPr>
                <a:t>CS-ASA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Comic Sans MS" pitchFamily="66" charset="0"/>
                  <a:cs typeface="Arial" pitchFamily="34" charset="0"/>
                </a:rPr>
                <a:t>Andréa Silva (2009), </a:t>
              </a:r>
              <a:r>
                <a:rPr lang="en-US" b="1" dirty="0">
                  <a:solidFill>
                    <a:srgbClr val="28FC65"/>
                  </a:solidFill>
                  <a:latin typeface="Comic Sans MS" pitchFamily="66" charset="0"/>
                  <a:cs typeface="Arial" pitchFamily="34" charset="0"/>
                </a:rPr>
                <a:t>CS-ASA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 err="1">
                  <a:latin typeface="Comic Sans MS" pitchFamily="66" charset="0"/>
                  <a:cs typeface="Arial" pitchFamily="34" charset="0"/>
                </a:rPr>
                <a:t>Ígor</a:t>
              </a:r>
              <a:r>
                <a:rPr lang="en-US" sz="2400" dirty="0">
                  <a:latin typeface="Comic Sans MS" pitchFamily="66" charset="0"/>
                  <a:cs typeface="Arial" pitchFamily="34" charset="0"/>
                </a:rPr>
                <a:t> </a:t>
              </a:r>
              <a:r>
                <a:rPr lang="en-US" sz="2400" dirty="0" err="1">
                  <a:latin typeface="Comic Sans MS" pitchFamily="66" charset="0"/>
                  <a:cs typeface="Arial" pitchFamily="34" charset="0"/>
                </a:rPr>
                <a:t>Lemes</a:t>
              </a:r>
              <a:r>
                <a:rPr lang="en-US" sz="2400" dirty="0">
                  <a:latin typeface="Comic Sans MS" pitchFamily="66" charset="0"/>
                  <a:cs typeface="Arial" pitchFamily="34" charset="0"/>
                </a:rPr>
                <a:t> (2015, 2018), </a:t>
              </a:r>
              <a:r>
                <a:rPr lang="en-US" b="1" dirty="0">
                  <a:solidFill>
                    <a:srgbClr val="28FC65"/>
                  </a:solidFill>
                  <a:latin typeface="Comic Sans MS" pitchFamily="66" charset="0"/>
                  <a:cs typeface="Arial" pitchFamily="34" charset="0"/>
                </a:rPr>
                <a:t>CS-ASA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27537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475030" y="1579381"/>
            <a:ext cx="532859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SzPct val="120000"/>
              <a:buFont typeface="Comic Sans MS" pitchFamily="66" charset="0"/>
              <a:buChar char="◊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Material: consider plasticity</a:t>
            </a:r>
          </a:p>
          <a:p>
            <a:pPr marL="342900" indent="-342900">
              <a:spcBef>
                <a:spcPts val="600"/>
              </a:spcBef>
              <a:buSzPct val="120000"/>
              <a:buFont typeface="Comic Sans MS" pitchFamily="66" charset="0"/>
              <a:buChar char="◊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Equilibrium: deformed configuration 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SzPct val="120000"/>
              <a:buFont typeface="Comic Sans MS" pitchFamily="66" charset="0"/>
              <a:buChar char="◊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Forces and deformations: no proportional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SzPct val="120000"/>
              <a:buFont typeface="Comic Sans MS" pitchFamily="66" charset="0"/>
              <a:buChar char="◊"/>
            </a:pPr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  <a:cs typeface="Arial" pitchFamily="34" charset="0"/>
              </a:rPr>
              <a:t>Frame </a:t>
            </a:r>
            <a:r>
              <a:rPr lang="en-US" sz="2000" b="1" dirty="0">
                <a:solidFill>
                  <a:srgbClr val="FF0000"/>
                </a:solidFill>
                <a:latin typeface="Comic Sans MS" panose="030F0702030302020204" pitchFamily="66" charset="0"/>
                <a:cs typeface="Arial" pitchFamily="34" charset="0"/>
              </a:rPr>
              <a:t>STABILITY</a:t>
            </a:r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  <a:cs typeface="Arial" pitchFamily="34" charset="0"/>
              </a:rPr>
              <a:t>: measure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SzPct val="120000"/>
              <a:buFont typeface="Comic Sans MS" pitchFamily="66" charset="0"/>
              <a:buChar char="◊"/>
            </a:pPr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  <a:cs typeface="Arial" pitchFamily="34" charset="0"/>
              </a:rPr>
              <a:t>Frame </a:t>
            </a:r>
            <a:r>
              <a:rPr lang="en-US" sz="2000" b="1" dirty="0">
                <a:solidFill>
                  <a:srgbClr val="FF0000"/>
                </a:solidFill>
                <a:latin typeface="Comic Sans MS" panose="030F0702030302020204" pitchFamily="66" charset="0"/>
                <a:cs typeface="Arial" pitchFamily="34" charset="0"/>
              </a:rPr>
              <a:t>STRENGTH</a:t>
            </a:r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  <a:cs typeface="Arial" pitchFamily="34" charset="0"/>
              </a:rPr>
              <a:t>: measure</a:t>
            </a:r>
          </a:p>
        </p:txBody>
      </p:sp>
      <p:sp>
        <p:nvSpPr>
          <p:cNvPr id="6" name="Retângulo 5"/>
          <p:cNvSpPr/>
          <p:nvPr/>
        </p:nvSpPr>
        <p:spPr>
          <a:xfrm>
            <a:off x="403022" y="707415"/>
            <a:ext cx="5472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Comic Sans MS" pitchFamily="66" charset="0"/>
                <a:cs typeface="Tahoma" pitchFamily="34" charset="0"/>
              </a:rPr>
              <a:t>SECOND-ORDER INELASTIC ANALYSIS</a:t>
            </a: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6ED5DEF3-53F5-4480-8F8E-75BB69179B4B}"/>
              </a:ext>
            </a:extLst>
          </p:cNvPr>
          <p:cNvGrpSpPr/>
          <p:nvPr/>
        </p:nvGrpSpPr>
        <p:grpSpPr>
          <a:xfrm>
            <a:off x="475030" y="3684455"/>
            <a:ext cx="5033074" cy="2984905"/>
            <a:chOff x="475030" y="3534107"/>
            <a:chExt cx="5033074" cy="2984905"/>
          </a:xfrm>
        </p:grpSpPr>
        <p:sp>
          <p:nvSpPr>
            <p:cNvPr id="7" name="Retângulo 6"/>
            <p:cNvSpPr/>
            <p:nvPr/>
          </p:nvSpPr>
          <p:spPr>
            <a:xfrm>
              <a:off x="611560" y="4729355"/>
              <a:ext cx="4896544" cy="178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spcBef>
                  <a:spcPts val="600"/>
                </a:spcBef>
                <a:buSzPct val="120000"/>
                <a:buFont typeface="Comic Sans MS" pitchFamily="66" charset="0"/>
                <a:buChar char="◊"/>
              </a:pPr>
              <a:r>
                <a:rPr lang="en-US" sz="2000" dirty="0">
                  <a:latin typeface="Arial" pitchFamily="34" charset="0"/>
                  <a:cs typeface="Arial" pitchFamily="34" charset="0"/>
                </a:rPr>
                <a:t>Connections</a:t>
              </a:r>
            </a:p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SzPct val="120000"/>
                <a:buFont typeface="Comic Sans MS" pitchFamily="66" charset="0"/>
                <a:buChar char="◊"/>
              </a:pPr>
              <a:r>
                <a:rPr lang="en-US" sz="2000" dirty="0">
                  <a:latin typeface="Arial" pitchFamily="34" charset="0"/>
                  <a:cs typeface="Arial" pitchFamily="34" charset="0"/>
                </a:rPr>
                <a:t>Fabrications and erection tolerances</a:t>
              </a:r>
            </a:p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SzPct val="120000"/>
                <a:buFont typeface="Comic Sans MS" pitchFamily="66" charset="0"/>
                <a:buChar char="◊"/>
              </a:pPr>
              <a:r>
                <a:rPr lang="en-US" sz="2000" dirty="0">
                  <a:latin typeface="Arial" pitchFamily="34" charset="0"/>
                  <a:cs typeface="Arial" pitchFamily="34" charset="0"/>
                </a:rPr>
                <a:t>Residual stress</a:t>
              </a:r>
            </a:p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SzPct val="120000"/>
                <a:buFont typeface="Comic Sans MS" pitchFamily="66" charset="0"/>
                <a:buChar char="◊"/>
              </a:pPr>
              <a:r>
                <a:rPr lang="en-US" sz="2000" dirty="0">
                  <a:latin typeface="Arial" pitchFamily="34" charset="0"/>
                  <a:cs typeface="Arial" pitchFamily="34" charset="0"/>
                </a:rPr>
                <a:t>Temperature </a:t>
              </a:r>
            </a:p>
          </p:txBody>
        </p:sp>
        <p:sp>
          <p:nvSpPr>
            <p:cNvPr id="8" name="Retângulo 7"/>
            <p:cNvSpPr/>
            <p:nvPr/>
          </p:nvSpPr>
          <p:spPr>
            <a:xfrm>
              <a:off x="475030" y="4301056"/>
              <a:ext cx="265681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  <a:latin typeface="Comic Sans MS" pitchFamily="66" charset="0"/>
                  <a:cs typeface="Tahoma" pitchFamily="34" charset="0"/>
                </a:rPr>
                <a:t>Other factors…</a:t>
              </a:r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1416864" y="3534107"/>
              <a:ext cx="49084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dirty="0">
                  <a:solidFill>
                    <a:srgbClr val="FF0000"/>
                  </a:solidFill>
                </a:rPr>
                <a:t>+</a:t>
              </a:r>
              <a:endParaRPr lang="pt-BR" sz="48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7" name="Imagem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839894"/>
            <a:ext cx="1982269" cy="1982269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7524328" y="179348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omic Sans MS" pitchFamily="66" charset="0"/>
              </a:rPr>
              <a:t>Introduction</a:t>
            </a:r>
            <a:endParaRPr lang="pt-BR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87820AB-AC4C-42C4-BBCA-980038560058}"/>
              </a:ext>
            </a:extLst>
          </p:cNvPr>
          <p:cNvSpPr txBox="1"/>
          <p:nvPr/>
        </p:nvSpPr>
        <p:spPr>
          <a:xfrm>
            <a:off x="2932" y="4554"/>
            <a:ext cx="54331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Stability and Strength of Structures</a:t>
            </a:r>
          </a:p>
        </p:txBody>
      </p:sp>
    </p:spTree>
    <p:extLst>
      <p:ext uri="{BB962C8B-B14F-4D97-AF65-F5344CB8AC3E}">
        <p14:creationId xmlns:p14="http://schemas.microsoft.com/office/powerpoint/2010/main" val="199235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-19050" y="0"/>
            <a:ext cx="9163050" cy="6843713"/>
          </a:xfrm>
          <a:prstGeom prst="rect">
            <a:avLst/>
          </a:prstGeom>
          <a:solidFill>
            <a:srgbClr val="0B1B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bg1"/>
              </a:solidFill>
            </a:endParaRPr>
          </a:p>
        </p:txBody>
      </p:sp>
      <p:sp>
        <p:nvSpPr>
          <p:cNvPr id="21505" name="Line 4"/>
          <p:cNvSpPr>
            <a:spLocks noChangeShapeType="1"/>
          </p:cNvSpPr>
          <p:nvPr/>
        </p:nvSpPr>
        <p:spPr bwMode="auto">
          <a:xfrm>
            <a:off x="590550" y="971550"/>
            <a:ext cx="0" cy="5334000"/>
          </a:xfrm>
          <a:prstGeom prst="lin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round/>
            <a:headEnd type="triangle" w="sm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21506" name="Line 5"/>
          <p:cNvSpPr>
            <a:spLocks noChangeShapeType="1"/>
          </p:cNvSpPr>
          <p:nvPr/>
        </p:nvSpPr>
        <p:spPr bwMode="auto">
          <a:xfrm>
            <a:off x="590550" y="6305550"/>
            <a:ext cx="5492750" cy="0"/>
          </a:xfrm>
          <a:prstGeom prst="lin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pt-BR"/>
          </a:p>
        </p:txBody>
      </p:sp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590550" y="246063"/>
            <a:ext cx="5213350" cy="6059487"/>
            <a:chOff x="372" y="155"/>
            <a:chExt cx="3284" cy="3817"/>
          </a:xfrm>
        </p:grpSpPr>
        <p:sp>
          <p:nvSpPr>
            <p:cNvPr id="21556" name="Line 6"/>
            <p:cNvSpPr>
              <a:spLocks noChangeShapeType="1"/>
            </p:cNvSpPr>
            <p:nvPr/>
          </p:nvSpPr>
          <p:spPr bwMode="auto">
            <a:xfrm flipV="1">
              <a:off x="372" y="276"/>
              <a:ext cx="1632" cy="3696"/>
            </a:xfrm>
            <a:prstGeom prst="line">
              <a:avLst/>
            </a:prstGeom>
            <a:noFill/>
            <a:ln w="28575">
              <a:solidFill>
                <a:srgbClr val="49C7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57" name="Text Box 14"/>
            <p:cNvSpPr txBox="1">
              <a:spLocks noChangeArrowheads="1"/>
            </p:cNvSpPr>
            <p:nvPr/>
          </p:nvSpPr>
          <p:spPr bwMode="auto">
            <a:xfrm>
              <a:off x="2024" y="155"/>
              <a:ext cx="163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b="1" dirty="0">
                  <a:solidFill>
                    <a:srgbClr val="49C7FF"/>
                  </a:solidFill>
                  <a:latin typeface="Comic Sans MS" pitchFamily="66" charset="0"/>
                </a:rPr>
                <a:t>1</a:t>
              </a:r>
              <a:r>
                <a:rPr lang="en-US" b="1" baseline="30000" dirty="0">
                  <a:solidFill>
                    <a:srgbClr val="49C7FF"/>
                  </a:solidFill>
                  <a:latin typeface="Comic Sans MS" pitchFamily="66" charset="0"/>
                </a:rPr>
                <a:t>st</a:t>
              </a:r>
              <a:r>
                <a:rPr lang="en-US" b="1" dirty="0">
                  <a:solidFill>
                    <a:srgbClr val="49C7FF"/>
                  </a:solidFill>
                  <a:latin typeface="Comic Sans MS" pitchFamily="66" charset="0"/>
                </a:rPr>
                <a:t>-Order</a:t>
              </a:r>
            </a:p>
            <a:p>
              <a:pPr algn="l"/>
              <a:r>
                <a:rPr lang="en-US" b="1" dirty="0">
                  <a:solidFill>
                    <a:srgbClr val="49C7FF"/>
                  </a:solidFill>
                  <a:latin typeface="Comic Sans MS" pitchFamily="66" charset="0"/>
                </a:rPr>
                <a:t>Elastic</a:t>
              </a:r>
            </a:p>
          </p:txBody>
        </p:sp>
      </p:grpSp>
      <p:sp>
        <p:nvSpPr>
          <p:cNvPr id="21508" name="Text Box 22"/>
          <p:cNvSpPr txBox="1">
            <a:spLocks noChangeArrowheads="1"/>
          </p:cNvSpPr>
          <p:nvPr/>
        </p:nvSpPr>
        <p:spPr bwMode="auto">
          <a:xfrm>
            <a:off x="792163" y="6296025"/>
            <a:ext cx="5062537" cy="457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b="1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Lateral displacement, </a:t>
            </a:r>
            <a:r>
              <a:rPr lang="en-US" b="1">
                <a:solidFill>
                  <a:schemeClr val="accent6">
                    <a:lumMod val="60000"/>
                    <a:lumOff val="40000"/>
                  </a:schemeClr>
                </a:solidFill>
                <a:latin typeface="Symbol" pitchFamily="18" charset="2"/>
              </a:rPr>
              <a:t>D</a:t>
            </a:r>
          </a:p>
        </p:txBody>
      </p: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-19050" y="1471613"/>
            <a:ext cx="9067800" cy="4833937"/>
            <a:chOff x="-12" y="927"/>
            <a:chExt cx="5712" cy="3045"/>
          </a:xfrm>
        </p:grpSpPr>
        <p:sp>
          <p:nvSpPr>
            <p:cNvPr id="21551" name="Freeform 7"/>
            <p:cNvSpPr>
              <a:spLocks/>
            </p:cNvSpPr>
            <p:nvPr/>
          </p:nvSpPr>
          <p:spPr bwMode="auto">
            <a:xfrm>
              <a:off x="372" y="1162"/>
              <a:ext cx="4080" cy="2810"/>
            </a:xfrm>
            <a:custGeom>
              <a:avLst/>
              <a:gdLst>
                <a:gd name="T0" fmla="*/ 0 w 4080"/>
                <a:gd name="T1" fmla="*/ 2810 h 2810"/>
                <a:gd name="T2" fmla="*/ 288 w 4080"/>
                <a:gd name="T3" fmla="*/ 2234 h 2810"/>
                <a:gd name="T4" fmla="*/ 624 w 4080"/>
                <a:gd name="T5" fmla="*/ 1658 h 2810"/>
                <a:gd name="T6" fmla="*/ 864 w 4080"/>
                <a:gd name="T7" fmla="*/ 1322 h 2810"/>
                <a:gd name="T8" fmla="*/ 1200 w 4080"/>
                <a:gd name="T9" fmla="*/ 890 h 2810"/>
                <a:gd name="T10" fmla="*/ 1680 w 4080"/>
                <a:gd name="T11" fmla="*/ 458 h 2810"/>
                <a:gd name="T12" fmla="*/ 2119 w 4080"/>
                <a:gd name="T13" fmla="*/ 190 h 2810"/>
                <a:gd name="T14" fmla="*/ 2565 w 4080"/>
                <a:gd name="T15" fmla="*/ 46 h 2810"/>
                <a:gd name="T16" fmla="*/ 3225 w 4080"/>
                <a:gd name="T17" fmla="*/ 13 h 2810"/>
                <a:gd name="T18" fmla="*/ 4080 w 4080"/>
                <a:gd name="T19" fmla="*/ 122 h 28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80"/>
                <a:gd name="T31" fmla="*/ 0 h 2810"/>
                <a:gd name="T32" fmla="*/ 4080 w 4080"/>
                <a:gd name="T33" fmla="*/ 2810 h 28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80" h="2810">
                  <a:moveTo>
                    <a:pt x="0" y="2810"/>
                  </a:moveTo>
                  <a:cubicBezTo>
                    <a:pt x="92" y="2618"/>
                    <a:pt x="184" y="2426"/>
                    <a:pt x="288" y="2234"/>
                  </a:cubicBezTo>
                  <a:cubicBezTo>
                    <a:pt x="392" y="2042"/>
                    <a:pt x="528" y="1810"/>
                    <a:pt x="624" y="1658"/>
                  </a:cubicBezTo>
                  <a:cubicBezTo>
                    <a:pt x="720" y="1506"/>
                    <a:pt x="768" y="1450"/>
                    <a:pt x="864" y="1322"/>
                  </a:cubicBezTo>
                  <a:cubicBezTo>
                    <a:pt x="960" y="1194"/>
                    <a:pt x="1064" y="1034"/>
                    <a:pt x="1200" y="890"/>
                  </a:cubicBezTo>
                  <a:cubicBezTo>
                    <a:pt x="1336" y="746"/>
                    <a:pt x="1527" y="575"/>
                    <a:pt x="1680" y="458"/>
                  </a:cubicBezTo>
                  <a:cubicBezTo>
                    <a:pt x="1833" y="341"/>
                    <a:pt x="1972" y="259"/>
                    <a:pt x="2119" y="190"/>
                  </a:cubicBezTo>
                  <a:cubicBezTo>
                    <a:pt x="2266" y="121"/>
                    <a:pt x="2381" y="76"/>
                    <a:pt x="2565" y="46"/>
                  </a:cubicBezTo>
                  <a:cubicBezTo>
                    <a:pt x="2749" y="16"/>
                    <a:pt x="2973" y="0"/>
                    <a:pt x="3225" y="13"/>
                  </a:cubicBezTo>
                  <a:cubicBezTo>
                    <a:pt x="3477" y="26"/>
                    <a:pt x="3902" y="99"/>
                    <a:pt x="4080" y="122"/>
                  </a:cubicBezTo>
                </a:path>
              </a:pathLst>
            </a:custGeom>
            <a:noFill/>
            <a:ln w="28575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52" name="Line 12"/>
            <p:cNvSpPr>
              <a:spLocks noChangeShapeType="1"/>
            </p:cNvSpPr>
            <p:nvPr/>
          </p:nvSpPr>
          <p:spPr bwMode="auto">
            <a:xfrm>
              <a:off x="390" y="1168"/>
              <a:ext cx="4600" cy="0"/>
            </a:xfrm>
            <a:prstGeom prst="line">
              <a:avLst/>
            </a:prstGeom>
            <a:noFill/>
            <a:ln w="19050">
              <a:solidFill>
                <a:srgbClr val="00FF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53" name="Text Box 15"/>
            <p:cNvSpPr txBox="1">
              <a:spLocks noChangeArrowheads="1"/>
            </p:cNvSpPr>
            <p:nvPr/>
          </p:nvSpPr>
          <p:spPr bwMode="auto">
            <a:xfrm>
              <a:off x="2549" y="1253"/>
              <a:ext cx="163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b="1">
                  <a:solidFill>
                    <a:srgbClr val="00FF00"/>
                  </a:solidFill>
                  <a:latin typeface="Comic Sans MS" pitchFamily="66" charset="0"/>
                </a:rPr>
                <a:t>2</a:t>
              </a:r>
              <a:r>
                <a:rPr lang="en-US" b="1" baseline="30000">
                  <a:solidFill>
                    <a:srgbClr val="00FF00"/>
                  </a:solidFill>
                  <a:latin typeface="Comic Sans MS" pitchFamily="66" charset="0"/>
                </a:rPr>
                <a:t>nd</a:t>
              </a:r>
              <a:r>
                <a:rPr lang="en-US" b="1">
                  <a:solidFill>
                    <a:srgbClr val="00FF00"/>
                  </a:solidFill>
                  <a:latin typeface="Comic Sans MS" pitchFamily="66" charset="0"/>
                </a:rPr>
                <a:t>-Order</a:t>
              </a:r>
            </a:p>
            <a:p>
              <a:pPr algn="l"/>
              <a:r>
                <a:rPr lang="en-US" b="1">
                  <a:solidFill>
                    <a:srgbClr val="00FF00"/>
                  </a:solidFill>
                  <a:latin typeface="Comic Sans MS" pitchFamily="66" charset="0"/>
                </a:rPr>
                <a:t>Elastic</a:t>
              </a:r>
            </a:p>
          </p:txBody>
        </p:sp>
        <p:sp>
          <p:nvSpPr>
            <p:cNvPr id="21554" name="Text Box 16"/>
            <p:cNvSpPr txBox="1">
              <a:spLocks noChangeArrowheads="1"/>
            </p:cNvSpPr>
            <p:nvPr/>
          </p:nvSpPr>
          <p:spPr bwMode="auto">
            <a:xfrm>
              <a:off x="3540" y="927"/>
              <a:ext cx="21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b="1">
                  <a:solidFill>
                    <a:srgbClr val="00FF00"/>
                  </a:solidFill>
                  <a:latin typeface="Comic Sans MS" pitchFamily="66" charset="0"/>
                </a:rPr>
                <a:t>Elastic Stability Limit</a:t>
              </a:r>
            </a:p>
          </p:txBody>
        </p:sp>
        <p:sp>
          <p:nvSpPr>
            <p:cNvPr id="21555" name="Text Box 24"/>
            <p:cNvSpPr txBox="1">
              <a:spLocks noChangeArrowheads="1"/>
            </p:cNvSpPr>
            <p:nvPr/>
          </p:nvSpPr>
          <p:spPr bwMode="auto">
            <a:xfrm>
              <a:off x="-12" y="1044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b="1" i="1">
                  <a:solidFill>
                    <a:srgbClr val="00FF00"/>
                  </a:solidFill>
                  <a:latin typeface="Comic Sans MS" pitchFamily="66" charset="0"/>
                </a:rPr>
                <a:t>H</a:t>
              </a:r>
              <a:r>
                <a:rPr lang="en-US" b="1" i="1" baseline="-25000">
                  <a:solidFill>
                    <a:srgbClr val="00FF00"/>
                  </a:solidFill>
                  <a:latin typeface="Comic Sans MS" pitchFamily="66" charset="0"/>
                </a:rPr>
                <a:t>es</a:t>
              </a:r>
              <a:endParaRPr lang="en-US" b="1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4" name="Group 64"/>
          <p:cNvGrpSpPr>
            <a:grpSpLocks/>
          </p:cNvGrpSpPr>
          <p:nvPr/>
        </p:nvGrpSpPr>
        <p:grpSpPr bwMode="auto">
          <a:xfrm>
            <a:off x="-19050" y="4095751"/>
            <a:ext cx="7004050" cy="1646238"/>
            <a:chOff x="-12" y="2580"/>
            <a:chExt cx="4412" cy="1037"/>
          </a:xfrm>
        </p:grpSpPr>
        <p:sp>
          <p:nvSpPr>
            <p:cNvPr id="21544" name="Line 10"/>
            <p:cNvSpPr>
              <a:spLocks noChangeShapeType="1"/>
            </p:cNvSpPr>
            <p:nvPr/>
          </p:nvSpPr>
          <p:spPr bwMode="auto">
            <a:xfrm>
              <a:off x="372" y="2820"/>
              <a:ext cx="3216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grpSp>
          <p:nvGrpSpPr>
            <p:cNvPr id="21545" name="Group 63"/>
            <p:cNvGrpSpPr>
              <a:grpSpLocks/>
            </p:cNvGrpSpPr>
            <p:nvPr/>
          </p:nvGrpSpPr>
          <p:grpSpPr bwMode="auto">
            <a:xfrm>
              <a:off x="-12" y="2580"/>
              <a:ext cx="4412" cy="1037"/>
              <a:chOff x="-12" y="2580"/>
              <a:chExt cx="4412" cy="1037"/>
            </a:xfrm>
          </p:grpSpPr>
          <p:grpSp>
            <p:nvGrpSpPr>
              <p:cNvPr id="21546" name="Group 62"/>
              <p:cNvGrpSpPr>
                <a:grpSpLocks/>
              </p:cNvGrpSpPr>
              <p:nvPr/>
            </p:nvGrpSpPr>
            <p:grpSpPr bwMode="auto">
              <a:xfrm>
                <a:off x="739" y="2580"/>
                <a:ext cx="3661" cy="1037"/>
                <a:chOff x="739" y="2580"/>
                <a:chExt cx="3661" cy="1037"/>
              </a:xfrm>
            </p:grpSpPr>
            <p:sp>
              <p:nvSpPr>
                <p:cNvPr id="21548" name="Freeform 8"/>
                <p:cNvSpPr>
                  <a:spLocks/>
                </p:cNvSpPr>
                <p:nvPr/>
              </p:nvSpPr>
              <p:spPr bwMode="auto">
                <a:xfrm>
                  <a:off x="739" y="2814"/>
                  <a:ext cx="1856" cy="438"/>
                </a:xfrm>
                <a:custGeom>
                  <a:avLst/>
                  <a:gdLst>
                    <a:gd name="T0" fmla="*/ 0 w 1856"/>
                    <a:gd name="T1" fmla="*/ 438 h 438"/>
                    <a:gd name="T2" fmla="*/ 458 w 1856"/>
                    <a:gd name="T3" fmla="*/ 134 h 438"/>
                    <a:gd name="T4" fmla="*/ 744 w 1856"/>
                    <a:gd name="T5" fmla="*/ 46 h 438"/>
                    <a:gd name="T6" fmla="*/ 1041 w 1856"/>
                    <a:gd name="T7" fmla="*/ 13 h 438"/>
                    <a:gd name="T8" fmla="*/ 1438 w 1856"/>
                    <a:gd name="T9" fmla="*/ 123 h 438"/>
                    <a:gd name="T10" fmla="*/ 1856 w 1856"/>
                    <a:gd name="T11" fmla="*/ 299 h 4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56"/>
                    <a:gd name="T19" fmla="*/ 0 h 438"/>
                    <a:gd name="T20" fmla="*/ 1856 w 1856"/>
                    <a:gd name="T21" fmla="*/ 438 h 4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56" h="438">
                      <a:moveTo>
                        <a:pt x="0" y="438"/>
                      </a:moveTo>
                      <a:cubicBezTo>
                        <a:pt x="167" y="318"/>
                        <a:pt x="334" y="199"/>
                        <a:pt x="458" y="134"/>
                      </a:cubicBezTo>
                      <a:cubicBezTo>
                        <a:pt x="582" y="69"/>
                        <a:pt x="647" y="66"/>
                        <a:pt x="744" y="46"/>
                      </a:cubicBezTo>
                      <a:cubicBezTo>
                        <a:pt x="841" y="26"/>
                        <a:pt x="925" y="0"/>
                        <a:pt x="1041" y="13"/>
                      </a:cubicBezTo>
                      <a:cubicBezTo>
                        <a:pt x="1157" y="26"/>
                        <a:pt x="1302" y="75"/>
                        <a:pt x="1438" y="123"/>
                      </a:cubicBezTo>
                      <a:cubicBezTo>
                        <a:pt x="1574" y="171"/>
                        <a:pt x="1715" y="235"/>
                        <a:pt x="1856" y="299"/>
                      </a:cubicBezTo>
                    </a:path>
                  </a:pathLst>
                </a:cu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pt-BR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154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2558" y="3094"/>
                  <a:ext cx="1228" cy="5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9pPr>
                </a:lstStyle>
                <a:p>
                  <a:pPr algn="l"/>
                  <a:r>
                    <a:rPr lang="en-US" b="1" dirty="0">
                      <a:solidFill>
                        <a:schemeClr val="bg1"/>
                      </a:solidFill>
                      <a:latin typeface="Comic Sans MS" pitchFamily="66" charset="0"/>
                    </a:rPr>
                    <a:t>2</a:t>
                  </a:r>
                  <a:r>
                    <a:rPr lang="en-US" b="1" baseline="30000" dirty="0">
                      <a:solidFill>
                        <a:schemeClr val="bg1"/>
                      </a:solidFill>
                      <a:latin typeface="Comic Sans MS" pitchFamily="66" charset="0"/>
                    </a:rPr>
                    <a:t>nd</a:t>
                  </a:r>
                  <a:r>
                    <a:rPr lang="en-US" b="1" dirty="0">
                      <a:solidFill>
                        <a:schemeClr val="bg1"/>
                      </a:solidFill>
                      <a:latin typeface="Comic Sans MS" pitchFamily="66" charset="0"/>
                    </a:rPr>
                    <a:t>-Order</a:t>
                  </a:r>
                </a:p>
                <a:p>
                  <a:pPr algn="l"/>
                  <a:r>
                    <a:rPr lang="en-US" b="1" dirty="0">
                      <a:solidFill>
                        <a:schemeClr val="bg1"/>
                      </a:solidFill>
                      <a:latin typeface="Comic Sans MS" pitchFamily="66" charset="0"/>
                    </a:rPr>
                    <a:t>Inelastic</a:t>
                  </a:r>
                </a:p>
              </p:txBody>
            </p:sp>
            <p:sp>
              <p:nvSpPr>
                <p:cNvPr id="21550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2048" y="2580"/>
                  <a:ext cx="2352" cy="5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ＭＳ Ｐゴシック" pitchFamily="34" charset="-128"/>
                    </a:defRPr>
                  </a:lvl9pPr>
                </a:lstStyle>
                <a:p>
                  <a:pPr algn="l"/>
                  <a:r>
                    <a:rPr lang="en-US" b="1" dirty="0">
                      <a:solidFill>
                        <a:schemeClr val="bg1"/>
                      </a:solidFill>
                      <a:latin typeface="Comic Sans MS" pitchFamily="66" charset="0"/>
                    </a:rPr>
                    <a:t>Inelastic Stability</a:t>
                  </a:r>
                </a:p>
                <a:p>
                  <a:pPr algn="l"/>
                  <a:r>
                    <a:rPr lang="en-US" b="1" dirty="0">
                      <a:solidFill>
                        <a:schemeClr val="bg1"/>
                      </a:solidFill>
                      <a:latin typeface="Comic Sans MS" pitchFamily="66" charset="0"/>
                    </a:rPr>
                    <a:t>        Limit</a:t>
                  </a:r>
                </a:p>
              </p:txBody>
            </p:sp>
          </p:grpSp>
          <p:sp>
            <p:nvSpPr>
              <p:cNvPr id="21547" name="Text Box 27"/>
              <p:cNvSpPr txBox="1">
                <a:spLocks noChangeArrowheads="1"/>
              </p:cNvSpPr>
              <p:nvPr/>
            </p:nvSpPr>
            <p:spPr bwMode="auto">
              <a:xfrm>
                <a:off x="-12" y="2676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l"/>
                <a:r>
                  <a:rPr lang="en-US" b="1" i="1" dirty="0">
                    <a:solidFill>
                      <a:schemeClr val="bg1"/>
                    </a:solidFill>
                    <a:latin typeface="Comic Sans MS" pitchFamily="66" charset="0"/>
                  </a:rPr>
                  <a:t>H</a:t>
                </a:r>
                <a:r>
                  <a:rPr lang="en-US" b="1" i="1" baseline="-25000" dirty="0">
                    <a:solidFill>
                      <a:schemeClr val="bg1"/>
                    </a:solidFill>
                    <a:latin typeface="Comic Sans MS" pitchFamily="66" charset="0"/>
                  </a:rPr>
                  <a:t>is</a:t>
                </a:r>
                <a:endParaRPr lang="en-US" b="1" dirty="0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p:grpSp>
      </p:grpSp>
      <p:sp>
        <p:nvSpPr>
          <p:cNvPr id="21511" name="Text Box 28"/>
          <p:cNvSpPr txBox="1">
            <a:spLocks noChangeArrowheads="1"/>
          </p:cNvSpPr>
          <p:nvPr/>
        </p:nvSpPr>
        <p:spPr bwMode="auto">
          <a:xfrm>
            <a:off x="9525" y="152400"/>
            <a:ext cx="18002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/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Lateral</a:t>
            </a:r>
          </a:p>
          <a:p>
            <a:pPr algn="l"/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Load, </a:t>
            </a:r>
            <a:r>
              <a:rPr lang="en-US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H</a:t>
            </a:r>
            <a:endParaRPr lang="en-US" b="1" dirty="0">
              <a:solidFill>
                <a:schemeClr val="accent6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-19050" y="3476625"/>
            <a:ext cx="9228138" cy="1570038"/>
            <a:chOff x="-12" y="2190"/>
            <a:chExt cx="5813" cy="989"/>
          </a:xfrm>
        </p:grpSpPr>
        <p:sp>
          <p:nvSpPr>
            <p:cNvPr id="21539" name="Line 11"/>
            <p:cNvSpPr>
              <a:spLocks noChangeShapeType="1"/>
            </p:cNvSpPr>
            <p:nvPr/>
          </p:nvSpPr>
          <p:spPr bwMode="auto">
            <a:xfrm>
              <a:off x="380" y="2442"/>
              <a:ext cx="4600" cy="0"/>
            </a:xfrm>
            <a:prstGeom prst="line">
              <a:avLst/>
            </a:prstGeom>
            <a:noFill/>
            <a:ln w="19050">
              <a:solidFill>
                <a:srgbClr val="FF66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40" name="Text Box 13"/>
            <p:cNvSpPr txBox="1">
              <a:spLocks noChangeArrowheads="1"/>
            </p:cNvSpPr>
            <p:nvPr/>
          </p:nvSpPr>
          <p:spPr bwMode="auto">
            <a:xfrm>
              <a:off x="3785" y="2192"/>
              <a:ext cx="2016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b="1">
                  <a:solidFill>
                    <a:srgbClr val="FF6600"/>
                  </a:solidFill>
                  <a:latin typeface="Comic Sans MS" pitchFamily="66" charset="0"/>
                </a:rPr>
                <a:t>Inelastic Limit Load</a:t>
              </a:r>
            </a:p>
            <a:p>
              <a:pPr algn="l"/>
              <a:r>
                <a:rPr lang="en-US" b="1">
                  <a:solidFill>
                    <a:srgbClr val="FF6600"/>
                  </a:solidFill>
                  <a:latin typeface="Comic Sans MS" pitchFamily="66" charset="0"/>
                </a:rPr>
                <a:t>(plastic mechanism)</a:t>
              </a:r>
            </a:p>
          </p:txBody>
        </p:sp>
        <p:sp>
          <p:nvSpPr>
            <p:cNvPr id="21541" name="Text Box 17"/>
            <p:cNvSpPr txBox="1">
              <a:spLocks noChangeArrowheads="1"/>
            </p:cNvSpPr>
            <p:nvPr/>
          </p:nvSpPr>
          <p:spPr bwMode="auto">
            <a:xfrm>
              <a:off x="1431" y="2190"/>
              <a:ext cx="19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b="1">
                  <a:solidFill>
                    <a:srgbClr val="FF6600"/>
                  </a:solidFill>
                  <a:latin typeface="Comic Sans MS" pitchFamily="66" charset="0"/>
                </a:rPr>
                <a:t>1</a:t>
              </a:r>
              <a:r>
                <a:rPr lang="en-US" b="1" baseline="30000">
                  <a:solidFill>
                    <a:srgbClr val="FF6600"/>
                  </a:solidFill>
                  <a:latin typeface="Comic Sans MS" pitchFamily="66" charset="0"/>
                </a:rPr>
                <a:t>st</a:t>
              </a:r>
              <a:r>
                <a:rPr lang="en-US" b="1">
                  <a:solidFill>
                    <a:srgbClr val="FF6600"/>
                  </a:solidFill>
                  <a:latin typeface="Comic Sans MS" pitchFamily="66" charset="0"/>
                </a:rPr>
                <a:t>-Order Inelastic</a:t>
              </a:r>
            </a:p>
          </p:txBody>
        </p:sp>
        <p:sp>
          <p:nvSpPr>
            <p:cNvPr id="21542" name="Text Box 26"/>
            <p:cNvSpPr txBox="1">
              <a:spLocks noChangeArrowheads="1"/>
            </p:cNvSpPr>
            <p:nvPr/>
          </p:nvSpPr>
          <p:spPr bwMode="auto">
            <a:xfrm>
              <a:off x="-12" y="2244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b="1" i="1">
                  <a:solidFill>
                    <a:srgbClr val="FF6600"/>
                  </a:solidFill>
                  <a:latin typeface="Comic Sans MS" pitchFamily="66" charset="0"/>
                </a:rPr>
                <a:t>H</a:t>
              </a:r>
              <a:r>
                <a:rPr lang="en-US" b="1" i="1" baseline="-25000">
                  <a:solidFill>
                    <a:srgbClr val="FF6600"/>
                  </a:solidFill>
                  <a:latin typeface="Comic Sans MS" pitchFamily="66" charset="0"/>
                </a:rPr>
                <a:t>p</a:t>
              </a:r>
              <a:endParaRPr lang="en-US" b="1">
                <a:solidFill>
                  <a:srgbClr val="FF6600"/>
                </a:solidFill>
                <a:latin typeface="Comic Sans MS" pitchFamily="66" charset="0"/>
              </a:endParaRPr>
            </a:p>
          </p:txBody>
        </p:sp>
        <p:sp>
          <p:nvSpPr>
            <p:cNvPr id="21543" name="Freeform 29"/>
            <p:cNvSpPr>
              <a:spLocks/>
            </p:cNvSpPr>
            <p:nvPr/>
          </p:nvSpPr>
          <p:spPr bwMode="auto">
            <a:xfrm>
              <a:off x="724" y="2436"/>
              <a:ext cx="4112" cy="743"/>
            </a:xfrm>
            <a:custGeom>
              <a:avLst/>
              <a:gdLst>
                <a:gd name="T0" fmla="*/ 0 w 4112"/>
                <a:gd name="T1" fmla="*/ 743 h 743"/>
                <a:gd name="T2" fmla="*/ 416 w 4112"/>
                <a:gd name="T3" fmla="*/ 432 h 743"/>
                <a:gd name="T4" fmla="*/ 1136 w 4112"/>
                <a:gd name="T5" fmla="*/ 192 h 743"/>
                <a:gd name="T6" fmla="*/ 2288 w 4112"/>
                <a:gd name="T7" fmla="*/ 48 h 743"/>
                <a:gd name="T8" fmla="*/ 4112 w 4112"/>
                <a:gd name="T9" fmla="*/ 0 h 7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2"/>
                <a:gd name="T16" fmla="*/ 0 h 743"/>
                <a:gd name="T17" fmla="*/ 4112 w 4112"/>
                <a:gd name="T18" fmla="*/ 743 h 7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2" h="743">
                  <a:moveTo>
                    <a:pt x="0" y="743"/>
                  </a:moveTo>
                  <a:lnTo>
                    <a:pt x="416" y="432"/>
                  </a:lnTo>
                  <a:lnTo>
                    <a:pt x="1136" y="192"/>
                  </a:lnTo>
                  <a:lnTo>
                    <a:pt x="2288" y="48"/>
                  </a:lnTo>
                  <a:lnTo>
                    <a:pt x="4112" y="0"/>
                  </a:lnTo>
                </a:path>
              </a:pathLst>
            </a:custGeom>
            <a:noFill/>
            <a:ln w="28575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</p:grpSp>
      <p:grpSp>
        <p:nvGrpSpPr>
          <p:cNvPr id="21513" name="Group 56"/>
          <p:cNvGrpSpPr>
            <a:grpSpLocks/>
          </p:cNvGrpSpPr>
          <p:nvPr/>
        </p:nvGrpSpPr>
        <p:grpSpPr bwMode="auto">
          <a:xfrm>
            <a:off x="6146800" y="4343400"/>
            <a:ext cx="2965450" cy="2500313"/>
            <a:chOff x="3837" y="2576"/>
            <a:chExt cx="1868" cy="1575"/>
          </a:xfrm>
        </p:grpSpPr>
        <p:sp>
          <p:nvSpPr>
            <p:cNvPr id="21517" name="AutoShape 5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invGray">
            <a:xfrm>
              <a:off x="3856" y="2576"/>
              <a:ext cx="1849" cy="1575"/>
            </a:xfrm>
            <a:prstGeom prst="actionButtonBlank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18" name="Rectangle 30" descr="40%"/>
            <p:cNvSpPr>
              <a:spLocks noChangeArrowheads="1"/>
            </p:cNvSpPr>
            <p:nvPr/>
          </p:nvSpPr>
          <p:spPr bwMode="invGray">
            <a:xfrm>
              <a:off x="4605" y="2922"/>
              <a:ext cx="912" cy="144"/>
            </a:xfrm>
            <a:prstGeom prst="rect">
              <a:avLst/>
            </a:prstGeom>
            <a:pattFill prst="pct40">
              <a:fgClr>
                <a:schemeClr val="bg2"/>
              </a:fgClr>
              <a:bgClr>
                <a:srgbClr val="CCEC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19" name="Rectangle 31" descr="40%"/>
            <p:cNvSpPr>
              <a:spLocks noChangeArrowheads="1"/>
            </p:cNvSpPr>
            <p:nvPr/>
          </p:nvSpPr>
          <p:spPr bwMode="invGray">
            <a:xfrm>
              <a:off x="4605" y="3498"/>
              <a:ext cx="912" cy="144"/>
            </a:xfrm>
            <a:prstGeom prst="rect">
              <a:avLst/>
            </a:prstGeom>
            <a:pattFill prst="pct40">
              <a:fgClr>
                <a:schemeClr val="bg2"/>
              </a:fgClr>
              <a:bgClr>
                <a:srgbClr val="CCEC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20" name="Line 32"/>
            <p:cNvSpPr>
              <a:spLocks noChangeShapeType="1"/>
            </p:cNvSpPr>
            <p:nvPr/>
          </p:nvSpPr>
          <p:spPr bwMode="invGray">
            <a:xfrm>
              <a:off x="4173" y="3066"/>
              <a:ext cx="43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21" name="Line 33"/>
            <p:cNvSpPr>
              <a:spLocks noChangeShapeType="1"/>
            </p:cNvSpPr>
            <p:nvPr/>
          </p:nvSpPr>
          <p:spPr bwMode="invGray">
            <a:xfrm>
              <a:off x="4173" y="3642"/>
              <a:ext cx="43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22" name="Line 34"/>
            <p:cNvSpPr>
              <a:spLocks noChangeShapeType="1"/>
            </p:cNvSpPr>
            <p:nvPr/>
          </p:nvSpPr>
          <p:spPr bwMode="invGray">
            <a:xfrm flipV="1">
              <a:off x="4605" y="2730"/>
              <a:ext cx="0" cy="144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23" name="Line 35"/>
            <p:cNvSpPr>
              <a:spLocks noChangeShapeType="1"/>
            </p:cNvSpPr>
            <p:nvPr/>
          </p:nvSpPr>
          <p:spPr bwMode="invGray">
            <a:xfrm flipV="1">
              <a:off x="4749" y="2730"/>
              <a:ext cx="0" cy="144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24" name="Line 36"/>
            <p:cNvSpPr>
              <a:spLocks noChangeShapeType="1"/>
            </p:cNvSpPr>
            <p:nvPr/>
          </p:nvSpPr>
          <p:spPr bwMode="invGray">
            <a:xfrm flipH="1">
              <a:off x="4365" y="2778"/>
              <a:ext cx="240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triangle" w="sm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25" name="Line 37"/>
            <p:cNvSpPr>
              <a:spLocks noChangeShapeType="1"/>
            </p:cNvSpPr>
            <p:nvPr/>
          </p:nvSpPr>
          <p:spPr bwMode="invGray">
            <a:xfrm>
              <a:off x="4749" y="2778"/>
              <a:ext cx="240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triangle" w="sm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26" name="Rectangle 38" descr="Wide upward diagonal"/>
            <p:cNvSpPr>
              <a:spLocks noChangeArrowheads="1"/>
            </p:cNvSpPr>
            <p:nvPr/>
          </p:nvSpPr>
          <p:spPr bwMode="invGray">
            <a:xfrm>
              <a:off x="4499" y="3930"/>
              <a:ext cx="240" cy="96"/>
            </a:xfrm>
            <a:prstGeom prst="rect">
              <a:avLst/>
            </a:prstGeom>
            <a:pattFill prst="wdUpDiag">
              <a:fgClr>
                <a:schemeClr val="bg2"/>
              </a:fgClr>
              <a:bgClr>
                <a:srgbClr val="CCEC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27" name="Rectangle 39" descr="Wide upward diagonal"/>
            <p:cNvSpPr>
              <a:spLocks noChangeArrowheads="1"/>
            </p:cNvSpPr>
            <p:nvPr/>
          </p:nvSpPr>
          <p:spPr bwMode="invGray">
            <a:xfrm>
              <a:off x="5393" y="3930"/>
              <a:ext cx="240" cy="96"/>
            </a:xfrm>
            <a:prstGeom prst="rect">
              <a:avLst/>
            </a:prstGeom>
            <a:pattFill prst="wdUpDiag">
              <a:fgClr>
                <a:schemeClr val="bg2"/>
              </a:fgClr>
              <a:bgClr>
                <a:srgbClr val="CCEC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28" name="Text Box 40"/>
            <p:cNvSpPr txBox="1">
              <a:spLocks noChangeArrowheads="1"/>
            </p:cNvSpPr>
            <p:nvPr/>
          </p:nvSpPr>
          <p:spPr bwMode="invGray">
            <a:xfrm>
              <a:off x="3885" y="3373"/>
              <a:ext cx="76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chemeClr val="tx2"/>
                  </a:solidFill>
                  <a:latin typeface="Times New Roman" pitchFamily="18" charset="0"/>
                </a:rPr>
                <a:t>H</a:t>
              </a:r>
              <a:r>
                <a:rPr lang="en-US" sz="2000">
                  <a:solidFill>
                    <a:schemeClr val="tx2"/>
                  </a:solidFill>
                  <a:latin typeface="Arial Rounded MT Bold" charset="0"/>
                </a:rPr>
                <a:t> = </a:t>
              </a:r>
              <a:r>
                <a:rPr lang="en-US" sz="2000">
                  <a:solidFill>
                    <a:schemeClr val="tx2"/>
                  </a:solidFill>
                  <a:latin typeface="Symbol" pitchFamily="18" charset="2"/>
                </a:rPr>
                <a:t>a</a:t>
              </a:r>
              <a:r>
                <a:rPr lang="en-US" sz="2000" b="1" i="1">
                  <a:solidFill>
                    <a:schemeClr val="tx2"/>
                  </a:solidFill>
                  <a:latin typeface="Times New Roman" pitchFamily="18" charset="0"/>
                </a:rPr>
                <a:t>P</a:t>
              </a:r>
              <a:endParaRPr lang="en-US" sz="2000">
                <a:solidFill>
                  <a:schemeClr val="tx2"/>
                </a:solidFill>
                <a:latin typeface="Arial Rounded MT Bold" charset="0"/>
              </a:endParaRPr>
            </a:p>
          </p:txBody>
        </p:sp>
        <p:sp>
          <p:nvSpPr>
            <p:cNvPr id="21529" name="Text Box 41"/>
            <p:cNvSpPr txBox="1">
              <a:spLocks noChangeArrowheads="1"/>
            </p:cNvSpPr>
            <p:nvPr/>
          </p:nvSpPr>
          <p:spPr bwMode="invGray">
            <a:xfrm>
              <a:off x="3837" y="2797"/>
              <a:ext cx="76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chemeClr val="tx2"/>
                  </a:solidFill>
                  <a:latin typeface="Times New Roman" pitchFamily="18" charset="0"/>
                </a:rPr>
                <a:t>H</a:t>
              </a:r>
              <a:r>
                <a:rPr lang="en-US" sz="2000">
                  <a:solidFill>
                    <a:schemeClr val="tx2"/>
                  </a:solidFill>
                  <a:latin typeface="Arial Rounded MT Bold" charset="0"/>
                </a:rPr>
                <a:t> = </a:t>
              </a:r>
              <a:r>
                <a:rPr lang="en-US" sz="2000">
                  <a:solidFill>
                    <a:schemeClr val="tx2"/>
                  </a:solidFill>
                  <a:latin typeface="Symbol" pitchFamily="18" charset="2"/>
                </a:rPr>
                <a:t>a</a:t>
              </a:r>
              <a:r>
                <a:rPr lang="en-US" sz="2000" b="1" i="1">
                  <a:solidFill>
                    <a:schemeClr val="tx2"/>
                  </a:solidFill>
                  <a:latin typeface="Times New Roman" pitchFamily="18" charset="0"/>
                </a:rPr>
                <a:t>P</a:t>
              </a:r>
              <a:endParaRPr lang="en-US" sz="2000">
                <a:solidFill>
                  <a:schemeClr val="tx2"/>
                </a:solidFill>
                <a:latin typeface="Arial Rounded MT Bold" charset="0"/>
              </a:endParaRPr>
            </a:p>
          </p:txBody>
        </p:sp>
        <p:sp>
          <p:nvSpPr>
            <p:cNvPr id="21530" name="Text Box 42"/>
            <p:cNvSpPr txBox="1">
              <a:spLocks noChangeArrowheads="1"/>
            </p:cNvSpPr>
            <p:nvPr/>
          </p:nvSpPr>
          <p:spPr bwMode="invGray">
            <a:xfrm>
              <a:off x="4566" y="2605"/>
              <a:ext cx="21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tx2"/>
                  </a:solidFill>
                  <a:latin typeface="Symbol" pitchFamily="18" charset="2"/>
                </a:rPr>
                <a:t>D</a:t>
              </a:r>
              <a:endParaRPr lang="en-US" sz="2000">
                <a:solidFill>
                  <a:schemeClr val="tx2"/>
                </a:solidFill>
                <a:latin typeface="Arial Rounded MT Bold" charset="0"/>
              </a:endParaRPr>
            </a:p>
          </p:txBody>
        </p:sp>
        <p:sp>
          <p:nvSpPr>
            <p:cNvPr id="21531" name="Text Box 43"/>
            <p:cNvSpPr txBox="1">
              <a:spLocks noChangeArrowheads="1"/>
            </p:cNvSpPr>
            <p:nvPr/>
          </p:nvSpPr>
          <p:spPr bwMode="invGray">
            <a:xfrm>
              <a:off x="4680" y="3275"/>
              <a:ext cx="76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 b="1" i="1" dirty="0">
                  <a:solidFill>
                    <a:schemeClr val="tx2"/>
                  </a:solidFill>
                  <a:latin typeface="Times New Roman" pitchFamily="18" charset="0"/>
                </a:rPr>
                <a:t>P</a:t>
              </a:r>
              <a:endParaRPr lang="en-US" sz="2000" dirty="0">
                <a:solidFill>
                  <a:schemeClr val="tx2"/>
                </a:solidFill>
                <a:latin typeface="Arial Rounded MT Bold" charset="0"/>
              </a:endParaRPr>
            </a:p>
          </p:txBody>
        </p:sp>
        <p:sp>
          <p:nvSpPr>
            <p:cNvPr id="21532" name="Text Box 44"/>
            <p:cNvSpPr txBox="1">
              <a:spLocks noChangeArrowheads="1"/>
            </p:cNvSpPr>
            <p:nvPr/>
          </p:nvSpPr>
          <p:spPr bwMode="invGray">
            <a:xfrm>
              <a:off x="4653" y="2730"/>
              <a:ext cx="76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chemeClr val="tx2"/>
                  </a:solidFill>
                  <a:latin typeface="Times New Roman" pitchFamily="18" charset="0"/>
                </a:rPr>
                <a:t>P</a:t>
              </a:r>
              <a:endParaRPr lang="en-US" sz="2000">
                <a:solidFill>
                  <a:schemeClr val="tx2"/>
                </a:solidFill>
                <a:latin typeface="Arial Rounded MT Bold" charset="0"/>
              </a:endParaRPr>
            </a:p>
          </p:txBody>
        </p:sp>
        <p:sp>
          <p:nvSpPr>
            <p:cNvPr id="21533" name="Line 45"/>
            <p:cNvSpPr>
              <a:spLocks noChangeShapeType="1"/>
            </p:cNvSpPr>
            <p:nvPr/>
          </p:nvSpPr>
          <p:spPr bwMode="invGray">
            <a:xfrm flipV="1">
              <a:off x="4605" y="3066"/>
              <a:ext cx="0" cy="864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34" name="Line 46"/>
            <p:cNvSpPr>
              <a:spLocks noChangeShapeType="1"/>
            </p:cNvSpPr>
            <p:nvPr/>
          </p:nvSpPr>
          <p:spPr bwMode="invGray">
            <a:xfrm flipV="1">
              <a:off x="5517" y="3066"/>
              <a:ext cx="0" cy="864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35" name="Line 47"/>
            <p:cNvSpPr>
              <a:spLocks noChangeShapeType="1"/>
            </p:cNvSpPr>
            <p:nvPr/>
          </p:nvSpPr>
          <p:spPr bwMode="invGray">
            <a:xfrm>
              <a:off x="4605" y="3066"/>
              <a:ext cx="91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36" name="Line 48"/>
            <p:cNvSpPr>
              <a:spLocks noChangeShapeType="1"/>
            </p:cNvSpPr>
            <p:nvPr/>
          </p:nvSpPr>
          <p:spPr bwMode="invGray">
            <a:xfrm>
              <a:off x="4605" y="3642"/>
              <a:ext cx="91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37" name="Line 50"/>
            <p:cNvSpPr>
              <a:spLocks noChangeShapeType="1"/>
            </p:cNvSpPr>
            <p:nvPr/>
          </p:nvSpPr>
          <p:spPr bwMode="invGray">
            <a:xfrm>
              <a:off x="4499" y="3930"/>
              <a:ext cx="240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21538" name="Line 51"/>
            <p:cNvSpPr>
              <a:spLocks noChangeShapeType="1"/>
            </p:cNvSpPr>
            <p:nvPr/>
          </p:nvSpPr>
          <p:spPr bwMode="invGray">
            <a:xfrm>
              <a:off x="5393" y="3930"/>
              <a:ext cx="240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21514" name="Freeform 52"/>
          <p:cNvSpPr>
            <a:spLocks/>
          </p:cNvSpPr>
          <p:nvPr/>
        </p:nvSpPr>
        <p:spPr bwMode="auto">
          <a:xfrm>
            <a:off x="635000" y="4552950"/>
            <a:ext cx="3200400" cy="1676400"/>
          </a:xfrm>
          <a:custGeom>
            <a:avLst/>
            <a:gdLst>
              <a:gd name="T0" fmla="*/ 0 w 2016"/>
              <a:gd name="T1" fmla="*/ 2147483647 h 1056"/>
              <a:gd name="T2" fmla="*/ 2147483647 w 2016"/>
              <a:gd name="T3" fmla="*/ 2147483647 h 1056"/>
              <a:gd name="T4" fmla="*/ 2147483647 w 2016"/>
              <a:gd name="T5" fmla="*/ 2147483647 h 1056"/>
              <a:gd name="T6" fmla="*/ 2147483647 w 2016"/>
              <a:gd name="T7" fmla="*/ 2147483647 h 1056"/>
              <a:gd name="T8" fmla="*/ 2147483647 w 2016"/>
              <a:gd name="T9" fmla="*/ 2147483647 h 1056"/>
              <a:gd name="T10" fmla="*/ 2147483647 w 2016"/>
              <a:gd name="T11" fmla="*/ 2147483647 h 1056"/>
              <a:gd name="T12" fmla="*/ 2147483647 w 2016"/>
              <a:gd name="T13" fmla="*/ 0 h 1056"/>
              <a:gd name="T14" fmla="*/ 2147483647 w 2016"/>
              <a:gd name="T15" fmla="*/ 2147483647 h 1056"/>
              <a:gd name="T16" fmla="*/ 2147483647 w 2016"/>
              <a:gd name="T17" fmla="*/ 2147483647 h 1056"/>
              <a:gd name="T18" fmla="*/ 2147483647 w 2016"/>
              <a:gd name="T19" fmla="*/ 2147483647 h 105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16"/>
              <a:gd name="T31" fmla="*/ 0 h 1056"/>
              <a:gd name="T32" fmla="*/ 2016 w 2016"/>
              <a:gd name="T33" fmla="*/ 1056 h 105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16" h="1056">
                <a:moveTo>
                  <a:pt x="0" y="1056"/>
                </a:moveTo>
                <a:cubicBezTo>
                  <a:pt x="28" y="996"/>
                  <a:pt x="56" y="936"/>
                  <a:pt x="96" y="864"/>
                </a:cubicBezTo>
                <a:cubicBezTo>
                  <a:pt x="136" y="792"/>
                  <a:pt x="184" y="704"/>
                  <a:pt x="240" y="624"/>
                </a:cubicBezTo>
                <a:cubicBezTo>
                  <a:pt x="296" y="544"/>
                  <a:pt x="360" y="456"/>
                  <a:pt x="432" y="384"/>
                </a:cubicBezTo>
                <a:cubicBezTo>
                  <a:pt x="504" y="312"/>
                  <a:pt x="576" y="248"/>
                  <a:pt x="672" y="192"/>
                </a:cubicBezTo>
                <a:cubicBezTo>
                  <a:pt x="768" y="136"/>
                  <a:pt x="896" y="80"/>
                  <a:pt x="1008" y="48"/>
                </a:cubicBezTo>
                <a:cubicBezTo>
                  <a:pt x="1120" y="16"/>
                  <a:pt x="1248" y="0"/>
                  <a:pt x="1344" y="0"/>
                </a:cubicBezTo>
                <a:cubicBezTo>
                  <a:pt x="1440" y="0"/>
                  <a:pt x="1504" y="24"/>
                  <a:pt x="1584" y="48"/>
                </a:cubicBezTo>
                <a:cubicBezTo>
                  <a:pt x="1664" y="72"/>
                  <a:pt x="1752" y="112"/>
                  <a:pt x="1824" y="144"/>
                </a:cubicBezTo>
                <a:cubicBezTo>
                  <a:pt x="1896" y="176"/>
                  <a:pt x="1956" y="208"/>
                  <a:pt x="2016" y="240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21515" name="Text Box 53"/>
          <p:cNvSpPr txBox="1">
            <a:spLocks noChangeArrowheads="1"/>
          </p:cNvSpPr>
          <p:nvPr/>
        </p:nvSpPr>
        <p:spPr bwMode="auto">
          <a:xfrm>
            <a:off x="2114550" y="462915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/>
            <a:r>
              <a:rPr lang="en-US" b="1" dirty="0">
                <a:solidFill>
                  <a:srgbClr val="FF0000"/>
                </a:solidFill>
                <a:latin typeface="Comic Sans MS" pitchFamily="66" charset="0"/>
              </a:rPr>
              <a:t>Actual</a:t>
            </a:r>
          </a:p>
        </p:txBody>
      </p:sp>
      <p:sp>
        <p:nvSpPr>
          <p:cNvPr id="21516" name="Text Box 57"/>
          <p:cNvSpPr txBox="1">
            <a:spLocks noChangeArrowheads="1"/>
          </p:cNvSpPr>
          <p:nvPr/>
        </p:nvSpPr>
        <p:spPr bwMode="auto">
          <a:xfrm>
            <a:off x="5341219" y="167111"/>
            <a:ext cx="21240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 eaLnBrk="1" hangingPunct="1"/>
            <a:r>
              <a:rPr lang="en-US" sz="3600" dirty="0">
                <a:solidFill>
                  <a:schemeClr val="bg1"/>
                </a:solidFill>
              </a:rPr>
              <a:t>Levels of Analysis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7164288" y="6516052"/>
            <a:ext cx="197971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  <a:latin typeface="Comic Sans MS" pitchFamily="66" charset="0"/>
              </a:rPr>
              <a:t>Ziemian</a:t>
            </a:r>
            <a:r>
              <a:rPr lang="en-US" b="1" dirty="0">
                <a:solidFill>
                  <a:srgbClr val="002060"/>
                </a:solidFill>
                <a:latin typeface="Comic Sans MS" pitchFamily="66" charset="0"/>
              </a:rPr>
              <a:t> (2011)      </a:t>
            </a:r>
            <a:endParaRPr lang="pt-BR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68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149622"/>
              </p:ext>
            </p:extLst>
          </p:nvPr>
        </p:nvGraphicFramePr>
        <p:xfrm>
          <a:off x="2527300" y="2460625"/>
          <a:ext cx="4291013" cy="367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24" name="Drawing" r:id="rId3" imgW="1126800" imgH="972000" progId="FLW3Drawing">
                  <p:embed/>
                </p:oleObj>
              </mc:Choice>
              <mc:Fallback>
                <p:oleObj name="Drawing" r:id="rId3" imgW="1126800" imgH="972000" progId="FLW3Drawing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27300" y="2460625"/>
                        <a:ext cx="4291013" cy="3679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tângulo 2"/>
          <p:cNvSpPr/>
          <p:nvPr/>
        </p:nvSpPr>
        <p:spPr>
          <a:xfrm>
            <a:off x="188528" y="921827"/>
            <a:ext cx="41584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Comic Sans MS" pitchFamily="66" charset="0"/>
                <a:cs typeface="Tahoma" pitchFamily="34" charset="0"/>
              </a:rPr>
              <a:t>COMBINED EFFECTS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802456"/>
              </p:ext>
            </p:extLst>
          </p:nvPr>
        </p:nvGraphicFramePr>
        <p:xfrm>
          <a:off x="4692606" y="531380"/>
          <a:ext cx="3121956" cy="581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25" name="Equation" r:id="rId5" imgW="1358640" imgH="253800" progId="Equation.DSMT4">
                  <p:embed/>
                </p:oleObj>
              </mc:Choice>
              <mc:Fallback>
                <p:oleObj name="Equation" r:id="rId5" imgW="135864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2606" y="531380"/>
                        <a:ext cx="3121956" cy="5813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Elipse 5"/>
          <p:cNvSpPr/>
          <p:nvPr/>
        </p:nvSpPr>
        <p:spPr>
          <a:xfrm>
            <a:off x="2267744" y="5445224"/>
            <a:ext cx="1224136" cy="936104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Freeform 22">
            <a:extLst>
              <a:ext uri="{FF2B5EF4-FFF2-40B4-BE49-F238E27FC236}">
                <a16:creationId xmlns:a16="http://schemas.microsoft.com/office/drawing/2014/main" id="{532FAECD-3B1B-4A64-AC77-50952DA703C2}"/>
              </a:ext>
            </a:extLst>
          </p:cNvPr>
          <p:cNvSpPr>
            <a:spLocks/>
          </p:cNvSpPr>
          <p:nvPr/>
        </p:nvSpPr>
        <p:spPr bwMode="auto">
          <a:xfrm>
            <a:off x="2889251" y="3501008"/>
            <a:ext cx="3184525" cy="2420938"/>
          </a:xfrm>
          <a:custGeom>
            <a:avLst/>
            <a:gdLst>
              <a:gd name="T0" fmla="*/ 0 w 2006"/>
              <a:gd name="T1" fmla="*/ 1525 h 1525"/>
              <a:gd name="T2" fmla="*/ 0 w 2006"/>
              <a:gd name="T3" fmla="*/ 0 h 1525"/>
              <a:gd name="T4" fmla="*/ 2006 w 2006"/>
              <a:gd name="T5" fmla="*/ 0 h 1525"/>
              <a:gd name="T6" fmla="*/ 2006 w 2006"/>
              <a:gd name="T7" fmla="*/ 1525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6" h="1525">
                <a:moveTo>
                  <a:pt x="0" y="1525"/>
                </a:moveTo>
                <a:lnTo>
                  <a:pt x="0" y="0"/>
                </a:lnTo>
                <a:lnTo>
                  <a:pt x="2006" y="0"/>
                </a:lnTo>
                <a:lnTo>
                  <a:pt x="2006" y="1525"/>
                </a:lnTo>
              </a:path>
            </a:pathLst>
          </a:cu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EF8B8469-4758-4C74-9FCC-2F973D805C49}"/>
              </a:ext>
            </a:extLst>
          </p:cNvPr>
          <p:cNvSpPr/>
          <p:nvPr/>
        </p:nvSpPr>
        <p:spPr>
          <a:xfrm>
            <a:off x="2771800" y="3227643"/>
            <a:ext cx="1224136" cy="936104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F905524A-24F6-415E-BDDD-72ED9565F795}"/>
              </a:ext>
            </a:extLst>
          </p:cNvPr>
          <p:cNvSpPr/>
          <p:nvPr/>
        </p:nvSpPr>
        <p:spPr>
          <a:xfrm>
            <a:off x="5838676" y="2428222"/>
            <a:ext cx="1397619" cy="1288810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EF861047-5370-4735-92A0-2B6746E9D287}"/>
              </a:ext>
            </a:extLst>
          </p:cNvPr>
          <p:cNvCxnSpPr/>
          <p:nvPr/>
        </p:nvCxnSpPr>
        <p:spPr>
          <a:xfrm>
            <a:off x="4346959" y="514768"/>
            <a:ext cx="0" cy="151866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B84A7E86-E358-4421-B82B-2B8A9A31DF23}"/>
              </a:ext>
            </a:extLst>
          </p:cNvPr>
          <p:cNvSpPr txBox="1"/>
          <p:nvPr/>
        </p:nvSpPr>
        <p:spPr>
          <a:xfrm>
            <a:off x="2932" y="4554"/>
            <a:ext cx="54331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Stability and Strength of Structures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F517072B-4260-425C-B13F-7496F46706CE}"/>
              </a:ext>
            </a:extLst>
          </p:cNvPr>
          <p:cNvGrpSpPr/>
          <p:nvPr/>
        </p:nvGrpSpPr>
        <p:grpSpPr>
          <a:xfrm>
            <a:off x="1600973" y="1339408"/>
            <a:ext cx="7261995" cy="4660688"/>
            <a:chOff x="1600973" y="1339408"/>
            <a:chExt cx="7261995" cy="4660688"/>
          </a:xfrm>
        </p:grpSpPr>
        <p:graphicFrame>
          <p:nvGraphicFramePr>
            <p:cNvPr id="32" name="Objeto 31">
              <a:extLst>
                <a:ext uri="{FF2B5EF4-FFF2-40B4-BE49-F238E27FC236}">
                  <a16:creationId xmlns:a16="http://schemas.microsoft.com/office/drawing/2014/main" id="{E9831412-2215-44B8-94D3-D4DE887AE1E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16055281"/>
                </p:ext>
              </p:extLst>
            </p:nvPr>
          </p:nvGraphicFramePr>
          <p:xfrm>
            <a:off x="4692606" y="1339408"/>
            <a:ext cx="4170362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626" name="Equation" r:id="rId7" imgW="1815840" imgH="253800" progId="Equation.DSMT4">
                    <p:embed/>
                  </p:oleObj>
                </mc:Choice>
                <mc:Fallback>
                  <p:oleObj name="Equation" r:id="rId7" imgW="1815840" imgH="253800" progId="Equation.DSMT4">
                    <p:embed/>
                    <p:pic>
                      <p:nvPicPr>
                        <p:cNvPr id="4" name="Objeto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92606" y="1339408"/>
                          <a:ext cx="4170362" cy="581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6" name="Imagem 35">
              <a:extLst>
                <a:ext uri="{FF2B5EF4-FFF2-40B4-BE49-F238E27FC236}">
                  <a16:creationId xmlns:a16="http://schemas.microsoft.com/office/drawing/2014/main" id="{3D6AAF69-117E-4BF5-AD95-7CB8F2FE9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881" y="5229200"/>
              <a:ext cx="2265611" cy="770896"/>
            </a:xfrm>
            <a:prstGeom prst="rect">
              <a:avLst/>
            </a:prstGeom>
          </p:spPr>
        </p:pic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56320410-A7D1-4B2D-8CA9-73079BDD3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853615" y="4326029"/>
              <a:ext cx="2265611" cy="770896"/>
            </a:xfrm>
            <a:prstGeom prst="rect">
              <a:avLst/>
            </a:prstGeom>
          </p:spPr>
        </p:pic>
        <p:pic>
          <p:nvPicPr>
            <p:cNvPr id="15" name="Imagem 14">
              <a:extLst>
                <a:ext uri="{FF2B5EF4-FFF2-40B4-BE49-F238E27FC236}">
                  <a16:creationId xmlns:a16="http://schemas.microsoft.com/office/drawing/2014/main" id="{6EE98015-C285-4058-B999-DA34C89E8B6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103491" y="4356355"/>
              <a:ext cx="2265611" cy="7708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51A443B6-D451-466A-83B6-B3FE5D41C169}"/>
              </a:ext>
            </a:extLst>
          </p:cNvPr>
          <p:cNvSpPr txBox="1"/>
          <p:nvPr/>
        </p:nvSpPr>
        <p:spPr>
          <a:xfrm>
            <a:off x="2932" y="4554"/>
            <a:ext cx="54331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Stability and Strength of Structures</a:t>
            </a:r>
          </a:p>
        </p:txBody>
      </p: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1BA282DB-4D1E-436C-94CB-949CEAE26936}"/>
              </a:ext>
            </a:extLst>
          </p:cNvPr>
          <p:cNvGrpSpPr/>
          <p:nvPr/>
        </p:nvGrpSpPr>
        <p:grpSpPr>
          <a:xfrm>
            <a:off x="438201" y="655932"/>
            <a:ext cx="4103470" cy="864096"/>
            <a:chOff x="2268730" y="620688"/>
            <a:chExt cx="4103470" cy="864096"/>
          </a:xfrm>
        </p:grpSpPr>
        <p:graphicFrame>
          <p:nvGraphicFramePr>
            <p:cNvPr id="3" name="Objeto 2">
              <a:extLst>
                <a:ext uri="{FF2B5EF4-FFF2-40B4-BE49-F238E27FC236}">
                  <a16:creationId xmlns:a16="http://schemas.microsoft.com/office/drawing/2014/main" id="{0742D03B-E8D0-4AC3-A38B-11223C866DD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06957969"/>
                </p:ext>
              </p:extLst>
            </p:nvPr>
          </p:nvGraphicFramePr>
          <p:xfrm>
            <a:off x="2771800" y="764704"/>
            <a:ext cx="3121956" cy="5813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93" name="Equation" r:id="rId3" imgW="1358640" imgH="253800" progId="Equation.DSMT4">
                    <p:embed/>
                  </p:oleObj>
                </mc:Choice>
                <mc:Fallback>
                  <p:oleObj name="Equation" r:id="rId3" imgW="1358640" imgH="253800" progId="Equation.DSMT4">
                    <p:embed/>
                    <p:pic>
                      <p:nvPicPr>
                        <p:cNvPr id="3" name="Objeto 2">
                          <a:extLst>
                            <a:ext uri="{FF2B5EF4-FFF2-40B4-BE49-F238E27FC236}">
                              <a16:creationId xmlns:a16="http://schemas.microsoft.com/office/drawing/2014/main" id="{0742D03B-E8D0-4AC3-A38B-11223C866DD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764704"/>
                          <a:ext cx="3121956" cy="5813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6A466CA2-8DD3-4A36-B2F9-BD75AEDDABCA}"/>
                </a:ext>
              </a:extLst>
            </p:cNvPr>
            <p:cNvSpPr/>
            <p:nvPr/>
          </p:nvSpPr>
          <p:spPr>
            <a:xfrm>
              <a:off x="2268730" y="620688"/>
              <a:ext cx="4103470" cy="864096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E96F7635-75F5-459B-A92D-8F8EF1DA140C}"/>
              </a:ext>
            </a:extLst>
          </p:cNvPr>
          <p:cNvGrpSpPr/>
          <p:nvPr/>
        </p:nvGrpSpPr>
        <p:grpSpPr>
          <a:xfrm>
            <a:off x="1717104" y="2412578"/>
            <a:ext cx="6003481" cy="1151136"/>
            <a:chOff x="1717104" y="2412578"/>
            <a:chExt cx="6003481" cy="1151136"/>
          </a:xfrm>
        </p:grpSpPr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37C2FBE9-DB0A-42EC-94CE-13883CD9C9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7104" y="2725514"/>
              <a:ext cx="1679575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itchFamily="66" charset="0"/>
                </a:rPr>
                <a:t>Predictor:</a:t>
              </a:r>
            </a:p>
          </p:txBody>
        </p:sp>
        <p:sp>
          <p:nvSpPr>
            <p:cNvPr id="7" name="AutoShape 9">
              <a:extLst>
                <a:ext uri="{FF2B5EF4-FFF2-40B4-BE49-F238E27FC236}">
                  <a16:creationId xmlns:a16="http://schemas.microsoft.com/office/drawing/2014/main" id="{88C5C495-E835-4F8B-AB84-78B7175BE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304" y="2496914"/>
              <a:ext cx="228600" cy="1066800"/>
            </a:xfrm>
            <a:prstGeom prst="leftBrace">
              <a:avLst>
                <a:gd name="adj1" fmla="val 38889"/>
                <a:gd name="adj2" fmla="val 50000"/>
              </a:avLst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graphicFrame>
          <p:nvGraphicFramePr>
            <p:cNvPr id="8" name="Object 10">
              <a:extLst>
                <a:ext uri="{FF2B5EF4-FFF2-40B4-BE49-F238E27FC236}">
                  <a16:creationId xmlns:a16="http://schemas.microsoft.com/office/drawing/2014/main" id="{FBF478CD-EF80-4876-AB6E-4820CFB6B2C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58016127"/>
                </p:ext>
              </p:extLst>
            </p:nvPr>
          </p:nvGraphicFramePr>
          <p:xfrm>
            <a:off x="3525281" y="2412578"/>
            <a:ext cx="1421146" cy="572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94" name="Equation" r:id="rId5" imgW="660240" imgH="266400" progId="Equation.DSMT4">
                    <p:embed/>
                  </p:oleObj>
                </mc:Choice>
                <mc:Fallback>
                  <p:oleObj name="Equation" r:id="rId5" imgW="660240" imgH="266400" progId="Equation.DSMT4">
                    <p:embed/>
                    <p:pic>
                      <p:nvPicPr>
                        <p:cNvPr id="7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25281" y="2412578"/>
                          <a:ext cx="1421146" cy="5728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8" name="Agrupar 27">
              <a:extLst>
                <a:ext uri="{FF2B5EF4-FFF2-40B4-BE49-F238E27FC236}">
                  <a16:creationId xmlns:a16="http://schemas.microsoft.com/office/drawing/2014/main" id="{7621A7E3-343B-48EC-9E44-2D0C8D0B3578}"/>
                </a:ext>
              </a:extLst>
            </p:cNvPr>
            <p:cNvGrpSpPr/>
            <p:nvPr/>
          </p:nvGrpSpPr>
          <p:grpSpPr>
            <a:xfrm>
              <a:off x="3475610" y="2857630"/>
              <a:ext cx="4244975" cy="685800"/>
              <a:chOff x="4661916" y="3030314"/>
              <a:chExt cx="4244975" cy="685800"/>
            </a:xfrm>
          </p:grpSpPr>
          <p:sp>
            <p:nvSpPr>
              <p:cNvPr id="11" name="Oval 13">
                <a:extLst>
                  <a:ext uri="{FF2B5EF4-FFF2-40B4-BE49-F238E27FC236}">
                    <a16:creationId xmlns:a16="http://schemas.microsoft.com/office/drawing/2014/main" id="{8F058595-B6A7-4493-972B-F6373142F9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1916" y="3030314"/>
                <a:ext cx="4244975" cy="685800"/>
              </a:xfrm>
              <a:prstGeom prst="ellipse">
                <a:avLst/>
              </a:prstGeom>
              <a:solidFill>
                <a:srgbClr val="FFFFFF"/>
              </a:solidFill>
              <a:ln w="28575" cap="sq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t-BR"/>
              </a:p>
            </p:txBody>
          </p:sp>
          <p:sp>
            <p:nvSpPr>
              <p:cNvPr id="12" name="Text Box 14">
                <a:extLst>
                  <a:ext uri="{FF2B5EF4-FFF2-40B4-BE49-F238E27FC236}">
                    <a16:creationId xmlns:a16="http://schemas.microsoft.com/office/drawing/2014/main" id="{50405FA1-07E7-4DBA-862E-31C0A8AFD0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79392" y="3130326"/>
                <a:ext cx="3984625" cy="4619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bg2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400" b="1" i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omic Sans MS" pitchFamily="66" charset="0"/>
                  </a:rPr>
                  <a:t>Load Increment Strategy</a:t>
                </a:r>
                <a:endParaRPr lang="en-US" sz="2400" i="1" dirty="0">
                  <a:latin typeface="Comic Sans MS" pitchFamily="66" charset="0"/>
                </a:endParaRPr>
              </a:p>
            </p:txBody>
          </p:sp>
        </p:grpSp>
      </p:grpSp>
      <p:grpSp>
        <p:nvGrpSpPr>
          <p:cNvPr id="13" name="Group 26">
            <a:extLst>
              <a:ext uri="{FF2B5EF4-FFF2-40B4-BE49-F238E27FC236}">
                <a16:creationId xmlns:a16="http://schemas.microsoft.com/office/drawing/2014/main" id="{30DF3F62-89FE-454D-AF7F-78A11ED7219D}"/>
              </a:ext>
            </a:extLst>
          </p:cNvPr>
          <p:cNvGrpSpPr>
            <a:grpSpLocks/>
          </p:cNvGrpSpPr>
          <p:nvPr/>
        </p:nvGrpSpPr>
        <p:grpSpPr bwMode="auto">
          <a:xfrm>
            <a:off x="1015429" y="1926803"/>
            <a:ext cx="5038725" cy="4459288"/>
            <a:chOff x="566" y="1274"/>
            <a:chExt cx="3174" cy="2809"/>
          </a:xfrm>
        </p:grpSpPr>
        <p:sp>
          <p:nvSpPr>
            <p:cNvPr id="14" name="Text Box 7">
              <a:extLst>
                <a:ext uri="{FF2B5EF4-FFF2-40B4-BE49-F238E27FC236}">
                  <a16:creationId xmlns:a16="http://schemas.microsoft.com/office/drawing/2014/main" id="{27E65EE2-CA90-4496-8DFB-339C87DFE4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" y="1274"/>
              <a:ext cx="286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Load increments: j = 1,2,....,</a:t>
              </a:r>
              <a:r>
                <a:rPr lang="en-US" sz="2400" dirty="0" err="1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en-US" sz="2400" baseline="-25000" dirty="0" err="1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máx</a:t>
              </a:r>
              <a:endPara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 Box 22">
              <a:extLst>
                <a:ext uri="{FF2B5EF4-FFF2-40B4-BE49-F238E27FC236}">
                  <a16:creationId xmlns:a16="http://schemas.microsoft.com/office/drawing/2014/main" id="{ABFC94D5-F025-4138-B29F-7D213711AB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7" y="3792"/>
              <a:ext cx="308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Stop load increment when: j = </a:t>
              </a:r>
              <a:r>
                <a:rPr lang="en-US" sz="2400" dirty="0" err="1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en-US" sz="2400" baseline="-25000" dirty="0" err="1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máx</a:t>
              </a:r>
              <a:endPara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AutoShape 23">
              <a:extLst>
                <a:ext uri="{FF2B5EF4-FFF2-40B4-BE49-F238E27FC236}">
                  <a16:creationId xmlns:a16="http://schemas.microsoft.com/office/drawing/2014/main" id="{950D9E8D-A5BB-4562-A667-11D86AC18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" y="1540"/>
              <a:ext cx="55" cy="2256"/>
            </a:xfrm>
            <a:prstGeom prst="leftBracket">
              <a:avLst>
                <a:gd name="adj" fmla="val 375000"/>
              </a:avLst>
            </a:prstGeom>
            <a:noFill/>
            <a:ln w="381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774616B7-6074-4BEF-8674-0EED670CFF7D}"/>
              </a:ext>
            </a:extLst>
          </p:cNvPr>
          <p:cNvGrpSpPr/>
          <p:nvPr/>
        </p:nvGrpSpPr>
        <p:grpSpPr>
          <a:xfrm>
            <a:off x="1687346" y="3651057"/>
            <a:ext cx="5694363" cy="2165351"/>
            <a:chOff x="1707579" y="3639914"/>
            <a:chExt cx="5694363" cy="2165351"/>
          </a:xfrm>
        </p:grpSpPr>
        <p:sp>
          <p:nvSpPr>
            <p:cNvPr id="19" name="Text Box 15">
              <a:extLst>
                <a:ext uri="{FF2B5EF4-FFF2-40B4-BE49-F238E27FC236}">
                  <a16:creationId xmlns:a16="http://schemas.microsoft.com/office/drawing/2014/main" id="{CFC309A5-3213-4A23-9AEA-B397C2A2D1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579" y="3639914"/>
              <a:ext cx="5113338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Equilibrium iterations: k = 1,2,....,</a:t>
              </a:r>
              <a:r>
                <a:rPr lang="en-US" sz="2400" dirty="0" err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sz="2400" baseline="-25000" dirty="0" err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máx</a:t>
              </a:r>
              <a:endPara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1" name="Agrupar 30">
              <a:extLst>
                <a:ext uri="{FF2B5EF4-FFF2-40B4-BE49-F238E27FC236}">
                  <a16:creationId xmlns:a16="http://schemas.microsoft.com/office/drawing/2014/main" id="{596455E4-E2D5-4DF9-8F40-959FB2C3E6FA}"/>
                </a:ext>
              </a:extLst>
            </p:cNvPr>
            <p:cNvGrpSpPr/>
            <p:nvPr/>
          </p:nvGrpSpPr>
          <p:grpSpPr>
            <a:xfrm>
              <a:off x="2402904" y="4051830"/>
              <a:ext cx="4999038" cy="1176404"/>
              <a:chOff x="2402904" y="4051830"/>
              <a:chExt cx="4999038" cy="1176404"/>
            </a:xfrm>
          </p:grpSpPr>
          <p:sp>
            <p:nvSpPr>
              <p:cNvPr id="20" name="AutoShape 16">
                <a:extLst>
                  <a:ext uri="{FF2B5EF4-FFF2-40B4-BE49-F238E27FC236}">
                    <a16:creationId xmlns:a16="http://schemas.microsoft.com/office/drawing/2014/main" id="{28BBBFE3-2BD0-4A55-80D9-A27E40ECA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6617" y="4097114"/>
                <a:ext cx="228600" cy="1066800"/>
              </a:xfrm>
              <a:prstGeom prst="leftBrace">
                <a:avLst>
                  <a:gd name="adj1" fmla="val 38889"/>
                  <a:gd name="adj2" fmla="val 50000"/>
                </a:avLst>
              </a:prstGeom>
              <a:noFill/>
              <a:ln w="28575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t-BR"/>
              </a:p>
            </p:txBody>
          </p:sp>
          <p:graphicFrame>
            <p:nvGraphicFramePr>
              <p:cNvPr id="21" name="Object 17">
                <a:extLst>
                  <a:ext uri="{FF2B5EF4-FFF2-40B4-BE49-F238E27FC236}">
                    <a16:creationId xmlns:a16="http://schemas.microsoft.com/office/drawing/2014/main" id="{4120E04B-096B-484C-BE71-F4E12758FD4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95711834"/>
                  </p:ext>
                </p:extLst>
              </p:nvPr>
            </p:nvGraphicFramePr>
            <p:xfrm>
              <a:off x="4355529" y="4051830"/>
              <a:ext cx="1469057" cy="61291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5395" name="Equation" r:id="rId7" imgW="634680" imgH="266400" progId="Equation.DSMT4">
                      <p:embed/>
                    </p:oleObj>
                  </mc:Choice>
                  <mc:Fallback>
                    <p:oleObj name="Equation" r:id="rId7" imgW="634680" imgH="266400" progId="Equation.DSMT4">
                      <p:embed/>
                      <p:pic>
                        <p:nvPicPr>
                          <p:cNvPr id="20" name="Object 1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55529" y="4051830"/>
                            <a:ext cx="1469057" cy="61291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30" name="Agrupar 29">
                <a:extLst>
                  <a:ext uri="{FF2B5EF4-FFF2-40B4-BE49-F238E27FC236}">
                    <a16:creationId xmlns:a16="http://schemas.microsoft.com/office/drawing/2014/main" id="{7F793C31-25C7-40D8-99C3-1B4B7804F415}"/>
                  </a:ext>
                </a:extLst>
              </p:cNvPr>
              <p:cNvGrpSpPr/>
              <p:nvPr/>
            </p:nvGrpSpPr>
            <p:grpSpPr>
              <a:xfrm>
                <a:off x="4280917" y="4542434"/>
                <a:ext cx="3121025" cy="685800"/>
                <a:chOff x="5642992" y="4049489"/>
                <a:chExt cx="3121025" cy="685800"/>
              </a:xfrm>
            </p:grpSpPr>
            <p:sp>
              <p:nvSpPr>
                <p:cNvPr id="18" name="Oval 4">
                  <a:extLst>
                    <a:ext uri="{FF2B5EF4-FFF2-40B4-BE49-F238E27FC236}">
                      <a16:creationId xmlns:a16="http://schemas.microsoft.com/office/drawing/2014/main" id="{8D34778E-08B0-44E8-B959-72D8A3CA51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14429" y="4049489"/>
                  <a:ext cx="3049588" cy="685800"/>
                </a:xfrm>
                <a:prstGeom prst="ellipse">
                  <a:avLst/>
                </a:prstGeom>
                <a:solidFill>
                  <a:srgbClr val="FFFFFF"/>
                </a:solidFill>
                <a:ln w="28575" cap="sq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  <p:sp>
              <p:nvSpPr>
                <p:cNvPr id="24" name="Text Box 20">
                  <a:extLst>
                    <a:ext uri="{FF2B5EF4-FFF2-40B4-BE49-F238E27FC236}">
                      <a16:creationId xmlns:a16="http://schemas.microsoft.com/office/drawing/2014/main" id="{096884F8-BD69-447E-8DF6-9D022FC25AC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642992" y="4149502"/>
                  <a:ext cx="3078163" cy="4619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2400" b="1" i="1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rPr>
                    <a:t> </a:t>
                  </a:r>
                  <a:r>
                    <a:rPr lang="en-US" sz="2400" b="1" i="1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Comic Sans MS" pitchFamily="66" charset="0"/>
                    </a:rPr>
                    <a:t>Iteration Strategy</a:t>
                  </a:r>
                  <a:endParaRPr lang="en-US" sz="2400" i="1" dirty="0">
                    <a:latin typeface="Comic Sans MS" pitchFamily="66" charset="0"/>
                  </a:endParaRPr>
                </a:p>
              </p:txBody>
            </p:sp>
          </p:grpSp>
          <p:sp>
            <p:nvSpPr>
              <p:cNvPr id="25" name="Text Box 21">
                <a:extLst>
                  <a:ext uri="{FF2B5EF4-FFF2-40B4-BE49-F238E27FC236}">
                    <a16:creationId xmlns:a16="http://schemas.microsoft.com/office/drawing/2014/main" id="{56C58F8A-003A-4DA2-82EB-E2EC79EC7B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02904" y="4401914"/>
                <a:ext cx="1749425" cy="4619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4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omic Sans MS" pitchFamily="66" charset="0"/>
                  </a:rPr>
                  <a:t>Corrector:</a:t>
                </a:r>
              </a:p>
            </p:txBody>
          </p:sp>
        </p:grpSp>
        <p:sp>
          <p:nvSpPr>
            <p:cNvPr id="26" name="Text Box 24">
              <a:extLst>
                <a:ext uri="{FF2B5EF4-FFF2-40B4-BE49-F238E27FC236}">
                  <a16:creationId xmlns:a16="http://schemas.microsoft.com/office/drawing/2014/main" id="{0F924F53-CED8-49E0-9114-4D620FE12A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579" y="5316314"/>
              <a:ext cx="2906713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Stop iteration when:</a:t>
              </a:r>
            </a:p>
          </p:txBody>
        </p:sp>
        <p:graphicFrame>
          <p:nvGraphicFramePr>
            <p:cNvPr id="27" name="Object 25">
              <a:extLst>
                <a:ext uri="{FF2B5EF4-FFF2-40B4-BE49-F238E27FC236}">
                  <a16:creationId xmlns:a16="http://schemas.microsoft.com/office/drawing/2014/main" id="{F5452B38-E654-4503-BBFD-ADA009EC3D3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58170060"/>
                </p:ext>
              </p:extLst>
            </p:nvPr>
          </p:nvGraphicFramePr>
          <p:xfrm>
            <a:off x="4561904" y="5298852"/>
            <a:ext cx="1858963" cy="506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96" name="Equation" r:id="rId9" imgW="927000" imgH="253800" progId="Equation.DSMT4">
                    <p:embed/>
                  </p:oleObj>
                </mc:Choice>
                <mc:Fallback>
                  <p:oleObj name="Equation" r:id="rId9" imgW="927000" imgH="253800" progId="Equation.DSMT4">
                    <p:embed/>
                    <p:pic>
                      <p:nvPicPr>
                        <p:cNvPr id="26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1904" y="5298852"/>
                          <a:ext cx="1858963" cy="5064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CBC66E41-29AC-4FC1-A726-067F79596D9F}"/>
              </a:ext>
            </a:extLst>
          </p:cNvPr>
          <p:cNvCxnSpPr>
            <a:cxnSpLocks/>
          </p:cNvCxnSpPr>
          <p:nvPr/>
        </p:nvCxnSpPr>
        <p:spPr>
          <a:xfrm>
            <a:off x="4921359" y="466219"/>
            <a:ext cx="0" cy="1319249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tângulo 4">
            <a:extLst>
              <a:ext uri="{FF2B5EF4-FFF2-40B4-BE49-F238E27FC236}">
                <a16:creationId xmlns:a16="http://schemas.microsoft.com/office/drawing/2014/main" id="{357CA291-C59D-4979-B7CB-D7D525E16409}"/>
              </a:ext>
            </a:extLst>
          </p:cNvPr>
          <p:cNvSpPr/>
          <p:nvPr/>
        </p:nvSpPr>
        <p:spPr>
          <a:xfrm>
            <a:off x="5049678" y="536837"/>
            <a:ext cx="4094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Comic Sans MS" pitchFamily="66" charset="0"/>
                <a:cs typeface="Arial" pitchFamily="34" charset="0"/>
              </a:rPr>
              <a:t>Gentil</a:t>
            </a:r>
            <a:r>
              <a:rPr lang="en-US" dirty="0">
                <a:latin typeface="Comic Sans MS" pitchFamily="66" charset="0"/>
                <a:cs typeface="Arial" pitchFamily="34" charset="0"/>
              </a:rPr>
              <a:t> Rocha (2000), </a:t>
            </a:r>
            <a:r>
              <a:rPr lang="en-US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CS-ASA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omic Sans MS" pitchFamily="66" charset="0"/>
                <a:cs typeface="Arial" pitchFamily="34" charset="0"/>
              </a:rPr>
              <a:t>Andréa Silva (2009), </a:t>
            </a:r>
            <a:r>
              <a:rPr lang="en-US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CS-ASA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omic Sans MS" pitchFamily="66" charset="0"/>
                <a:cs typeface="Arial" pitchFamily="34" charset="0"/>
              </a:rPr>
              <a:t>Dalilah Pires (2012), </a:t>
            </a:r>
            <a:r>
              <a:rPr lang="en-US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CS-ASA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Jackson Rocha Segundo (2018)</a:t>
            </a:r>
          </a:p>
        </p:txBody>
      </p:sp>
    </p:spTree>
    <p:extLst>
      <p:ext uri="{BB962C8B-B14F-4D97-AF65-F5344CB8AC3E}">
        <p14:creationId xmlns:p14="http://schemas.microsoft.com/office/powerpoint/2010/main" val="146492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51A443B6-D451-466A-83B6-B3FE5D41C169}"/>
              </a:ext>
            </a:extLst>
          </p:cNvPr>
          <p:cNvSpPr txBox="1"/>
          <p:nvPr/>
        </p:nvSpPr>
        <p:spPr>
          <a:xfrm>
            <a:off x="2933" y="4554"/>
            <a:ext cx="537490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Stability and Strength of Structures</a:t>
            </a:r>
          </a:p>
        </p:txBody>
      </p:sp>
      <p:grpSp>
        <p:nvGrpSpPr>
          <p:cNvPr id="77" name="Agrupar 76">
            <a:extLst>
              <a:ext uri="{FF2B5EF4-FFF2-40B4-BE49-F238E27FC236}">
                <a16:creationId xmlns:a16="http://schemas.microsoft.com/office/drawing/2014/main" id="{452A85EB-0EA1-48C2-9A01-43167D901451}"/>
              </a:ext>
            </a:extLst>
          </p:cNvPr>
          <p:cNvGrpSpPr/>
          <p:nvPr/>
        </p:nvGrpSpPr>
        <p:grpSpPr>
          <a:xfrm>
            <a:off x="462545" y="620688"/>
            <a:ext cx="4752528" cy="864096"/>
            <a:chOff x="1979712" y="620688"/>
            <a:chExt cx="4752528" cy="864096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6A466CA2-8DD3-4A36-B2F9-BD75AEDDABCA}"/>
                </a:ext>
              </a:extLst>
            </p:cNvPr>
            <p:cNvSpPr/>
            <p:nvPr/>
          </p:nvSpPr>
          <p:spPr>
            <a:xfrm>
              <a:off x="1979712" y="620688"/>
              <a:ext cx="4752528" cy="864096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aphicFrame>
          <p:nvGraphicFramePr>
            <p:cNvPr id="5" name="Objeto 4">
              <a:extLst>
                <a:ext uri="{FF2B5EF4-FFF2-40B4-BE49-F238E27FC236}">
                  <a16:creationId xmlns:a16="http://schemas.microsoft.com/office/drawing/2014/main" id="{D25A086A-6BFC-4EA8-B9FC-94F4CB89BBC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53716310"/>
                </p:ext>
              </p:extLst>
            </p:nvPr>
          </p:nvGraphicFramePr>
          <p:xfrm>
            <a:off x="2268730" y="762223"/>
            <a:ext cx="4170362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254" name="Equation" r:id="rId3" imgW="1815840" imgH="253800" progId="Equation.DSMT4">
                    <p:embed/>
                  </p:oleObj>
                </mc:Choice>
                <mc:Fallback>
                  <p:oleObj name="Equation" r:id="rId3" imgW="1815840" imgH="253800" progId="Equation.DSMT4">
                    <p:embed/>
                    <p:pic>
                      <p:nvPicPr>
                        <p:cNvPr id="32" name="Objeto 31">
                          <a:extLst>
                            <a:ext uri="{FF2B5EF4-FFF2-40B4-BE49-F238E27FC236}">
                              <a16:creationId xmlns:a16="http://schemas.microsoft.com/office/drawing/2014/main" id="{E9831412-2215-44B8-94D3-D4DE887AE1E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8730" y="762223"/>
                          <a:ext cx="4170362" cy="581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Retângulo 28">
            <a:extLst>
              <a:ext uri="{FF2B5EF4-FFF2-40B4-BE49-F238E27FC236}">
                <a16:creationId xmlns:a16="http://schemas.microsoft.com/office/drawing/2014/main" id="{38278ECB-5D46-4579-A531-725F2A079153}"/>
              </a:ext>
            </a:extLst>
          </p:cNvPr>
          <p:cNvSpPr/>
          <p:nvPr/>
        </p:nvSpPr>
        <p:spPr>
          <a:xfrm>
            <a:off x="812931" y="5700871"/>
            <a:ext cx="1236018" cy="4448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0" name="Group 4">
            <a:extLst>
              <a:ext uri="{FF2B5EF4-FFF2-40B4-BE49-F238E27FC236}">
                <a16:creationId xmlns:a16="http://schemas.microsoft.com/office/drawing/2014/main" id="{E2979958-3A11-42A9-873F-87417A03CB7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1520" y="1707100"/>
            <a:ext cx="5559822" cy="4818774"/>
            <a:chOff x="2276" y="864"/>
            <a:chExt cx="2971" cy="2575"/>
          </a:xfrm>
        </p:grpSpPr>
        <p:sp>
          <p:nvSpPr>
            <p:cNvPr id="31" name="AutoShape 3">
              <a:extLst>
                <a:ext uri="{FF2B5EF4-FFF2-40B4-BE49-F238E27FC236}">
                  <a16:creationId xmlns:a16="http://schemas.microsoft.com/office/drawing/2014/main" id="{B2D67650-F491-4333-AA38-674AD7C64AC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55" y="919"/>
              <a:ext cx="2792" cy="2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ctangle 5">
              <a:extLst>
                <a:ext uri="{FF2B5EF4-FFF2-40B4-BE49-F238E27FC236}">
                  <a16:creationId xmlns:a16="http://schemas.microsoft.com/office/drawing/2014/main" id="{6D51AFBE-4CB8-4866-B86F-8CAA82CFEA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6" y="2929"/>
              <a:ext cx="20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anose="020B0604020202020204" pitchFamily="34" charset="0"/>
                </a:rPr>
                <a:t>Não</a:t>
              </a:r>
              <a:endPara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33" name="Rectangle 6">
              <a:extLst>
                <a:ext uri="{FF2B5EF4-FFF2-40B4-BE49-F238E27FC236}">
                  <a16:creationId xmlns:a16="http://schemas.microsoft.com/office/drawing/2014/main" id="{0975A646-01F1-467A-A09C-2D4415EB1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6" y="1387"/>
              <a:ext cx="1191" cy="4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65D9ECC1-4B10-444B-829B-118C741FE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1444"/>
              <a:ext cx="1154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ctr" defTabSz="914354"/>
              <a:r>
                <a:rPr lang="en-US" sz="2000" kern="0">
                  <a:solidFill>
                    <a:prstClr val="white"/>
                  </a:solidFill>
                  <a:cs typeface="Arial" panose="020B0604020202020204" pitchFamily="34" charset="0"/>
                </a:rPr>
                <a:t>Structural Analysis</a:t>
              </a:r>
            </a:p>
            <a:p>
              <a:pPr lvl="0" algn="ctr" defTabSz="914354"/>
              <a:r>
                <a:rPr lang="en-US" sz="1600" kern="0">
                  <a:solidFill>
                    <a:prstClr val="white"/>
                  </a:solidFill>
                  <a:cs typeface="Arial" panose="020B0604020202020204" pitchFamily="34" charset="0"/>
                </a:rPr>
                <a:t>Ambient Temperature</a:t>
              </a:r>
              <a:endParaRPr kumimoji="0" lang="en-US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35" name="Rectangle 22">
              <a:extLst>
                <a:ext uri="{FF2B5EF4-FFF2-40B4-BE49-F238E27FC236}">
                  <a16:creationId xmlns:a16="http://schemas.microsoft.com/office/drawing/2014/main" id="{C6E559FA-1BD7-4868-817D-ED7C99180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3" y="1332"/>
              <a:ext cx="1238" cy="513"/>
            </a:xfrm>
            <a:prstGeom prst="rect">
              <a:avLst/>
            </a:prstGeom>
            <a:solidFill>
              <a:srgbClr val="FFFF0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ectangle 23">
              <a:extLst>
                <a:ext uri="{FF2B5EF4-FFF2-40B4-BE49-F238E27FC236}">
                  <a16:creationId xmlns:a16="http://schemas.microsoft.com/office/drawing/2014/main" id="{15BFB2BC-5DD8-4C74-88AA-BE4614D03C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9" y="1348"/>
              <a:ext cx="1134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Arial" panose="020B0604020202020204" pitchFamily="34" charset="0"/>
                </a:rPr>
                <a:t>Thermal</a:t>
              </a:r>
              <a:r>
                <a:rPr kumimoji="0" lang="pt-BR" sz="2000" b="1" i="0" u="none" strike="noStrike" kern="0" cap="none" spc="0" normalizeH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Arial" panose="020B0604020202020204" pitchFamily="34" charset="0"/>
                </a:rPr>
                <a:t> </a:t>
              </a:r>
              <a:r>
                <a:rPr kumimoji="0" lang="pt-BR" sz="2000" b="1" i="0" u="none" strike="noStrike" kern="0" cap="none" spc="0" normalizeH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Analysis</a:t>
              </a:r>
              <a:endParaRPr kumimoji="0" lang="pt-BR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37" name="Rectangle 26">
              <a:extLst>
                <a:ext uri="{FF2B5EF4-FFF2-40B4-BE49-F238E27FC236}">
                  <a16:creationId xmlns:a16="http://schemas.microsoft.com/office/drawing/2014/main" id="{CD136C3D-7C61-4531-AB06-4068B7CC1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7" y="1532"/>
              <a:ext cx="27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Arial" panose="020B0604020202020204" pitchFamily="34" charset="0"/>
                </a:rPr>
                <a:t>•</a:t>
              </a:r>
            </a:p>
          </p:txBody>
        </p:sp>
        <p:sp>
          <p:nvSpPr>
            <p:cNvPr id="38" name="Rectangle 27">
              <a:extLst>
                <a:ext uri="{FF2B5EF4-FFF2-40B4-BE49-F238E27FC236}">
                  <a16:creationId xmlns:a16="http://schemas.microsoft.com/office/drawing/2014/main" id="{C5881780-4777-4BC5-A299-AA27A160C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7" y="1669"/>
              <a:ext cx="96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defTabSz="914354"/>
              <a:r>
                <a:rPr lang="en-US" sz="1400" kern="0" dirty="0">
                  <a:solidFill>
                    <a:srgbClr val="002060"/>
                  </a:solidFill>
                  <a:cs typeface="Arial" panose="020B0604020202020204" pitchFamily="34" charset="0"/>
                </a:rPr>
                <a:t> Material properties (T)</a:t>
              </a:r>
              <a:endPara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39" name="Rectangle 29">
              <a:extLst>
                <a:ext uri="{FF2B5EF4-FFF2-40B4-BE49-F238E27FC236}">
                  <a16:creationId xmlns:a16="http://schemas.microsoft.com/office/drawing/2014/main" id="{90284792-009F-417F-9EA1-133671D66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7" y="1679"/>
              <a:ext cx="27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Arial" panose="020B0604020202020204" pitchFamily="34" charset="0"/>
                </a:rPr>
                <a:t>•</a:t>
              </a:r>
              <a:endParaRPr kumimoji="0" lang="pt-BR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969BCB59-2929-4812-8C25-5C9D115AD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3" y="1525"/>
              <a:ext cx="77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defTabSz="914354"/>
              <a:r>
                <a:rPr lang="pt-BR" sz="1400" kern="0" dirty="0">
                  <a:solidFill>
                    <a:srgbClr val="002060"/>
                  </a:solidFill>
                  <a:cs typeface="Arial" panose="020B0604020202020204" pitchFamily="34" charset="0"/>
                </a:rPr>
                <a:t> Temperature </a:t>
              </a:r>
              <a:r>
                <a:rPr lang="pt-BR" sz="1400" kern="0" dirty="0" err="1">
                  <a:solidFill>
                    <a:srgbClr val="002060"/>
                  </a:solidFill>
                  <a:cs typeface="Arial" panose="020B0604020202020204" pitchFamily="34" charset="0"/>
                </a:rPr>
                <a:t>field</a:t>
              </a:r>
              <a:endPara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0CB22C07-93B9-4EBA-8A87-7C7D4BD8AD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3" y="1111"/>
              <a:ext cx="1469" cy="2296"/>
            </a:xfrm>
            <a:custGeom>
              <a:avLst/>
              <a:gdLst>
                <a:gd name="T0" fmla="*/ 0 w 1469"/>
                <a:gd name="T1" fmla="*/ 2156 h 2296"/>
                <a:gd name="T2" fmla="*/ 0 w 1469"/>
                <a:gd name="T3" fmla="*/ 2046 h 2296"/>
                <a:gd name="T4" fmla="*/ 4 w 1469"/>
                <a:gd name="T5" fmla="*/ 1908 h 2296"/>
                <a:gd name="T6" fmla="*/ 4 w 1469"/>
                <a:gd name="T7" fmla="*/ 1807 h 2296"/>
                <a:gd name="T8" fmla="*/ 0 w 1469"/>
                <a:gd name="T9" fmla="*/ 1701 h 2296"/>
                <a:gd name="T10" fmla="*/ 0 w 1469"/>
                <a:gd name="T11" fmla="*/ 1545 h 2296"/>
                <a:gd name="T12" fmla="*/ 0 w 1469"/>
                <a:gd name="T13" fmla="*/ 1435 h 2296"/>
                <a:gd name="T14" fmla="*/ 4 w 1469"/>
                <a:gd name="T15" fmla="*/ 1297 h 2296"/>
                <a:gd name="T16" fmla="*/ 4 w 1469"/>
                <a:gd name="T17" fmla="*/ 1196 h 2296"/>
                <a:gd name="T18" fmla="*/ 0 w 1469"/>
                <a:gd name="T19" fmla="*/ 1090 h 2296"/>
                <a:gd name="T20" fmla="*/ 0 w 1469"/>
                <a:gd name="T21" fmla="*/ 934 h 2296"/>
                <a:gd name="T22" fmla="*/ 0 w 1469"/>
                <a:gd name="T23" fmla="*/ 824 h 2296"/>
                <a:gd name="T24" fmla="*/ 4 w 1469"/>
                <a:gd name="T25" fmla="*/ 686 h 2296"/>
                <a:gd name="T26" fmla="*/ 4 w 1469"/>
                <a:gd name="T27" fmla="*/ 585 h 2296"/>
                <a:gd name="T28" fmla="*/ 0 w 1469"/>
                <a:gd name="T29" fmla="*/ 479 h 2296"/>
                <a:gd name="T30" fmla="*/ 0 w 1469"/>
                <a:gd name="T31" fmla="*/ 323 h 2296"/>
                <a:gd name="T32" fmla="*/ 0 w 1469"/>
                <a:gd name="T33" fmla="*/ 212 h 2296"/>
                <a:gd name="T34" fmla="*/ 4 w 1469"/>
                <a:gd name="T35" fmla="*/ 75 h 2296"/>
                <a:gd name="T36" fmla="*/ 31 w 1469"/>
                <a:gd name="T37" fmla="*/ 0 h 2296"/>
                <a:gd name="T38" fmla="*/ 141 w 1469"/>
                <a:gd name="T39" fmla="*/ 0 h 2296"/>
                <a:gd name="T40" fmla="*/ 279 w 1469"/>
                <a:gd name="T41" fmla="*/ 5 h 2296"/>
                <a:gd name="T42" fmla="*/ 380 w 1469"/>
                <a:gd name="T43" fmla="*/ 5 h 2296"/>
                <a:gd name="T44" fmla="*/ 486 w 1469"/>
                <a:gd name="T45" fmla="*/ 0 h 2296"/>
                <a:gd name="T46" fmla="*/ 642 w 1469"/>
                <a:gd name="T47" fmla="*/ 0 h 2296"/>
                <a:gd name="T48" fmla="*/ 752 w 1469"/>
                <a:gd name="T49" fmla="*/ 0 h 2296"/>
                <a:gd name="T50" fmla="*/ 890 w 1469"/>
                <a:gd name="T51" fmla="*/ 5 h 2296"/>
                <a:gd name="T52" fmla="*/ 991 w 1469"/>
                <a:gd name="T53" fmla="*/ 5 h 2296"/>
                <a:gd name="T54" fmla="*/ 1096 w 1469"/>
                <a:gd name="T55" fmla="*/ 0 h 2296"/>
                <a:gd name="T56" fmla="*/ 1253 w 1469"/>
                <a:gd name="T57" fmla="*/ 0 h 2296"/>
                <a:gd name="T58" fmla="*/ 1363 w 1469"/>
                <a:gd name="T59" fmla="*/ 0 h 2296"/>
                <a:gd name="T60" fmla="*/ 1469 w 1469"/>
                <a:gd name="T61" fmla="*/ 37 h 2296"/>
                <a:gd name="T62" fmla="*/ 1469 w 1469"/>
                <a:gd name="T63" fmla="*/ 138 h 2296"/>
                <a:gd name="T64" fmla="*/ 1469 w 1469"/>
                <a:gd name="T65" fmla="*/ 248 h 2296"/>
                <a:gd name="T66" fmla="*/ 1464 w 1469"/>
                <a:gd name="T67" fmla="*/ 386 h 2296"/>
                <a:gd name="T68" fmla="*/ 1464 w 1469"/>
                <a:gd name="T69" fmla="*/ 487 h 2296"/>
                <a:gd name="T70" fmla="*/ 1469 w 1469"/>
                <a:gd name="T71" fmla="*/ 593 h 2296"/>
                <a:gd name="T72" fmla="*/ 1469 w 1469"/>
                <a:gd name="T73" fmla="*/ 749 h 2296"/>
                <a:gd name="T74" fmla="*/ 1469 w 1469"/>
                <a:gd name="T75" fmla="*/ 859 h 2296"/>
                <a:gd name="T76" fmla="*/ 1464 w 1469"/>
                <a:gd name="T77" fmla="*/ 997 h 2296"/>
                <a:gd name="T78" fmla="*/ 1464 w 1469"/>
                <a:gd name="T79" fmla="*/ 1098 h 2296"/>
                <a:gd name="T80" fmla="*/ 1469 w 1469"/>
                <a:gd name="T81" fmla="*/ 1204 h 2296"/>
                <a:gd name="T82" fmla="*/ 1469 w 1469"/>
                <a:gd name="T83" fmla="*/ 1360 h 2296"/>
                <a:gd name="T84" fmla="*/ 1469 w 1469"/>
                <a:gd name="T85" fmla="*/ 1470 h 2296"/>
                <a:gd name="T86" fmla="*/ 1464 w 1469"/>
                <a:gd name="T87" fmla="*/ 1608 h 2296"/>
                <a:gd name="T88" fmla="*/ 1464 w 1469"/>
                <a:gd name="T89" fmla="*/ 1709 h 2296"/>
                <a:gd name="T90" fmla="*/ 1469 w 1469"/>
                <a:gd name="T91" fmla="*/ 1815 h 2296"/>
                <a:gd name="T92" fmla="*/ 1469 w 1469"/>
                <a:gd name="T93" fmla="*/ 1971 h 2296"/>
                <a:gd name="T94" fmla="*/ 1469 w 1469"/>
                <a:gd name="T95" fmla="*/ 2082 h 2296"/>
                <a:gd name="T96" fmla="*/ 1464 w 1469"/>
                <a:gd name="T97" fmla="*/ 2219 h 2296"/>
                <a:gd name="T98" fmla="*/ 1440 w 1469"/>
                <a:gd name="T99" fmla="*/ 2296 h 2296"/>
                <a:gd name="T100" fmla="*/ 1330 w 1469"/>
                <a:gd name="T101" fmla="*/ 2296 h 2296"/>
                <a:gd name="T102" fmla="*/ 1192 w 1469"/>
                <a:gd name="T103" fmla="*/ 2292 h 2296"/>
                <a:gd name="T104" fmla="*/ 1091 w 1469"/>
                <a:gd name="T105" fmla="*/ 2292 h 2296"/>
                <a:gd name="T106" fmla="*/ 986 w 1469"/>
                <a:gd name="T107" fmla="*/ 2296 h 2296"/>
                <a:gd name="T108" fmla="*/ 830 w 1469"/>
                <a:gd name="T109" fmla="*/ 2296 h 2296"/>
                <a:gd name="T110" fmla="*/ 719 w 1469"/>
                <a:gd name="T111" fmla="*/ 2296 h 2296"/>
                <a:gd name="T112" fmla="*/ 582 w 1469"/>
                <a:gd name="T113" fmla="*/ 2292 h 2296"/>
                <a:gd name="T114" fmla="*/ 481 w 1469"/>
                <a:gd name="T115" fmla="*/ 2292 h 2296"/>
                <a:gd name="T116" fmla="*/ 375 w 1469"/>
                <a:gd name="T117" fmla="*/ 2296 h 2296"/>
                <a:gd name="T118" fmla="*/ 219 w 1469"/>
                <a:gd name="T119" fmla="*/ 2296 h 2296"/>
                <a:gd name="T120" fmla="*/ 109 w 1469"/>
                <a:gd name="T121" fmla="*/ 2296 h 2296"/>
                <a:gd name="T122" fmla="*/ 2 w 1469"/>
                <a:gd name="T123" fmla="*/ 2292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9" h="2296">
                  <a:moveTo>
                    <a:pt x="0" y="2294"/>
                  </a:moveTo>
                  <a:lnTo>
                    <a:pt x="0" y="2257"/>
                  </a:lnTo>
                  <a:lnTo>
                    <a:pt x="4" y="2257"/>
                  </a:lnTo>
                  <a:lnTo>
                    <a:pt x="4" y="2294"/>
                  </a:lnTo>
                  <a:lnTo>
                    <a:pt x="0" y="2294"/>
                  </a:lnTo>
                  <a:close/>
                  <a:moveTo>
                    <a:pt x="0" y="2244"/>
                  </a:moveTo>
                  <a:lnTo>
                    <a:pt x="0" y="2239"/>
                  </a:lnTo>
                  <a:lnTo>
                    <a:pt x="4" y="2239"/>
                  </a:lnTo>
                  <a:lnTo>
                    <a:pt x="4" y="2244"/>
                  </a:lnTo>
                  <a:lnTo>
                    <a:pt x="0" y="2244"/>
                  </a:lnTo>
                  <a:close/>
                  <a:moveTo>
                    <a:pt x="0" y="2225"/>
                  </a:moveTo>
                  <a:lnTo>
                    <a:pt x="0" y="2221"/>
                  </a:lnTo>
                  <a:lnTo>
                    <a:pt x="4" y="2221"/>
                  </a:lnTo>
                  <a:lnTo>
                    <a:pt x="4" y="2225"/>
                  </a:lnTo>
                  <a:lnTo>
                    <a:pt x="0" y="2225"/>
                  </a:lnTo>
                  <a:close/>
                  <a:moveTo>
                    <a:pt x="0" y="2207"/>
                  </a:moveTo>
                  <a:lnTo>
                    <a:pt x="0" y="2170"/>
                  </a:lnTo>
                  <a:lnTo>
                    <a:pt x="4" y="2170"/>
                  </a:lnTo>
                  <a:lnTo>
                    <a:pt x="4" y="2207"/>
                  </a:lnTo>
                  <a:lnTo>
                    <a:pt x="0" y="2207"/>
                  </a:lnTo>
                  <a:close/>
                  <a:moveTo>
                    <a:pt x="0" y="2156"/>
                  </a:moveTo>
                  <a:lnTo>
                    <a:pt x="0" y="2152"/>
                  </a:lnTo>
                  <a:lnTo>
                    <a:pt x="4" y="2152"/>
                  </a:lnTo>
                  <a:lnTo>
                    <a:pt x="4" y="2156"/>
                  </a:lnTo>
                  <a:lnTo>
                    <a:pt x="0" y="2156"/>
                  </a:lnTo>
                  <a:close/>
                  <a:moveTo>
                    <a:pt x="0" y="2138"/>
                  </a:moveTo>
                  <a:lnTo>
                    <a:pt x="0" y="2133"/>
                  </a:lnTo>
                  <a:lnTo>
                    <a:pt x="4" y="2133"/>
                  </a:lnTo>
                  <a:lnTo>
                    <a:pt x="4" y="2138"/>
                  </a:lnTo>
                  <a:lnTo>
                    <a:pt x="0" y="2138"/>
                  </a:lnTo>
                  <a:close/>
                  <a:moveTo>
                    <a:pt x="0" y="2119"/>
                  </a:moveTo>
                  <a:lnTo>
                    <a:pt x="0" y="2083"/>
                  </a:lnTo>
                  <a:lnTo>
                    <a:pt x="4" y="2083"/>
                  </a:lnTo>
                  <a:lnTo>
                    <a:pt x="4" y="2119"/>
                  </a:lnTo>
                  <a:lnTo>
                    <a:pt x="0" y="2119"/>
                  </a:lnTo>
                  <a:close/>
                  <a:moveTo>
                    <a:pt x="0" y="2069"/>
                  </a:moveTo>
                  <a:lnTo>
                    <a:pt x="0" y="2064"/>
                  </a:lnTo>
                  <a:lnTo>
                    <a:pt x="4" y="2064"/>
                  </a:lnTo>
                  <a:lnTo>
                    <a:pt x="4" y="2069"/>
                  </a:lnTo>
                  <a:lnTo>
                    <a:pt x="0" y="2069"/>
                  </a:lnTo>
                  <a:close/>
                  <a:moveTo>
                    <a:pt x="0" y="2051"/>
                  </a:moveTo>
                  <a:lnTo>
                    <a:pt x="0" y="2046"/>
                  </a:lnTo>
                  <a:lnTo>
                    <a:pt x="4" y="2046"/>
                  </a:lnTo>
                  <a:lnTo>
                    <a:pt x="4" y="2051"/>
                  </a:lnTo>
                  <a:lnTo>
                    <a:pt x="0" y="2051"/>
                  </a:lnTo>
                  <a:close/>
                  <a:moveTo>
                    <a:pt x="0" y="2032"/>
                  </a:moveTo>
                  <a:lnTo>
                    <a:pt x="0" y="1995"/>
                  </a:lnTo>
                  <a:lnTo>
                    <a:pt x="4" y="1995"/>
                  </a:lnTo>
                  <a:lnTo>
                    <a:pt x="4" y="2032"/>
                  </a:lnTo>
                  <a:lnTo>
                    <a:pt x="0" y="2032"/>
                  </a:lnTo>
                  <a:close/>
                  <a:moveTo>
                    <a:pt x="0" y="1982"/>
                  </a:moveTo>
                  <a:lnTo>
                    <a:pt x="0" y="1977"/>
                  </a:lnTo>
                  <a:lnTo>
                    <a:pt x="4" y="1977"/>
                  </a:lnTo>
                  <a:lnTo>
                    <a:pt x="4" y="1982"/>
                  </a:lnTo>
                  <a:lnTo>
                    <a:pt x="0" y="1982"/>
                  </a:lnTo>
                  <a:close/>
                  <a:moveTo>
                    <a:pt x="0" y="1963"/>
                  </a:moveTo>
                  <a:lnTo>
                    <a:pt x="0" y="1959"/>
                  </a:lnTo>
                  <a:lnTo>
                    <a:pt x="4" y="1959"/>
                  </a:lnTo>
                  <a:lnTo>
                    <a:pt x="4" y="1963"/>
                  </a:lnTo>
                  <a:lnTo>
                    <a:pt x="0" y="1963"/>
                  </a:lnTo>
                  <a:close/>
                  <a:moveTo>
                    <a:pt x="0" y="1945"/>
                  </a:moveTo>
                  <a:lnTo>
                    <a:pt x="0" y="1908"/>
                  </a:lnTo>
                  <a:lnTo>
                    <a:pt x="4" y="1908"/>
                  </a:lnTo>
                  <a:lnTo>
                    <a:pt x="4" y="1945"/>
                  </a:lnTo>
                  <a:lnTo>
                    <a:pt x="0" y="1945"/>
                  </a:lnTo>
                  <a:close/>
                  <a:moveTo>
                    <a:pt x="0" y="1894"/>
                  </a:moveTo>
                  <a:lnTo>
                    <a:pt x="0" y="1890"/>
                  </a:lnTo>
                  <a:lnTo>
                    <a:pt x="4" y="1890"/>
                  </a:lnTo>
                  <a:lnTo>
                    <a:pt x="4" y="1894"/>
                  </a:lnTo>
                  <a:lnTo>
                    <a:pt x="0" y="1894"/>
                  </a:lnTo>
                  <a:close/>
                  <a:moveTo>
                    <a:pt x="0" y="1876"/>
                  </a:moveTo>
                  <a:lnTo>
                    <a:pt x="0" y="1871"/>
                  </a:lnTo>
                  <a:lnTo>
                    <a:pt x="4" y="1871"/>
                  </a:lnTo>
                  <a:lnTo>
                    <a:pt x="4" y="1876"/>
                  </a:lnTo>
                  <a:lnTo>
                    <a:pt x="0" y="1876"/>
                  </a:lnTo>
                  <a:close/>
                  <a:moveTo>
                    <a:pt x="0" y="1858"/>
                  </a:moveTo>
                  <a:lnTo>
                    <a:pt x="0" y="1821"/>
                  </a:lnTo>
                  <a:lnTo>
                    <a:pt x="4" y="1821"/>
                  </a:lnTo>
                  <a:lnTo>
                    <a:pt x="4" y="1858"/>
                  </a:lnTo>
                  <a:lnTo>
                    <a:pt x="0" y="1858"/>
                  </a:lnTo>
                  <a:close/>
                  <a:moveTo>
                    <a:pt x="0" y="1807"/>
                  </a:moveTo>
                  <a:lnTo>
                    <a:pt x="0" y="1802"/>
                  </a:lnTo>
                  <a:lnTo>
                    <a:pt x="4" y="1802"/>
                  </a:lnTo>
                  <a:lnTo>
                    <a:pt x="4" y="1807"/>
                  </a:lnTo>
                  <a:lnTo>
                    <a:pt x="0" y="1807"/>
                  </a:lnTo>
                  <a:close/>
                  <a:moveTo>
                    <a:pt x="0" y="1789"/>
                  </a:moveTo>
                  <a:lnTo>
                    <a:pt x="0" y="1784"/>
                  </a:lnTo>
                  <a:lnTo>
                    <a:pt x="4" y="1784"/>
                  </a:lnTo>
                  <a:lnTo>
                    <a:pt x="4" y="1789"/>
                  </a:lnTo>
                  <a:lnTo>
                    <a:pt x="0" y="1789"/>
                  </a:lnTo>
                  <a:close/>
                  <a:moveTo>
                    <a:pt x="0" y="1770"/>
                  </a:moveTo>
                  <a:lnTo>
                    <a:pt x="0" y="1733"/>
                  </a:lnTo>
                  <a:lnTo>
                    <a:pt x="4" y="1733"/>
                  </a:lnTo>
                  <a:lnTo>
                    <a:pt x="4" y="1770"/>
                  </a:lnTo>
                  <a:lnTo>
                    <a:pt x="0" y="1770"/>
                  </a:lnTo>
                  <a:close/>
                  <a:moveTo>
                    <a:pt x="0" y="1720"/>
                  </a:moveTo>
                  <a:lnTo>
                    <a:pt x="0" y="1715"/>
                  </a:lnTo>
                  <a:lnTo>
                    <a:pt x="4" y="1715"/>
                  </a:lnTo>
                  <a:lnTo>
                    <a:pt x="4" y="1720"/>
                  </a:lnTo>
                  <a:lnTo>
                    <a:pt x="0" y="1720"/>
                  </a:lnTo>
                  <a:close/>
                  <a:moveTo>
                    <a:pt x="0" y="1701"/>
                  </a:moveTo>
                  <a:lnTo>
                    <a:pt x="0" y="1697"/>
                  </a:lnTo>
                  <a:lnTo>
                    <a:pt x="4" y="1697"/>
                  </a:lnTo>
                  <a:lnTo>
                    <a:pt x="4" y="1701"/>
                  </a:lnTo>
                  <a:lnTo>
                    <a:pt x="0" y="1701"/>
                  </a:lnTo>
                  <a:close/>
                  <a:moveTo>
                    <a:pt x="0" y="1683"/>
                  </a:moveTo>
                  <a:lnTo>
                    <a:pt x="0" y="1646"/>
                  </a:lnTo>
                  <a:lnTo>
                    <a:pt x="4" y="1646"/>
                  </a:lnTo>
                  <a:lnTo>
                    <a:pt x="4" y="1683"/>
                  </a:lnTo>
                  <a:lnTo>
                    <a:pt x="0" y="1683"/>
                  </a:lnTo>
                  <a:close/>
                  <a:moveTo>
                    <a:pt x="0" y="1632"/>
                  </a:moveTo>
                  <a:lnTo>
                    <a:pt x="0" y="1628"/>
                  </a:lnTo>
                  <a:lnTo>
                    <a:pt x="4" y="1628"/>
                  </a:lnTo>
                  <a:lnTo>
                    <a:pt x="4" y="1632"/>
                  </a:lnTo>
                  <a:lnTo>
                    <a:pt x="0" y="1632"/>
                  </a:lnTo>
                  <a:close/>
                  <a:moveTo>
                    <a:pt x="0" y="1614"/>
                  </a:moveTo>
                  <a:lnTo>
                    <a:pt x="0" y="1609"/>
                  </a:lnTo>
                  <a:lnTo>
                    <a:pt x="4" y="1609"/>
                  </a:lnTo>
                  <a:lnTo>
                    <a:pt x="4" y="1614"/>
                  </a:lnTo>
                  <a:lnTo>
                    <a:pt x="0" y="1614"/>
                  </a:lnTo>
                  <a:close/>
                  <a:moveTo>
                    <a:pt x="0" y="1596"/>
                  </a:moveTo>
                  <a:lnTo>
                    <a:pt x="0" y="1559"/>
                  </a:lnTo>
                  <a:lnTo>
                    <a:pt x="4" y="1559"/>
                  </a:lnTo>
                  <a:lnTo>
                    <a:pt x="4" y="1596"/>
                  </a:lnTo>
                  <a:lnTo>
                    <a:pt x="0" y="1596"/>
                  </a:lnTo>
                  <a:close/>
                  <a:moveTo>
                    <a:pt x="0" y="1545"/>
                  </a:moveTo>
                  <a:lnTo>
                    <a:pt x="0" y="1540"/>
                  </a:lnTo>
                  <a:lnTo>
                    <a:pt x="4" y="1540"/>
                  </a:lnTo>
                  <a:lnTo>
                    <a:pt x="4" y="1545"/>
                  </a:lnTo>
                  <a:lnTo>
                    <a:pt x="0" y="1545"/>
                  </a:lnTo>
                  <a:close/>
                  <a:moveTo>
                    <a:pt x="0" y="1527"/>
                  </a:moveTo>
                  <a:lnTo>
                    <a:pt x="0" y="1522"/>
                  </a:lnTo>
                  <a:lnTo>
                    <a:pt x="4" y="1522"/>
                  </a:lnTo>
                  <a:lnTo>
                    <a:pt x="4" y="1527"/>
                  </a:lnTo>
                  <a:lnTo>
                    <a:pt x="0" y="1527"/>
                  </a:lnTo>
                  <a:close/>
                  <a:moveTo>
                    <a:pt x="0" y="1508"/>
                  </a:moveTo>
                  <a:lnTo>
                    <a:pt x="0" y="1472"/>
                  </a:lnTo>
                  <a:lnTo>
                    <a:pt x="4" y="1472"/>
                  </a:lnTo>
                  <a:lnTo>
                    <a:pt x="4" y="1508"/>
                  </a:lnTo>
                  <a:lnTo>
                    <a:pt x="0" y="1508"/>
                  </a:lnTo>
                  <a:close/>
                  <a:moveTo>
                    <a:pt x="0" y="1458"/>
                  </a:moveTo>
                  <a:lnTo>
                    <a:pt x="0" y="1453"/>
                  </a:lnTo>
                  <a:lnTo>
                    <a:pt x="4" y="1453"/>
                  </a:lnTo>
                  <a:lnTo>
                    <a:pt x="4" y="1458"/>
                  </a:lnTo>
                  <a:lnTo>
                    <a:pt x="0" y="1458"/>
                  </a:lnTo>
                  <a:close/>
                  <a:moveTo>
                    <a:pt x="0" y="1439"/>
                  </a:moveTo>
                  <a:lnTo>
                    <a:pt x="0" y="1435"/>
                  </a:lnTo>
                  <a:lnTo>
                    <a:pt x="4" y="1435"/>
                  </a:lnTo>
                  <a:lnTo>
                    <a:pt x="4" y="1439"/>
                  </a:lnTo>
                  <a:lnTo>
                    <a:pt x="0" y="1439"/>
                  </a:lnTo>
                  <a:close/>
                  <a:moveTo>
                    <a:pt x="0" y="1421"/>
                  </a:moveTo>
                  <a:lnTo>
                    <a:pt x="0" y="1384"/>
                  </a:lnTo>
                  <a:lnTo>
                    <a:pt x="4" y="1384"/>
                  </a:lnTo>
                  <a:lnTo>
                    <a:pt x="4" y="1421"/>
                  </a:lnTo>
                  <a:lnTo>
                    <a:pt x="0" y="1421"/>
                  </a:lnTo>
                  <a:close/>
                  <a:moveTo>
                    <a:pt x="0" y="1370"/>
                  </a:moveTo>
                  <a:lnTo>
                    <a:pt x="0" y="1366"/>
                  </a:lnTo>
                  <a:lnTo>
                    <a:pt x="4" y="1366"/>
                  </a:lnTo>
                  <a:lnTo>
                    <a:pt x="4" y="1370"/>
                  </a:lnTo>
                  <a:lnTo>
                    <a:pt x="0" y="1370"/>
                  </a:lnTo>
                  <a:close/>
                  <a:moveTo>
                    <a:pt x="0" y="1352"/>
                  </a:moveTo>
                  <a:lnTo>
                    <a:pt x="0" y="1347"/>
                  </a:lnTo>
                  <a:lnTo>
                    <a:pt x="4" y="1347"/>
                  </a:lnTo>
                  <a:lnTo>
                    <a:pt x="4" y="1352"/>
                  </a:lnTo>
                  <a:lnTo>
                    <a:pt x="0" y="1352"/>
                  </a:lnTo>
                  <a:close/>
                  <a:moveTo>
                    <a:pt x="0" y="1334"/>
                  </a:moveTo>
                  <a:lnTo>
                    <a:pt x="0" y="1297"/>
                  </a:lnTo>
                  <a:lnTo>
                    <a:pt x="4" y="1297"/>
                  </a:lnTo>
                  <a:lnTo>
                    <a:pt x="4" y="1334"/>
                  </a:lnTo>
                  <a:lnTo>
                    <a:pt x="0" y="1334"/>
                  </a:lnTo>
                  <a:close/>
                  <a:moveTo>
                    <a:pt x="0" y="1283"/>
                  </a:moveTo>
                  <a:lnTo>
                    <a:pt x="0" y="1279"/>
                  </a:lnTo>
                  <a:lnTo>
                    <a:pt x="4" y="1279"/>
                  </a:lnTo>
                  <a:lnTo>
                    <a:pt x="4" y="1283"/>
                  </a:lnTo>
                  <a:lnTo>
                    <a:pt x="0" y="1283"/>
                  </a:lnTo>
                  <a:close/>
                  <a:moveTo>
                    <a:pt x="0" y="1265"/>
                  </a:moveTo>
                  <a:lnTo>
                    <a:pt x="0" y="1260"/>
                  </a:lnTo>
                  <a:lnTo>
                    <a:pt x="4" y="1260"/>
                  </a:lnTo>
                  <a:lnTo>
                    <a:pt x="4" y="1265"/>
                  </a:lnTo>
                  <a:lnTo>
                    <a:pt x="0" y="1265"/>
                  </a:lnTo>
                  <a:close/>
                  <a:moveTo>
                    <a:pt x="0" y="1246"/>
                  </a:moveTo>
                  <a:lnTo>
                    <a:pt x="0" y="1210"/>
                  </a:lnTo>
                  <a:lnTo>
                    <a:pt x="4" y="1210"/>
                  </a:lnTo>
                  <a:lnTo>
                    <a:pt x="4" y="1246"/>
                  </a:lnTo>
                  <a:lnTo>
                    <a:pt x="0" y="1246"/>
                  </a:lnTo>
                  <a:close/>
                  <a:moveTo>
                    <a:pt x="0" y="1196"/>
                  </a:moveTo>
                  <a:lnTo>
                    <a:pt x="0" y="1191"/>
                  </a:lnTo>
                  <a:lnTo>
                    <a:pt x="4" y="1191"/>
                  </a:lnTo>
                  <a:lnTo>
                    <a:pt x="4" y="1196"/>
                  </a:lnTo>
                  <a:lnTo>
                    <a:pt x="0" y="1196"/>
                  </a:lnTo>
                  <a:close/>
                  <a:moveTo>
                    <a:pt x="0" y="1177"/>
                  </a:moveTo>
                  <a:lnTo>
                    <a:pt x="0" y="1173"/>
                  </a:lnTo>
                  <a:lnTo>
                    <a:pt x="4" y="1173"/>
                  </a:lnTo>
                  <a:lnTo>
                    <a:pt x="4" y="1177"/>
                  </a:lnTo>
                  <a:lnTo>
                    <a:pt x="0" y="1177"/>
                  </a:lnTo>
                  <a:close/>
                  <a:moveTo>
                    <a:pt x="0" y="1159"/>
                  </a:moveTo>
                  <a:lnTo>
                    <a:pt x="0" y="1122"/>
                  </a:lnTo>
                  <a:lnTo>
                    <a:pt x="4" y="1122"/>
                  </a:lnTo>
                  <a:lnTo>
                    <a:pt x="4" y="1159"/>
                  </a:lnTo>
                  <a:lnTo>
                    <a:pt x="0" y="1159"/>
                  </a:lnTo>
                  <a:close/>
                  <a:moveTo>
                    <a:pt x="0" y="1108"/>
                  </a:moveTo>
                  <a:lnTo>
                    <a:pt x="0" y="1104"/>
                  </a:lnTo>
                  <a:lnTo>
                    <a:pt x="4" y="1104"/>
                  </a:lnTo>
                  <a:lnTo>
                    <a:pt x="4" y="1108"/>
                  </a:lnTo>
                  <a:lnTo>
                    <a:pt x="0" y="1108"/>
                  </a:lnTo>
                  <a:close/>
                  <a:moveTo>
                    <a:pt x="0" y="1090"/>
                  </a:moveTo>
                  <a:lnTo>
                    <a:pt x="0" y="1086"/>
                  </a:lnTo>
                  <a:lnTo>
                    <a:pt x="4" y="1086"/>
                  </a:lnTo>
                  <a:lnTo>
                    <a:pt x="4" y="1090"/>
                  </a:lnTo>
                  <a:lnTo>
                    <a:pt x="0" y="1090"/>
                  </a:lnTo>
                  <a:close/>
                  <a:moveTo>
                    <a:pt x="0" y="1072"/>
                  </a:moveTo>
                  <a:lnTo>
                    <a:pt x="0" y="1035"/>
                  </a:lnTo>
                  <a:lnTo>
                    <a:pt x="4" y="1035"/>
                  </a:lnTo>
                  <a:lnTo>
                    <a:pt x="4" y="1072"/>
                  </a:lnTo>
                  <a:lnTo>
                    <a:pt x="0" y="1072"/>
                  </a:lnTo>
                  <a:close/>
                  <a:moveTo>
                    <a:pt x="0" y="1021"/>
                  </a:moveTo>
                  <a:lnTo>
                    <a:pt x="0" y="1017"/>
                  </a:lnTo>
                  <a:lnTo>
                    <a:pt x="4" y="1017"/>
                  </a:lnTo>
                  <a:lnTo>
                    <a:pt x="4" y="1021"/>
                  </a:lnTo>
                  <a:lnTo>
                    <a:pt x="0" y="1021"/>
                  </a:lnTo>
                  <a:close/>
                  <a:moveTo>
                    <a:pt x="0" y="1003"/>
                  </a:moveTo>
                  <a:lnTo>
                    <a:pt x="0" y="998"/>
                  </a:lnTo>
                  <a:lnTo>
                    <a:pt x="4" y="998"/>
                  </a:lnTo>
                  <a:lnTo>
                    <a:pt x="4" y="1003"/>
                  </a:lnTo>
                  <a:lnTo>
                    <a:pt x="0" y="1003"/>
                  </a:lnTo>
                  <a:close/>
                  <a:moveTo>
                    <a:pt x="0" y="984"/>
                  </a:moveTo>
                  <a:lnTo>
                    <a:pt x="0" y="948"/>
                  </a:lnTo>
                  <a:lnTo>
                    <a:pt x="4" y="948"/>
                  </a:lnTo>
                  <a:lnTo>
                    <a:pt x="4" y="984"/>
                  </a:lnTo>
                  <a:lnTo>
                    <a:pt x="0" y="984"/>
                  </a:lnTo>
                  <a:close/>
                  <a:moveTo>
                    <a:pt x="0" y="934"/>
                  </a:moveTo>
                  <a:lnTo>
                    <a:pt x="0" y="929"/>
                  </a:lnTo>
                  <a:lnTo>
                    <a:pt x="4" y="929"/>
                  </a:lnTo>
                  <a:lnTo>
                    <a:pt x="4" y="934"/>
                  </a:lnTo>
                  <a:lnTo>
                    <a:pt x="0" y="934"/>
                  </a:lnTo>
                  <a:close/>
                  <a:moveTo>
                    <a:pt x="0" y="915"/>
                  </a:moveTo>
                  <a:lnTo>
                    <a:pt x="0" y="911"/>
                  </a:lnTo>
                  <a:lnTo>
                    <a:pt x="4" y="911"/>
                  </a:lnTo>
                  <a:lnTo>
                    <a:pt x="4" y="915"/>
                  </a:lnTo>
                  <a:lnTo>
                    <a:pt x="0" y="915"/>
                  </a:lnTo>
                  <a:close/>
                  <a:moveTo>
                    <a:pt x="0" y="897"/>
                  </a:moveTo>
                  <a:lnTo>
                    <a:pt x="0" y="860"/>
                  </a:lnTo>
                  <a:lnTo>
                    <a:pt x="4" y="860"/>
                  </a:lnTo>
                  <a:lnTo>
                    <a:pt x="4" y="897"/>
                  </a:lnTo>
                  <a:lnTo>
                    <a:pt x="0" y="897"/>
                  </a:lnTo>
                  <a:close/>
                  <a:moveTo>
                    <a:pt x="0" y="847"/>
                  </a:moveTo>
                  <a:lnTo>
                    <a:pt x="0" y="842"/>
                  </a:lnTo>
                  <a:lnTo>
                    <a:pt x="4" y="842"/>
                  </a:lnTo>
                  <a:lnTo>
                    <a:pt x="4" y="847"/>
                  </a:lnTo>
                  <a:lnTo>
                    <a:pt x="0" y="847"/>
                  </a:lnTo>
                  <a:close/>
                  <a:moveTo>
                    <a:pt x="0" y="828"/>
                  </a:moveTo>
                  <a:lnTo>
                    <a:pt x="0" y="824"/>
                  </a:lnTo>
                  <a:lnTo>
                    <a:pt x="4" y="824"/>
                  </a:lnTo>
                  <a:lnTo>
                    <a:pt x="4" y="828"/>
                  </a:lnTo>
                  <a:lnTo>
                    <a:pt x="0" y="828"/>
                  </a:lnTo>
                  <a:close/>
                  <a:moveTo>
                    <a:pt x="0" y="810"/>
                  </a:moveTo>
                  <a:lnTo>
                    <a:pt x="0" y="773"/>
                  </a:lnTo>
                  <a:lnTo>
                    <a:pt x="4" y="773"/>
                  </a:lnTo>
                  <a:lnTo>
                    <a:pt x="4" y="810"/>
                  </a:lnTo>
                  <a:lnTo>
                    <a:pt x="0" y="810"/>
                  </a:lnTo>
                  <a:close/>
                  <a:moveTo>
                    <a:pt x="0" y="759"/>
                  </a:moveTo>
                  <a:lnTo>
                    <a:pt x="0" y="755"/>
                  </a:lnTo>
                  <a:lnTo>
                    <a:pt x="4" y="755"/>
                  </a:lnTo>
                  <a:lnTo>
                    <a:pt x="4" y="759"/>
                  </a:lnTo>
                  <a:lnTo>
                    <a:pt x="0" y="759"/>
                  </a:lnTo>
                  <a:close/>
                  <a:moveTo>
                    <a:pt x="0" y="741"/>
                  </a:moveTo>
                  <a:lnTo>
                    <a:pt x="0" y="736"/>
                  </a:lnTo>
                  <a:lnTo>
                    <a:pt x="4" y="736"/>
                  </a:lnTo>
                  <a:lnTo>
                    <a:pt x="4" y="741"/>
                  </a:lnTo>
                  <a:lnTo>
                    <a:pt x="0" y="741"/>
                  </a:lnTo>
                  <a:close/>
                  <a:moveTo>
                    <a:pt x="0" y="722"/>
                  </a:moveTo>
                  <a:lnTo>
                    <a:pt x="0" y="686"/>
                  </a:lnTo>
                  <a:lnTo>
                    <a:pt x="4" y="686"/>
                  </a:lnTo>
                  <a:lnTo>
                    <a:pt x="4" y="722"/>
                  </a:lnTo>
                  <a:lnTo>
                    <a:pt x="0" y="722"/>
                  </a:lnTo>
                  <a:close/>
                  <a:moveTo>
                    <a:pt x="0" y="672"/>
                  </a:moveTo>
                  <a:lnTo>
                    <a:pt x="0" y="667"/>
                  </a:lnTo>
                  <a:lnTo>
                    <a:pt x="4" y="667"/>
                  </a:lnTo>
                  <a:lnTo>
                    <a:pt x="4" y="672"/>
                  </a:lnTo>
                  <a:lnTo>
                    <a:pt x="0" y="672"/>
                  </a:lnTo>
                  <a:close/>
                  <a:moveTo>
                    <a:pt x="0" y="654"/>
                  </a:moveTo>
                  <a:lnTo>
                    <a:pt x="0" y="649"/>
                  </a:lnTo>
                  <a:lnTo>
                    <a:pt x="4" y="649"/>
                  </a:lnTo>
                  <a:lnTo>
                    <a:pt x="4" y="654"/>
                  </a:lnTo>
                  <a:lnTo>
                    <a:pt x="0" y="654"/>
                  </a:lnTo>
                  <a:close/>
                  <a:moveTo>
                    <a:pt x="0" y="635"/>
                  </a:moveTo>
                  <a:lnTo>
                    <a:pt x="0" y="598"/>
                  </a:lnTo>
                  <a:lnTo>
                    <a:pt x="4" y="598"/>
                  </a:lnTo>
                  <a:lnTo>
                    <a:pt x="4" y="635"/>
                  </a:lnTo>
                  <a:lnTo>
                    <a:pt x="0" y="635"/>
                  </a:lnTo>
                  <a:close/>
                  <a:moveTo>
                    <a:pt x="0" y="585"/>
                  </a:moveTo>
                  <a:lnTo>
                    <a:pt x="0" y="580"/>
                  </a:lnTo>
                  <a:lnTo>
                    <a:pt x="4" y="580"/>
                  </a:lnTo>
                  <a:lnTo>
                    <a:pt x="4" y="585"/>
                  </a:lnTo>
                  <a:lnTo>
                    <a:pt x="0" y="585"/>
                  </a:lnTo>
                  <a:close/>
                  <a:moveTo>
                    <a:pt x="0" y="566"/>
                  </a:moveTo>
                  <a:lnTo>
                    <a:pt x="0" y="562"/>
                  </a:lnTo>
                  <a:lnTo>
                    <a:pt x="4" y="562"/>
                  </a:lnTo>
                  <a:lnTo>
                    <a:pt x="4" y="566"/>
                  </a:lnTo>
                  <a:lnTo>
                    <a:pt x="0" y="566"/>
                  </a:lnTo>
                  <a:close/>
                  <a:moveTo>
                    <a:pt x="0" y="548"/>
                  </a:moveTo>
                  <a:lnTo>
                    <a:pt x="0" y="511"/>
                  </a:lnTo>
                  <a:lnTo>
                    <a:pt x="4" y="511"/>
                  </a:lnTo>
                  <a:lnTo>
                    <a:pt x="4" y="548"/>
                  </a:lnTo>
                  <a:lnTo>
                    <a:pt x="0" y="548"/>
                  </a:lnTo>
                  <a:close/>
                  <a:moveTo>
                    <a:pt x="0" y="497"/>
                  </a:moveTo>
                  <a:lnTo>
                    <a:pt x="0" y="493"/>
                  </a:lnTo>
                  <a:lnTo>
                    <a:pt x="4" y="493"/>
                  </a:lnTo>
                  <a:lnTo>
                    <a:pt x="4" y="497"/>
                  </a:lnTo>
                  <a:lnTo>
                    <a:pt x="0" y="497"/>
                  </a:lnTo>
                  <a:close/>
                  <a:moveTo>
                    <a:pt x="0" y="479"/>
                  </a:moveTo>
                  <a:lnTo>
                    <a:pt x="0" y="474"/>
                  </a:lnTo>
                  <a:lnTo>
                    <a:pt x="4" y="474"/>
                  </a:lnTo>
                  <a:lnTo>
                    <a:pt x="4" y="479"/>
                  </a:lnTo>
                  <a:lnTo>
                    <a:pt x="0" y="479"/>
                  </a:lnTo>
                  <a:close/>
                  <a:moveTo>
                    <a:pt x="0" y="461"/>
                  </a:moveTo>
                  <a:lnTo>
                    <a:pt x="0" y="424"/>
                  </a:lnTo>
                  <a:lnTo>
                    <a:pt x="4" y="424"/>
                  </a:lnTo>
                  <a:lnTo>
                    <a:pt x="4" y="461"/>
                  </a:lnTo>
                  <a:lnTo>
                    <a:pt x="0" y="461"/>
                  </a:lnTo>
                  <a:close/>
                  <a:moveTo>
                    <a:pt x="0" y="410"/>
                  </a:moveTo>
                  <a:lnTo>
                    <a:pt x="0" y="405"/>
                  </a:lnTo>
                  <a:lnTo>
                    <a:pt x="4" y="405"/>
                  </a:lnTo>
                  <a:lnTo>
                    <a:pt x="4" y="410"/>
                  </a:lnTo>
                  <a:lnTo>
                    <a:pt x="0" y="410"/>
                  </a:lnTo>
                  <a:close/>
                  <a:moveTo>
                    <a:pt x="0" y="392"/>
                  </a:moveTo>
                  <a:lnTo>
                    <a:pt x="0" y="387"/>
                  </a:lnTo>
                  <a:lnTo>
                    <a:pt x="4" y="387"/>
                  </a:lnTo>
                  <a:lnTo>
                    <a:pt x="4" y="392"/>
                  </a:lnTo>
                  <a:lnTo>
                    <a:pt x="0" y="392"/>
                  </a:lnTo>
                  <a:close/>
                  <a:moveTo>
                    <a:pt x="0" y="373"/>
                  </a:moveTo>
                  <a:lnTo>
                    <a:pt x="0" y="336"/>
                  </a:lnTo>
                  <a:lnTo>
                    <a:pt x="4" y="336"/>
                  </a:lnTo>
                  <a:lnTo>
                    <a:pt x="4" y="373"/>
                  </a:lnTo>
                  <a:lnTo>
                    <a:pt x="0" y="373"/>
                  </a:lnTo>
                  <a:close/>
                  <a:moveTo>
                    <a:pt x="0" y="323"/>
                  </a:moveTo>
                  <a:lnTo>
                    <a:pt x="0" y="318"/>
                  </a:lnTo>
                  <a:lnTo>
                    <a:pt x="4" y="318"/>
                  </a:lnTo>
                  <a:lnTo>
                    <a:pt x="4" y="323"/>
                  </a:lnTo>
                  <a:lnTo>
                    <a:pt x="0" y="323"/>
                  </a:lnTo>
                  <a:close/>
                  <a:moveTo>
                    <a:pt x="0" y="304"/>
                  </a:moveTo>
                  <a:lnTo>
                    <a:pt x="0" y="300"/>
                  </a:lnTo>
                  <a:lnTo>
                    <a:pt x="4" y="300"/>
                  </a:lnTo>
                  <a:lnTo>
                    <a:pt x="4" y="304"/>
                  </a:lnTo>
                  <a:lnTo>
                    <a:pt x="0" y="304"/>
                  </a:lnTo>
                  <a:close/>
                  <a:moveTo>
                    <a:pt x="0" y="286"/>
                  </a:moveTo>
                  <a:lnTo>
                    <a:pt x="0" y="249"/>
                  </a:lnTo>
                  <a:lnTo>
                    <a:pt x="4" y="249"/>
                  </a:lnTo>
                  <a:lnTo>
                    <a:pt x="4" y="286"/>
                  </a:lnTo>
                  <a:lnTo>
                    <a:pt x="0" y="286"/>
                  </a:lnTo>
                  <a:close/>
                  <a:moveTo>
                    <a:pt x="0" y="235"/>
                  </a:moveTo>
                  <a:lnTo>
                    <a:pt x="0" y="231"/>
                  </a:lnTo>
                  <a:lnTo>
                    <a:pt x="4" y="231"/>
                  </a:lnTo>
                  <a:lnTo>
                    <a:pt x="4" y="235"/>
                  </a:lnTo>
                  <a:lnTo>
                    <a:pt x="0" y="235"/>
                  </a:lnTo>
                  <a:close/>
                  <a:moveTo>
                    <a:pt x="0" y="217"/>
                  </a:moveTo>
                  <a:lnTo>
                    <a:pt x="0" y="212"/>
                  </a:lnTo>
                  <a:lnTo>
                    <a:pt x="4" y="212"/>
                  </a:lnTo>
                  <a:lnTo>
                    <a:pt x="4" y="217"/>
                  </a:lnTo>
                  <a:lnTo>
                    <a:pt x="0" y="217"/>
                  </a:lnTo>
                  <a:close/>
                  <a:moveTo>
                    <a:pt x="0" y="199"/>
                  </a:moveTo>
                  <a:lnTo>
                    <a:pt x="0" y="162"/>
                  </a:lnTo>
                  <a:lnTo>
                    <a:pt x="4" y="162"/>
                  </a:lnTo>
                  <a:lnTo>
                    <a:pt x="4" y="199"/>
                  </a:lnTo>
                  <a:lnTo>
                    <a:pt x="0" y="199"/>
                  </a:lnTo>
                  <a:close/>
                  <a:moveTo>
                    <a:pt x="0" y="148"/>
                  </a:moveTo>
                  <a:lnTo>
                    <a:pt x="0" y="143"/>
                  </a:lnTo>
                  <a:lnTo>
                    <a:pt x="4" y="143"/>
                  </a:lnTo>
                  <a:lnTo>
                    <a:pt x="4" y="148"/>
                  </a:lnTo>
                  <a:lnTo>
                    <a:pt x="0" y="148"/>
                  </a:lnTo>
                  <a:close/>
                  <a:moveTo>
                    <a:pt x="0" y="130"/>
                  </a:moveTo>
                  <a:lnTo>
                    <a:pt x="0" y="125"/>
                  </a:lnTo>
                  <a:lnTo>
                    <a:pt x="4" y="125"/>
                  </a:lnTo>
                  <a:lnTo>
                    <a:pt x="4" y="130"/>
                  </a:lnTo>
                  <a:lnTo>
                    <a:pt x="0" y="130"/>
                  </a:lnTo>
                  <a:close/>
                  <a:moveTo>
                    <a:pt x="0" y="111"/>
                  </a:moveTo>
                  <a:lnTo>
                    <a:pt x="0" y="75"/>
                  </a:lnTo>
                  <a:lnTo>
                    <a:pt x="4" y="75"/>
                  </a:lnTo>
                  <a:lnTo>
                    <a:pt x="4" y="111"/>
                  </a:lnTo>
                  <a:lnTo>
                    <a:pt x="0" y="111"/>
                  </a:lnTo>
                  <a:close/>
                  <a:moveTo>
                    <a:pt x="0" y="61"/>
                  </a:moveTo>
                  <a:lnTo>
                    <a:pt x="0" y="56"/>
                  </a:lnTo>
                  <a:lnTo>
                    <a:pt x="4" y="56"/>
                  </a:lnTo>
                  <a:lnTo>
                    <a:pt x="4" y="61"/>
                  </a:lnTo>
                  <a:lnTo>
                    <a:pt x="0" y="61"/>
                  </a:lnTo>
                  <a:close/>
                  <a:moveTo>
                    <a:pt x="0" y="42"/>
                  </a:moveTo>
                  <a:lnTo>
                    <a:pt x="0" y="38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0" y="42"/>
                  </a:lnTo>
                  <a:close/>
                  <a:moveTo>
                    <a:pt x="0" y="24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5"/>
                  </a:lnTo>
                  <a:lnTo>
                    <a:pt x="2" y="5"/>
                  </a:lnTo>
                  <a:lnTo>
                    <a:pt x="4" y="3"/>
                  </a:lnTo>
                  <a:lnTo>
                    <a:pt x="4" y="24"/>
                  </a:lnTo>
                  <a:lnTo>
                    <a:pt x="0" y="24"/>
                  </a:lnTo>
                  <a:close/>
                  <a:moveTo>
                    <a:pt x="31" y="0"/>
                  </a:moveTo>
                  <a:lnTo>
                    <a:pt x="36" y="0"/>
                  </a:lnTo>
                  <a:lnTo>
                    <a:pt x="36" y="5"/>
                  </a:lnTo>
                  <a:lnTo>
                    <a:pt x="31" y="5"/>
                  </a:lnTo>
                  <a:lnTo>
                    <a:pt x="31" y="0"/>
                  </a:lnTo>
                  <a:close/>
                  <a:moveTo>
                    <a:pt x="49" y="0"/>
                  </a:moveTo>
                  <a:lnTo>
                    <a:pt x="54" y="0"/>
                  </a:lnTo>
                  <a:lnTo>
                    <a:pt x="54" y="5"/>
                  </a:lnTo>
                  <a:lnTo>
                    <a:pt x="49" y="5"/>
                  </a:lnTo>
                  <a:lnTo>
                    <a:pt x="49" y="0"/>
                  </a:lnTo>
                  <a:close/>
                  <a:moveTo>
                    <a:pt x="68" y="0"/>
                  </a:moveTo>
                  <a:lnTo>
                    <a:pt x="105" y="0"/>
                  </a:lnTo>
                  <a:lnTo>
                    <a:pt x="105" y="5"/>
                  </a:lnTo>
                  <a:lnTo>
                    <a:pt x="68" y="5"/>
                  </a:lnTo>
                  <a:lnTo>
                    <a:pt x="68" y="0"/>
                  </a:lnTo>
                  <a:close/>
                  <a:moveTo>
                    <a:pt x="118" y="0"/>
                  </a:moveTo>
                  <a:lnTo>
                    <a:pt x="123" y="0"/>
                  </a:lnTo>
                  <a:lnTo>
                    <a:pt x="123" y="5"/>
                  </a:lnTo>
                  <a:lnTo>
                    <a:pt x="118" y="5"/>
                  </a:lnTo>
                  <a:lnTo>
                    <a:pt x="118" y="0"/>
                  </a:lnTo>
                  <a:close/>
                  <a:moveTo>
                    <a:pt x="137" y="0"/>
                  </a:moveTo>
                  <a:lnTo>
                    <a:pt x="141" y="0"/>
                  </a:lnTo>
                  <a:lnTo>
                    <a:pt x="141" y="5"/>
                  </a:lnTo>
                  <a:lnTo>
                    <a:pt x="137" y="5"/>
                  </a:lnTo>
                  <a:lnTo>
                    <a:pt x="137" y="0"/>
                  </a:lnTo>
                  <a:close/>
                  <a:moveTo>
                    <a:pt x="155" y="0"/>
                  </a:moveTo>
                  <a:lnTo>
                    <a:pt x="192" y="0"/>
                  </a:lnTo>
                  <a:lnTo>
                    <a:pt x="192" y="5"/>
                  </a:lnTo>
                  <a:lnTo>
                    <a:pt x="155" y="5"/>
                  </a:lnTo>
                  <a:lnTo>
                    <a:pt x="155" y="0"/>
                  </a:lnTo>
                  <a:close/>
                  <a:moveTo>
                    <a:pt x="206" y="0"/>
                  </a:moveTo>
                  <a:lnTo>
                    <a:pt x="210" y="0"/>
                  </a:lnTo>
                  <a:lnTo>
                    <a:pt x="210" y="5"/>
                  </a:lnTo>
                  <a:lnTo>
                    <a:pt x="206" y="5"/>
                  </a:lnTo>
                  <a:lnTo>
                    <a:pt x="206" y="0"/>
                  </a:lnTo>
                  <a:close/>
                  <a:moveTo>
                    <a:pt x="224" y="0"/>
                  </a:moveTo>
                  <a:lnTo>
                    <a:pt x="229" y="0"/>
                  </a:lnTo>
                  <a:lnTo>
                    <a:pt x="229" y="5"/>
                  </a:lnTo>
                  <a:lnTo>
                    <a:pt x="224" y="5"/>
                  </a:lnTo>
                  <a:lnTo>
                    <a:pt x="224" y="0"/>
                  </a:lnTo>
                  <a:close/>
                  <a:moveTo>
                    <a:pt x="242" y="0"/>
                  </a:moveTo>
                  <a:lnTo>
                    <a:pt x="279" y="0"/>
                  </a:lnTo>
                  <a:lnTo>
                    <a:pt x="279" y="5"/>
                  </a:lnTo>
                  <a:lnTo>
                    <a:pt x="242" y="5"/>
                  </a:lnTo>
                  <a:lnTo>
                    <a:pt x="242" y="0"/>
                  </a:lnTo>
                  <a:close/>
                  <a:moveTo>
                    <a:pt x="293" y="0"/>
                  </a:moveTo>
                  <a:lnTo>
                    <a:pt x="297" y="0"/>
                  </a:lnTo>
                  <a:lnTo>
                    <a:pt x="297" y="5"/>
                  </a:lnTo>
                  <a:lnTo>
                    <a:pt x="293" y="5"/>
                  </a:lnTo>
                  <a:lnTo>
                    <a:pt x="293" y="0"/>
                  </a:lnTo>
                  <a:close/>
                  <a:moveTo>
                    <a:pt x="311" y="0"/>
                  </a:moveTo>
                  <a:lnTo>
                    <a:pt x="316" y="0"/>
                  </a:lnTo>
                  <a:lnTo>
                    <a:pt x="316" y="5"/>
                  </a:lnTo>
                  <a:lnTo>
                    <a:pt x="311" y="5"/>
                  </a:lnTo>
                  <a:lnTo>
                    <a:pt x="311" y="0"/>
                  </a:lnTo>
                  <a:close/>
                  <a:moveTo>
                    <a:pt x="330" y="0"/>
                  </a:moveTo>
                  <a:lnTo>
                    <a:pt x="366" y="0"/>
                  </a:lnTo>
                  <a:lnTo>
                    <a:pt x="366" y="5"/>
                  </a:lnTo>
                  <a:lnTo>
                    <a:pt x="330" y="5"/>
                  </a:lnTo>
                  <a:lnTo>
                    <a:pt x="330" y="0"/>
                  </a:lnTo>
                  <a:close/>
                  <a:moveTo>
                    <a:pt x="380" y="0"/>
                  </a:moveTo>
                  <a:lnTo>
                    <a:pt x="385" y="0"/>
                  </a:lnTo>
                  <a:lnTo>
                    <a:pt x="385" y="5"/>
                  </a:lnTo>
                  <a:lnTo>
                    <a:pt x="380" y="5"/>
                  </a:lnTo>
                  <a:lnTo>
                    <a:pt x="380" y="0"/>
                  </a:lnTo>
                  <a:close/>
                  <a:moveTo>
                    <a:pt x="398" y="0"/>
                  </a:moveTo>
                  <a:lnTo>
                    <a:pt x="403" y="0"/>
                  </a:lnTo>
                  <a:lnTo>
                    <a:pt x="403" y="5"/>
                  </a:lnTo>
                  <a:lnTo>
                    <a:pt x="398" y="5"/>
                  </a:lnTo>
                  <a:lnTo>
                    <a:pt x="398" y="0"/>
                  </a:lnTo>
                  <a:close/>
                  <a:moveTo>
                    <a:pt x="417" y="0"/>
                  </a:moveTo>
                  <a:lnTo>
                    <a:pt x="454" y="0"/>
                  </a:lnTo>
                  <a:lnTo>
                    <a:pt x="454" y="5"/>
                  </a:lnTo>
                  <a:lnTo>
                    <a:pt x="417" y="5"/>
                  </a:lnTo>
                  <a:lnTo>
                    <a:pt x="417" y="0"/>
                  </a:lnTo>
                  <a:close/>
                  <a:moveTo>
                    <a:pt x="467" y="0"/>
                  </a:moveTo>
                  <a:lnTo>
                    <a:pt x="472" y="0"/>
                  </a:lnTo>
                  <a:lnTo>
                    <a:pt x="472" y="5"/>
                  </a:lnTo>
                  <a:lnTo>
                    <a:pt x="467" y="5"/>
                  </a:lnTo>
                  <a:lnTo>
                    <a:pt x="467" y="0"/>
                  </a:lnTo>
                  <a:close/>
                  <a:moveTo>
                    <a:pt x="486" y="0"/>
                  </a:moveTo>
                  <a:lnTo>
                    <a:pt x="490" y="0"/>
                  </a:lnTo>
                  <a:lnTo>
                    <a:pt x="490" y="5"/>
                  </a:lnTo>
                  <a:lnTo>
                    <a:pt x="486" y="5"/>
                  </a:lnTo>
                  <a:lnTo>
                    <a:pt x="486" y="0"/>
                  </a:lnTo>
                  <a:close/>
                  <a:moveTo>
                    <a:pt x="504" y="0"/>
                  </a:moveTo>
                  <a:lnTo>
                    <a:pt x="541" y="0"/>
                  </a:lnTo>
                  <a:lnTo>
                    <a:pt x="541" y="5"/>
                  </a:lnTo>
                  <a:lnTo>
                    <a:pt x="504" y="5"/>
                  </a:lnTo>
                  <a:lnTo>
                    <a:pt x="504" y="0"/>
                  </a:lnTo>
                  <a:close/>
                  <a:moveTo>
                    <a:pt x="555" y="0"/>
                  </a:moveTo>
                  <a:lnTo>
                    <a:pt x="559" y="0"/>
                  </a:lnTo>
                  <a:lnTo>
                    <a:pt x="559" y="5"/>
                  </a:lnTo>
                  <a:lnTo>
                    <a:pt x="555" y="5"/>
                  </a:lnTo>
                  <a:lnTo>
                    <a:pt x="555" y="0"/>
                  </a:lnTo>
                  <a:close/>
                  <a:moveTo>
                    <a:pt x="573" y="0"/>
                  </a:moveTo>
                  <a:lnTo>
                    <a:pt x="578" y="0"/>
                  </a:lnTo>
                  <a:lnTo>
                    <a:pt x="578" y="5"/>
                  </a:lnTo>
                  <a:lnTo>
                    <a:pt x="573" y="5"/>
                  </a:lnTo>
                  <a:lnTo>
                    <a:pt x="573" y="0"/>
                  </a:lnTo>
                  <a:close/>
                  <a:moveTo>
                    <a:pt x="591" y="0"/>
                  </a:moveTo>
                  <a:lnTo>
                    <a:pt x="628" y="0"/>
                  </a:lnTo>
                  <a:lnTo>
                    <a:pt x="628" y="5"/>
                  </a:lnTo>
                  <a:lnTo>
                    <a:pt x="591" y="5"/>
                  </a:lnTo>
                  <a:lnTo>
                    <a:pt x="591" y="0"/>
                  </a:lnTo>
                  <a:close/>
                  <a:moveTo>
                    <a:pt x="642" y="0"/>
                  </a:moveTo>
                  <a:lnTo>
                    <a:pt x="646" y="0"/>
                  </a:lnTo>
                  <a:lnTo>
                    <a:pt x="646" y="5"/>
                  </a:lnTo>
                  <a:lnTo>
                    <a:pt x="642" y="5"/>
                  </a:lnTo>
                  <a:lnTo>
                    <a:pt x="642" y="0"/>
                  </a:lnTo>
                  <a:close/>
                  <a:moveTo>
                    <a:pt x="660" y="0"/>
                  </a:moveTo>
                  <a:lnTo>
                    <a:pt x="665" y="0"/>
                  </a:lnTo>
                  <a:lnTo>
                    <a:pt x="665" y="5"/>
                  </a:lnTo>
                  <a:lnTo>
                    <a:pt x="660" y="5"/>
                  </a:lnTo>
                  <a:lnTo>
                    <a:pt x="660" y="0"/>
                  </a:lnTo>
                  <a:close/>
                  <a:moveTo>
                    <a:pt x="679" y="0"/>
                  </a:moveTo>
                  <a:lnTo>
                    <a:pt x="715" y="0"/>
                  </a:lnTo>
                  <a:lnTo>
                    <a:pt x="715" y="5"/>
                  </a:lnTo>
                  <a:lnTo>
                    <a:pt x="679" y="5"/>
                  </a:lnTo>
                  <a:lnTo>
                    <a:pt x="679" y="0"/>
                  </a:lnTo>
                  <a:close/>
                  <a:moveTo>
                    <a:pt x="729" y="0"/>
                  </a:moveTo>
                  <a:lnTo>
                    <a:pt x="734" y="0"/>
                  </a:lnTo>
                  <a:lnTo>
                    <a:pt x="734" y="5"/>
                  </a:lnTo>
                  <a:lnTo>
                    <a:pt x="729" y="5"/>
                  </a:lnTo>
                  <a:lnTo>
                    <a:pt x="729" y="0"/>
                  </a:lnTo>
                  <a:close/>
                  <a:moveTo>
                    <a:pt x="747" y="0"/>
                  </a:moveTo>
                  <a:lnTo>
                    <a:pt x="752" y="0"/>
                  </a:lnTo>
                  <a:lnTo>
                    <a:pt x="752" y="5"/>
                  </a:lnTo>
                  <a:lnTo>
                    <a:pt x="747" y="5"/>
                  </a:lnTo>
                  <a:lnTo>
                    <a:pt x="747" y="0"/>
                  </a:lnTo>
                  <a:close/>
                  <a:moveTo>
                    <a:pt x="766" y="0"/>
                  </a:moveTo>
                  <a:lnTo>
                    <a:pt x="803" y="0"/>
                  </a:lnTo>
                  <a:lnTo>
                    <a:pt x="803" y="5"/>
                  </a:lnTo>
                  <a:lnTo>
                    <a:pt x="766" y="5"/>
                  </a:lnTo>
                  <a:lnTo>
                    <a:pt x="766" y="0"/>
                  </a:lnTo>
                  <a:close/>
                  <a:moveTo>
                    <a:pt x="816" y="0"/>
                  </a:moveTo>
                  <a:lnTo>
                    <a:pt x="821" y="0"/>
                  </a:lnTo>
                  <a:lnTo>
                    <a:pt x="821" y="5"/>
                  </a:lnTo>
                  <a:lnTo>
                    <a:pt x="816" y="5"/>
                  </a:lnTo>
                  <a:lnTo>
                    <a:pt x="816" y="0"/>
                  </a:lnTo>
                  <a:close/>
                  <a:moveTo>
                    <a:pt x="835" y="0"/>
                  </a:moveTo>
                  <a:lnTo>
                    <a:pt x="839" y="0"/>
                  </a:lnTo>
                  <a:lnTo>
                    <a:pt x="839" y="5"/>
                  </a:lnTo>
                  <a:lnTo>
                    <a:pt x="835" y="5"/>
                  </a:lnTo>
                  <a:lnTo>
                    <a:pt x="835" y="0"/>
                  </a:lnTo>
                  <a:close/>
                  <a:moveTo>
                    <a:pt x="853" y="0"/>
                  </a:moveTo>
                  <a:lnTo>
                    <a:pt x="890" y="0"/>
                  </a:lnTo>
                  <a:lnTo>
                    <a:pt x="890" y="5"/>
                  </a:lnTo>
                  <a:lnTo>
                    <a:pt x="853" y="5"/>
                  </a:lnTo>
                  <a:lnTo>
                    <a:pt x="853" y="0"/>
                  </a:lnTo>
                  <a:close/>
                  <a:moveTo>
                    <a:pt x="904" y="0"/>
                  </a:moveTo>
                  <a:lnTo>
                    <a:pt x="908" y="0"/>
                  </a:lnTo>
                  <a:lnTo>
                    <a:pt x="908" y="5"/>
                  </a:lnTo>
                  <a:lnTo>
                    <a:pt x="904" y="5"/>
                  </a:lnTo>
                  <a:lnTo>
                    <a:pt x="904" y="0"/>
                  </a:lnTo>
                  <a:close/>
                  <a:moveTo>
                    <a:pt x="922" y="0"/>
                  </a:moveTo>
                  <a:lnTo>
                    <a:pt x="927" y="0"/>
                  </a:lnTo>
                  <a:lnTo>
                    <a:pt x="927" y="5"/>
                  </a:lnTo>
                  <a:lnTo>
                    <a:pt x="922" y="5"/>
                  </a:lnTo>
                  <a:lnTo>
                    <a:pt x="922" y="0"/>
                  </a:lnTo>
                  <a:close/>
                  <a:moveTo>
                    <a:pt x="940" y="0"/>
                  </a:moveTo>
                  <a:lnTo>
                    <a:pt x="977" y="0"/>
                  </a:lnTo>
                  <a:lnTo>
                    <a:pt x="977" y="5"/>
                  </a:lnTo>
                  <a:lnTo>
                    <a:pt x="940" y="5"/>
                  </a:lnTo>
                  <a:lnTo>
                    <a:pt x="940" y="0"/>
                  </a:lnTo>
                  <a:close/>
                  <a:moveTo>
                    <a:pt x="991" y="0"/>
                  </a:moveTo>
                  <a:lnTo>
                    <a:pt x="995" y="0"/>
                  </a:lnTo>
                  <a:lnTo>
                    <a:pt x="995" y="5"/>
                  </a:lnTo>
                  <a:lnTo>
                    <a:pt x="991" y="5"/>
                  </a:lnTo>
                  <a:lnTo>
                    <a:pt x="991" y="0"/>
                  </a:lnTo>
                  <a:close/>
                  <a:moveTo>
                    <a:pt x="1009" y="0"/>
                  </a:moveTo>
                  <a:lnTo>
                    <a:pt x="1014" y="0"/>
                  </a:lnTo>
                  <a:lnTo>
                    <a:pt x="1014" y="5"/>
                  </a:lnTo>
                  <a:lnTo>
                    <a:pt x="1009" y="5"/>
                  </a:lnTo>
                  <a:lnTo>
                    <a:pt x="1009" y="0"/>
                  </a:lnTo>
                  <a:close/>
                  <a:moveTo>
                    <a:pt x="1028" y="0"/>
                  </a:moveTo>
                  <a:lnTo>
                    <a:pt x="1064" y="0"/>
                  </a:lnTo>
                  <a:lnTo>
                    <a:pt x="1064" y="5"/>
                  </a:lnTo>
                  <a:lnTo>
                    <a:pt x="1028" y="5"/>
                  </a:lnTo>
                  <a:lnTo>
                    <a:pt x="1028" y="0"/>
                  </a:lnTo>
                  <a:close/>
                  <a:moveTo>
                    <a:pt x="1078" y="0"/>
                  </a:moveTo>
                  <a:lnTo>
                    <a:pt x="1083" y="0"/>
                  </a:lnTo>
                  <a:lnTo>
                    <a:pt x="1083" y="5"/>
                  </a:lnTo>
                  <a:lnTo>
                    <a:pt x="1078" y="5"/>
                  </a:lnTo>
                  <a:lnTo>
                    <a:pt x="1078" y="0"/>
                  </a:lnTo>
                  <a:close/>
                  <a:moveTo>
                    <a:pt x="1096" y="0"/>
                  </a:moveTo>
                  <a:lnTo>
                    <a:pt x="1101" y="0"/>
                  </a:lnTo>
                  <a:lnTo>
                    <a:pt x="1101" y="5"/>
                  </a:lnTo>
                  <a:lnTo>
                    <a:pt x="1096" y="5"/>
                  </a:lnTo>
                  <a:lnTo>
                    <a:pt x="1096" y="0"/>
                  </a:lnTo>
                  <a:close/>
                  <a:moveTo>
                    <a:pt x="1115" y="0"/>
                  </a:moveTo>
                  <a:lnTo>
                    <a:pt x="1152" y="0"/>
                  </a:lnTo>
                  <a:lnTo>
                    <a:pt x="1152" y="5"/>
                  </a:lnTo>
                  <a:lnTo>
                    <a:pt x="1115" y="5"/>
                  </a:lnTo>
                  <a:lnTo>
                    <a:pt x="1115" y="0"/>
                  </a:lnTo>
                  <a:close/>
                  <a:moveTo>
                    <a:pt x="1165" y="0"/>
                  </a:moveTo>
                  <a:lnTo>
                    <a:pt x="1170" y="0"/>
                  </a:lnTo>
                  <a:lnTo>
                    <a:pt x="1170" y="5"/>
                  </a:lnTo>
                  <a:lnTo>
                    <a:pt x="1165" y="5"/>
                  </a:lnTo>
                  <a:lnTo>
                    <a:pt x="1165" y="0"/>
                  </a:lnTo>
                  <a:close/>
                  <a:moveTo>
                    <a:pt x="1184" y="0"/>
                  </a:moveTo>
                  <a:lnTo>
                    <a:pt x="1188" y="0"/>
                  </a:lnTo>
                  <a:lnTo>
                    <a:pt x="1188" y="5"/>
                  </a:lnTo>
                  <a:lnTo>
                    <a:pt x="1184" y="5"/>
                  </a:lnTo>
                  <a:lnTo>
                    <a:pt x="1184" y="0"/>
                  </a:lnTo>
                  <a:close/>
                  <a:moveTo>
                    <a:pt x="1202" y="0"/>
                  </a:moveTo>
                  <a:lnTo>
                    <a:pt x="1239" y="0"/>
                  </a:lnTo>
                  <a:lnTo>
                    <a:pt x="1239" y="5"/>
                  </a:lnTo>
                  <a:lnTo>
                    <a:pt x="1202" y="5"/>
                  </a:lnTo>
                  <a:lnTo>
                    <a:pt x="1202" y="0"/>
                  </a:lnTo>
                  <a:close/>
                  <a:moveTo>
                    <a:pt x="1253" y="0"/>
                  </a:moveTo>
                  <a:lnTo>
                    <a:pt x="1257" y="0"/>
                  </a:lnTo>
                  <a:lnTo>
                    <a:pt x="1257" y="5"/>
                  </a:lnTo>
                  <a:lnTo>
                    <a:pt x="1253" y="5"/>
                  </a:lnTo>
                  <a:lnTo>
                    <a:pt x="1253" y="0"/>
                  </a:lnTo>
                  <a:close/>
                  <a:moveTo>
                    <a:pt x="1271" y="0"/>
                  </a:moveTo>
                  <a:lnTo>
                    <a:pt x="1276" y="0"/>
                  </a:lnTo>
                  <a:lnTo>
                    <a:pt x="1276" y="5"/>
                  </a:lnTo>
                  <a:lnTo>
                    <a:pt x="1271" y="5"/>
                  </a:lnTo>
                  <a:lnTo>
                    <a:pt x="1271" y="0"/>
                  </a:lnTo>
                  <a:close/>
                  <a:moveTo>
                    <a:pt x="1289" y="0"/>
                  </a:moveTo>
                  <a:lnTo>
                    <a:pt x="1326" y="0"/>
                  </a:lnTo>
                  <a:lnTo>
                    <a:pt x="1326" y="5"/>
                  </a:lnTo>
                  <a:lnTo>
                    <a:pt x="1289" y="5"/>
                  </a:lnTo>
                  <a:lnTo>
                    <a:pt x="1289" y="0"/>
                  </a:lnTo>
                  <a:close/>
                  <a:moveTo>
                    <a:pt x="1340" y="0"/>
                  </a:moveTo>
                  <a:lnTo>
                    <a:pt x="1344" y="0"/>
                  </a:lnTo>
                  <a:lnTo>
                    <a:pt x="1344" y="5"/>
                  </a:lnTo>
                  <a:lnTo>
                    <a:pt x="1340" y="5"/>
                  </a:lnTo>
                  <a:lnTo>
                    <a:pt x="1340" y="0"/>
                  </a:lnTo>
                  <a:close/>
                  <a:moveTo>
                    <a:pt x="1358" y="0"/>
                  </a:moveTo>
                  <a:lnTo>
                    <a:pt x="1363" y="0"/>
                  </a:lnTo>
                  <a:lnTo>
                    <a:pt x="1363" y="5"/>
                  </a:lnTo>
                  <a:lnTo>
                    <a:pt x="1358" y="5"/>
                  </a:lnTo>
                  <a:lnTo>
                    <a:pt x="1358" y="0"/>
                  </a:lnTo>
                  <a:close/>
                  <a:moveTo>
                    <a:pt x="1377" y="0"/>
                  </a:moveTo>
                  <a:lnTo>
                    <a:pt x="1413" y="0"/>
                  </a:lnTo>
                  <a:lnTo>
                    <a:pt x="1413" y="5"/>
                  </a:lnTo>
                  <a:lnTo>
                    <a:pt x="1377" y="5"/>
                  </a:lnTo>
                  <a:lnTo>
                    <a:pt x="1377" y="0"/>
                  </a:lnTo>
                  <a:close/>
                  <a:moveTo>
                    <a:pt x="1427" y="0"/>
                  </a:moveTo>
                  <a:lnTo>
                    <a:pt x="1432" y="0"/>
                  </a:lnTo>
                  <a:lnTo>
                    <a:pt x="1432" y="5"/>
                  </a:lnTo>
                  <a:lnTo>
                    <a:pt x="1427" y="5"/>
                  </a:lnTo>
                  <a:lnTo>
                    <a:pt x="1427" y="0"/>
                  </a:lnTo>
                  <a:close/>
                  <a:moveTo>
                    <a:pt x="1445" y="0"/>
                  </a:moveTo>
                  <a:lnTo>
                    <a:pt x="1450" y="0"/>
                  </a:lnTo>
                  <a:lnTo>
                    <a:pt x="1450" y="5"/>
                  </a:lnTo>
                  <a:lnTo>
                    <a:pt x="1445" y="5"/>
                  </a:lnTo>
                  <a:lnTo>
                    <a:pt x="1445" y="0"/>
                  </a:lnTo>
                  <a:close/>
                  <a:moveTo>
                    <a:pt x="1464" y="0"/>
                  </a:moveTo>
                  <a:lnTo>
                    <a:pt x="1469" y="0"/>
                  </a:lnTo>
                  <a:lnTo>
                    <a:pt x="1469" y="37"/>
                  </a:lnTo>
                  <a:lnTo>
                    <a:pt x="1464" y="37"/>
                  </a:lnTo>
                  <a:lnTo>
                    <a:pt x="1464" y="3"/>
                  </a:lnTo>
                  <a:lnTo>
                    <a:pt x="1467" y="5"/>
                  </a:lnTo>
                  <a:lnTo>
                    <a:pt x="1464" y="5"/>
                  </a:lnTo>
                  <a:lnTo>
                    <a:pt x="1464" y="0"/>
                  </a:lnTo>
                  <a:close/>
                  <a:moveTo>
                    <a:pt x="1469" y="50"/>
                  </a:moveTo>
                  <a:lnTo>
                    <a:pt x="1469" y="55"/>
                  </a:lnTo>
                  <a:lnTo>
                    <a:pt x="1464" y="55"/>
                  </a:lnTo>
                  <a:lnTo>
                    <a:pt x="1464" y="50"/>
                  </a:lnTo>
                  <a:lnTo>
                    <a:pt x="1469" y="50"/>
                  </a:lnTo>
                  <a:close/>
                  <a:moveTo>
                    <a:pt x="1469" y="69"/>
                  </a:moveTo>
                  <a:lnTo>
                    <a:pt x="1469" y="73"/>
                  </a:lnTo>
                  <a:lnTo>
                    <a:pt x="1464" y="73"/>
                  </a:lnTo>
                  <a:lnTo>
                    <a:pt x="1464" y="69"/>
                  </a:lnTo>
                  <a:lnTo>
                    <a:pt x="1469" y="69"/>
                  </a:lnTo>
                  <a:close/>
                  <a:moveTo>
                    <a:pt x="1469" y="87"/>
                  </a:moveTo>
                  <a:lnTo>
                    <a:pt x="1469" y="124"/>
                  </a:lnTo>
                  <a:lnTo>
                    <a:pt x="1464" y="124"/>
                  </a:lnTo>
                  <a:lnTo>
                    <a:pt x="1464" y="87"/>
                  </a:lnTo>
                  <a:lnTo>
                    <a:pt x="1469" y="87"/>
                  </a:lnTo>
                  <a:close/>
                  <a:moveTo>
                    <a:pt x="1469" y="138"/>
                  </a:moveTo>
                  <a:lnTo>
                    <a:pt x="1469" y="142"/>
                  </a:lnTo>
                  <a:lnTo>
                    <a:pt x="1464" y="142"/>
                  </a:lnTo>
                  <a:lnTo>
                    <a:pt x="1464" y="138"/>
                  </a:lnTo>
                  <a:lnTo>
                    <a:pt x="1469" y="138"/>
                  </a:lnTo>
                  <a:close/>
                  <a:moveTo>
                    <a:pt x="1469" y="156"/>
                  </a:moveTo>
                  <a:lnTo>
                    <a:pt x="1469" y="161"/>
                  </a:lnTo>
                  <a:lnTo>
                    <a:pt x="1464" y="161"/>
                  </a:lnTo>
                  <a:lnTo>
                    <a:pt x="1464" y="156"/>
                  </a:lnTo>
                  <a:lnTo>
                    <a:pt x="1469" y="156"/>
                  </a:lnTo>
                  <a:close/>
                  <a:moveTo>
                    <a:pt x="1469" y="175"/>
                  </a:moveTo>
                  <a:lnTo>
                    <a:pt x="1469" y="211"/>
                  </a:lnTo>
                  <a:lnTo>
                    <a:pt x="1464" y="211"/>
                  </a:lnTo>
                  <a:lnTo>
                    <a:pt x="1464" y="175"/>
                  </a:lnTo>
                  <a:lnTo>
                    <a:pt x="1469" y="175"/>
                  </a:lnTo>
                  <a:close/>
                  <a:moveTo>
                    <a:pt x="1469" y="225"/>
                  </a:moveTo>
                  <a:lnTo>
                    <a:pt x="1469" y="230"/>
                  </a:lnTo>
                  <a:lnTo>
                    <a:pt x="1464" y="230"/>
                  </a:lnTo>
                  <a:lnTo>
                    <a:pt x="1464" y="225"/>
                  </a:lnTo>
                  <a:lnTo>
                    <a:pt x="1469" y="225"/>
                  </a:lnTo>
                  <a:close/>
                  <a:moveTo>
                    <a:pt x="1469" y="243"/>
                  </a:moveTo>
                  <a:lnTo>
                    <a:pt x="1469" y="248"/>
                  </a:lnTo>
                  <a:lnTo>
                    <a:pt x="1464" y="248"/>
                  </a:lnTo>
                  <a:lnTo>
                    <a:pt x="1464" y="243"/>
                  </a:lnTo>
                  <a:lnTo>
                    <a:pt x="1469" y="243"/>
                  </a:lnTo>
                  <a:close/>
                  <a:moveTo>
                    <a:pt x="1469" y="262"/>
                  </a:moveTo>
                  <a:lnTo>
                    <a:pt x="1469" y="299"/>
                  </a:lnTo>
                  <a:lnTo>
                    <a:pt x="1464" y="299"/>
                  </a:lnTo>
                  <a:lnTo>
                    <a:pt x="1464" y="262"/>
                  </a:lnTo>
                  <a:lnTo>
                    <a:pt x="1469" y="262"/>
                  </a:lnTo>
                  <a:close/>
                  <a:moveTo>
                    <a:pt x="1469" y="312"/>
                  </a:moveTo>
                  <a:lnTo>
                    <a:pt x="1469" y="317"/>
                  </a:lnTo>
                  <a:lnTo>
                    <a:pt x="1464" y="317"/>
                  </a:lnTo>
                  <a:lnTo>
                    <a:pt x="1464" y="312"/>
                  </a:lnTo>
                  <a:lnTo>
                    <a:pt x="1469" y="312"/>
                  </a:lnTo>
                  <a:close/>
                  <a:moveTo>
                    <a:pt x="1469" y="331"/>
                  </a:moveTo>
                  <a:lnTo>
                    <a:pt x="1469" y="335"/>
                  </a:lnTo>
                  <a:lnTo>
                    <a:pt x="1464" y="335"/>
                  </a:lnTo>
                  <a:lnTo>
                    <a:pt x="1464" y="331"/>
                  </a:lnTo>
                  <a:lnTo>
                    <a:pt x="1469" y="331"/>
                  </a:lnTo>
                  <a:close/>
                  <a:moveTo>
                    <a:pt x="1469" y="349"/>
                  </a:moveTo>
                  <a:lnTo>
                    <a:pt x="1469" y="386"/>
                  </a:lnTo>
                  <a:lnTo>
                    <a:pt x="1464" y="386"/>
                  </a:lnTo>
                  <a:lnTo>
                    <a:pt x="1464" y="349"/>
                  </a:lnTo>
                  <a:lnTo>
                    <a:pt x="1469" y="349"/>
                  </a:lnTo>
                  <a:close/>
                  <a:moveTo>
                    <a:pt x="1469" y="400"/>
                  </a:moveTo>
                  <a:lnTo>
                    <a:pt x="1469" y="404"/>
                  </a:lnTo>
                  <a:lnTo>
                    <a:pt x="1464" y="404"/>
                  </a:lnTo>
                  <a:lnTo>
                    <a:pt x="1464" y="400"/>
                  </a:lnTo>
                  <a:lnTo>
                    <a:pt x="1469" y="400"/>
                  </a:lnTo>
                  <a:close/>
                  <a:moveTo>
                    <a:pt x="1469" y="418"/>
                  </a:moveTo>
                  <a:lnTo>
                    <a:pt x="1469" y="423"/>
                  </a:lnTo>
                  <a:lnTo>
                    <a:pt x="1464" y="423"/>
                  </a:lnTo>
                  <a:lnTo>
                    <a:pt x="1464" y="418"/>
                  </a:lnTo>
                  <a:lnTo>
                    <a:pt x="1469" y="418"/>
                  </a:lnTo>
                  <a:close/>
                  <a:moveTo>
                    <a:pt x="1469" y="436"/>
                  </a:moveTo>
                  <a:lnTo>
                    <a:pt x="1469" y="473"/>
                  </a:lnTo>
                  <a:lnTo>
                    <a:pt x="1464" y="473"/>
                  </a:lnTo>
                  <a:lnTo>
                    <a:pt x="1464" y="436"/>
                  </a:lnTo>
                  <a:lnTo>
                    <a:pt x="1469" y="436"/>
                  </a:lnTo>
                  <a:close/>
                  <a:moveTo>
                    <a:pt x="1469" y="487"/>
                  </a:moveTo>
                  <a:lnTo>
                    <a:pt x="1469" y="492"/>
                  </a:lnTo>
                  <a:lnTo>
                    <a:pt x="1464" y="492"/>
                  </a:lnTo>
                  <a:lnTo>
                    <a:pt x="1464" y="487"/>
                  </a:lnTo>
                  <a:lnTo>
                    <a:pt x="1469" y="487"/>
                  </a:lnTo>
                  <a:close/>
                  <a:moveTo>
                    <a:pt x="1469" y="505"/>
                  </a:moveTo>
                  <a:lnTo>
                    <a:pt x="1469" y="510"/>
                  </a:lnTo>
                  <a:lnTo>
                    <a:pt x="1464" y="510"/>
                  </a:lnTo>
                  <a:lnTo>
                    <a:pt x="1464" y="505"/>
                  </a:lnTo>
                  <a:lnTo>
                    <a:pt x="1469" y="505"/>
                  </a:lnTo>
                  <a:close/>
                  <a:moveTo>
                    <a:pt x="1469" y="524"/>
                  </a:moveTo>
                  <a:lnTo>
                    <a:pt x="1469" y="561"/>
                  </a:lnTo>
                  <a:lnTo>
                    <a:pt x="1464" y="561"/>
                  </a:lnTo>
                  <a:lnTo>
                    <a:pt x="1464" y="524"/>
                  </a:lnTo>
                  <a:lnTo>
                    <a:pt x="1469" y="524"/>
                  </a:lnTo>
                  <a:close/>
                  <a:moveTo>
                    <a:pt x="1469" y="574"/>
                  </a:moveTo>
                  <a:lnTo>
                    <a:pt x="1469" y="579"/>
                  </a:lnTo>
                  <a:lnTo>
                    <a:pt x="1464" y="579"/>
                  </a:lnTo>
                  <a:lnTo>
                    <a:pt x="1464" y="574"/>
                  </a:lnTo>
                  <a:lnTo>
                    <a:pt x="1469" y="574"/>
                  </a:lnTo>
                  <a:close/>
                  <a:moveTo>
                    <a:pt x="1469" y="593"/>
                  </a:moveTo>
                  <a:lnTo>
                    <a:pt x="1469" y="597"/>
                  </a:lnTo>
                  <a:lnTo>
                    <a:pt x="1464" y="597"/>
                  </a:lnTo>
                  <a:lnTo>
                    <a:pt x="1464" y="593"/>
                  </a:lnTo>
                  <a:lnTo>
                    <a:pt x="1469" y="593"/>
                  </a:lnTo>
                  <a:close/>
                  <a:moveTo>
                    <a:pt x="1469" y="611"/>
                  </a:moveTo>
                  <a:lnTo>
                    <a:pt x="1469" y="648"/>
                  </a:lnTo>
                  <a:lnTo>
                    <a:pt x="1464" y="648"/>
                  </a:lnTo>
                  <a:lnTo>
                    <a:pt x="1464" y="611"/>
                  </a:lnTo>
                  <a:lnTo>
                    <a:pt x="1469" y="611"/>
                  </a:lnTo>
                  <a:close/>
                  <a:moveTo>
                    <a:pt x="1469" y="662"/>
                  </a:moveTo>
                  <a:lnTo>
                    <a:pt x="1469" y="666"/>
                  </a:lnTo>
                  <a:lnTo>
                    <a:pt x="1464" y="666"/>
                  </a:lnTo>
                  <a:lnTo>
                    <a:pt x="1464" y="662"/>
                  </a:lnTo>
                  <a:lnTo>
                    <a:pt x="1469" y="662"/>
                  </a:lnTo>
                  <a:close/>
                  <a:moveTo>
                    <a:pt x="1469" y="680"/>
                  </a:moveTo>
                  <a:lnTo>
                    <a:pt x="1469" y="685"/>
                  </a:lnTo>
                  <a:lnTo>
                    <a:pt x="1464" y="685"/>
                  </a:lnTo>
                  <a:lnTo>
                    <a:pt x="1464" y="680"/>
                  </a:lnTo>
                  <a:lnTo>
                    <a:pt x="1469" y="680"/>
                  </a:lnTo>
                  <a:close/>
                  <a:moveTo>
                    <a:pt x="1469" y="698"/>
                  </a:moveTo>
                  <a:lnTo>
                    <a:pt x="1469" y="735"/>
                  </a:lnTo>
                  <a:lnTo>
                    <a:pt x="1464" y="735"/>
                  </a:lnTo>
                  <a:lnTo>
                    <a:pt x="1464" y="698"/>
                  </a:lnTo>
                  <a:lnTo>
                    <a:pt x="1469" y="698"/>
                  </a:lnTo>
                  <a:close/>
                  <a:moveTo>
                    <a:pt x="1469" y="749"/>
                  </a:moveTo>
                  <a:lnTo>
                    <a:pt x="1469" y="754"/>
                  </a:lnTo>
                  <a:lnTo>
                    <a:pt x="1464" y="754"/>
                  </a:lnTo>
                  <a:lnTo>
                    <a:pt x="1464" y="749"/>
                  </a:lnTo>
                  <a:lnTo>
                    <a:pt x="1469" y="749"/>
                  </a:lnTo>
                  <a:close/>
                  <a:moveTo>
                    <a:pt x="1469" y="767"/>
                  </a:moveTo>
                  <a:lnTo>
                    <a:pt x="1469" y="772"/>
                  </a:lnTo>
                  <a:lnTo>
                    <a:pt x="1464" y="772"/>
                  </a:lnTo>
                  <a:lnTo>
                    <a:pt x="1464" y="767"/>
                  </a:lnTo>
                  <a:lnTo>
                    <a:pt x="1469" y="767"/>
                  </a:lnTo>
                  <a:close/>
                  <a:moveTo>
                    <a:pt x="1469" y="786"/>
                  </a:moveTo>
                  <a:lnTo>
                    <a:pt x="1469" y="822"/>
                  </a:lnTo>
                  <a:lnTo>
                    <a:pt x="1464" y="822"/>
                  </a:lnTo>
                  <a:lnTo>
                    <a:pt x="1464" y="786"/>
                  </a:lnTo>
                  <a:lnTo>
                    <a:pt x="1469" y="786"/>
                  </a:lnTo>
                  <a:close/>
                  <a:moveTo>
                    <a:pt x="1469" y="836"/>
                  </a:moveTo>
                  <a:lnTo>
                    <a:pt x="1469" y="841"/>
                  </a:lnTo>
                  <a:lnTo>
                    <a:pt x="1464" y="841"/>
                  </a:lnTo>
                  <a:lnTo>
                    <a:pt x="1464" y="836"/>
                  </a:lnTo>
                  <a:lnTo>
                    <a:pt x="1469" y="836"/>
                  </a:lnTo>
                  <a:close/>
                  <a:moveTo>
                    <a:pt x="1469" y="855"/>
                  </a:moveTo>
                  <a:lnTo>
                    <a:pt x="1469" y="859"/>
                  </a:lnTo>
                  <a:lnTo>
                    <a:pt x="1464" y="859"/>
                  </a:lnTo>
                  <a:lnTo>
                    <a:pt x="1464" y="855"/>
                  </a:lnTo>
                  <a:lnTo>
                    <a:pt x="1469" y="855"/>
                  </a:lnTo>
                  <a:close/>
                  <a:moveTo>
                    <a:pt x="1469" y="873"/>
                  </a:moveTo>
                  <a:lnTo>
                    <a:pt x="1469" y="910"/>
                  </a:lnTo>
                  <a:lnTo>
                    <a:pt x="1464" y="910"/>
                  </a:lnTo>
                  <a:lnTo>
                    <a:pt x="1464" y="873"/>
                  </a:lnTo>
                  <a:lnTo>
                    <a:pt x="1469" y="873"/>
                  </a:lnTo>
                  <a:close/>
                  <a:moveTo>
                    <a:pt x="1469" y="924"/>
                  </a:moveTo>
                  <a:lnTo>
                    <a:pt x="1469" y="928"/>
                  </a:lnTo>
                  <a:lnTo>
                    <a:pt x="1464" y="928"/>
                  </a:lnTo>
                  <a:lnTo>
                    <a:pt x="1464" y="924"/>
                  </a:lnTo>
                  <a:lnTo>
                    <a:pt x="1469" y="924"/>
                  </a:lnTo>
                  <a:close/>
                  <a:moveTo>
                    <a:pt x="1469" y="942"/>
                  </a:moveTo>
                  <a:lnTo>
                    <a:pt x="1469" y="947"/>
                  </a:lnTo>
                  <a:lnTo>
                    <a:pt x="1464" y="947"/>
                  </a:lnTo>
                  <a:lnTo>
                    <a:pt x="1464" y="942"/>
                  </a:lnTo>
                  <a:lnTo>
                    <a:pt x="1469" y="942"/>
                  </a:lnTo>
                  <a:close/>
                  <a:moveTo>
                    <a:pt x="1469" y="960"/>
                  </a:moveTo>
                  <a:lnTo>
                    <a:pt x="1469" y="997"/>
                  </a:lnTo>
                  <a:lnTo>
                    <a:pt x="1464" y="997"/>
                  </a:lnTo>
                  <a:lnTo>
                    <a:pt x="1464" y="960"/>
                  </a:lnTo>
                  <a:lnTo>
                    <a:pt x="1469" y="960"/>
                  </a:lnTo>
                  <a:close/>
                  <a:moveTo>
                    <a:pt x="1469" y="1011"/>
                  </a:moveTo>
                  <a:lnTo>
                    <a:pt x="1469" y="1015"/>
                  </a:lnTo>
                  <a:lnTo>
                    <a:pt x="1464" y="1015"/>
                  </a:lnTo>
                  <a:lnTo>
                    <a:pt x="1464" y="1011"/>
                  </a:lnTo>
                  <a:lnTo>
                    <a:pt x="1469" y="1011"/>
                  </a:lnTo>
                  <a:close/>
                  <a:moveTo>
                    <a:pt x="1469" y="1029"/>
                  </a:moveTo>
                  <a:lnTo>
                    <a:pt x="1469" y="1034"/>
                  </a:lnTo>
                  <a:lnTo>
                    <a:pt x="1464" y="1034"/>
                  </a:lnTo>
                  <a:lnTo>
                    <a:pt x="1464" y="1029"/>
                  </a:lnTo>
                  <a:lnTo>
                    <a:pt x="1469" y="1029"/>
                  </a:lnTo>
                  <a:close/>
                  <a:moveTo>
                    <a:pt x="1469" y="1048"/>
                  </a:moveTo>
                  <a:lnTo>
                    <a:pt x="1469" y="1084"/>
                  </a:lnTo>
                  <a:lnTo>
                    <a:pt x="1464" y="1084"/>
                  </a:lnTo>
                  <a:lnTo>
                    <a:pt x="1464" y="1048"/>
                  </a:lnTo>
                  <a:lnTo>
                    <a:pt x="1469" y="1048"/>
                  </a:lnTo>
                  <a:close/>
                  <a:moveTo>
                    <a:pt x="1469" y="1098"/>
                  </a:moveTo>
                  <a:lnTo>
                    <a:pt x="1469" y="1103"/>
                  </a:lnTo>
                  <a:lnTo>
                    <a:pt x="1464" y="1103"/>
                  </a:lnTo>
                  <a:lnTo>
                    <a:pt x="1464" y="1098"/>
                  </a:lnTo>
                  <a:lnTo>
                    <a:pt x="1469" y="1098"/>
                  </a:lnTo>
                  <a:close/>
                  <a:moveTo>
                    <a:pt x="1469" y="1117"/>
                  </a:moveTo>
                  <a:lnTo>
                    <a:pt x="1469" y="1121"/>
                  </a:lnTo>
                  <a:lnTo>
                    <a:pt x="1464" y="1121"/>
                  </a:lnTo>
                  <a:lnTo>
                    <a:pt x="1464" y="1117"/>
                  </a:lnTo>
                  <a:lnTo>
                    <a:pt x="1469" y="1117"/>
                  </a:lnTo>
                  <a:close/>
                  <a:moveTo>
                    <a:pt x="1469" y="1135"/>
                  </a:moveTo>
                  <a:lnTo>
                    <a:pt x="1469" y="1172"/>
                  </a:lnTo>
                  <a:lnTo>
                    <a:pt x="1464" y="1172"/>
                  </a:lnTo>
                  <a:lnTo>
                    <a:pt x="1464" y="1135"/>
                  </a:lnTo>
                  <a:lnTo>
                    <a:pt x="1469" y="1135"/>
                  </a:lnTo>
                  <a:close/>
                  <a:moveTo>
                    <a:pt x="1469" y="1185"/>
                  </a:moveTo>
                  <a:lnTo>
                    <a:pt x="1469" y="1190"/>
                  </a:lnTo>
                  <a:lnTo>
                    <a:pt x="1464" y="1190"/>
                  </a:lnTo>
                  <a:lnTo>
                    <a:pt x="1464" y="1185"/>
                  </a:lnTo>
                  <a:lnTo>
                    <a:pt x="1469" y="1185"/>
                  </a:lnTo>
                  <a:close/>
                  <a:moveTo>
                    <a:pt x="1469" y="1204"/>
                  </a:moveTo>
                  <a:lnTo>
                    <a:pt x="1469" y="1208"/>
                  </a:lnTo>
                  <a:lnTo>
                    <a:pt x="1464" y="1208"/>
                  </a:lnTo>
                  <a:lnTo>
                    <a:pt x="1464" y="1204"/>
                  </a:lnTo>
                  <a:lnTo>
                    <a:pt x="1469" y="1204"/>
                  </a:lnTo>
                  <a:close/>
                  <a:moveTo>
                    <a:pt x="1469" y="1222"/>
                  </a:moveTo>
                  <a:lnTo>
                    <a:pt x="1469" y="1259"/>
                  </a:lnTo>
                  <a:lnTo>
                    <a:pt x="1464" y="1259"/>
                  </a:lnTo>
                  <a:lnTo>
                    <a:pt x="1464" y="1222"/>
                  </a:lnTo>
                  <a:lnTo>
                    <a:pt x="1469" y="1222"/>
                  </a:lnTo>
                  <a:close/>
                  <a:moveTo>
                    <a:pt x="1469" y="1273"/>
                  </a:moveTo>
                  <a:lnTo>
                    <a:pt x="1469" y="1277"/>
                  </a:lnTo>
                  <a:lnTo>
                    <a:pt x="1464" y="1277"/>
                  </a:lnTo>
                  <a:lnTo>
                    <a:pt x="1464" y="1273"/>
                  </a:lnTo>
                  <a:lnTo>
                    <a:pt x="1469" y="1273"/>
                  </a:lnTo>
                  <a:close/>
                  <a:moveTo>
                    <a:pt x="1469" y="1291"/>
                  </a:moveTo>
                  <a:lnTo>
                    <a:pt x="1469" y="1296"/>
                  </a:lnTo>
                  <a:lnTo>
                    <a:pt x="1464" y="1296"/>
                  </a:lnTo>
                  <a:lnTo>
                    <a:pt x="1464" y="1291"/>
                  </a:lnTo>
                  <a:lnTo>
                    <a:pt x="1469" y="1291"/>
                  </a:lnTo>
                  <a:close/>
                  <a:moveTo>
                    <a:pt x="1469" y="1310"/>
                  </a:moveTo>
                  <a:lnTo>
                    <a:pt x="1469" y="1346"/>
                  </a:lnTo>
                  <a:lnTo>
                    <a:pt x="1464" y="1346"/>
                  </a:lnTo>
                  <a:lnTo>
                    <a:pt x="1464" y="1310"/>
                  </a:lnTo>
                  <a:lnTo>
                    <a:pt x="1469" y="1310"/>
                  </a:lnTo>
                  <a:close/>
                  <a:moveTo>
                    <a:pt x="1469" y="1360"/>
                  </a:moveTo>
                  <a:lnTo>
                    <a:pt x="1469" y="1365"/>
                  </a:lnTo>
                  <a:lnTo>
                    <a:pt x="1464" y="1365"/>
                  </a:lnTo>
                  <a:lnTo>
                    <a:pt x="1464" y="1360"/>
                  </a:lnTo>
                  <a:lnTo>
                    <a:pt x="1469" y="1360"/>
                  </a:lnTo>
                  <a:close/>
                  <a:moveTo>
                    <a:pt x="1469" y="1378"/>
                  </a:moveTo>
                  <a:lnTo>
                    <a:pt x="1469" y="1383"/>
                  </a:lnTo>
                  <a:lnTo>
                    <a:pt x="1464" y="1383"/>
                  </a:lnTo>
                  <a:lnTo>
                    <a:pt x="1464" y="1378"/>
                  </a:lnTo>
                  <a:lnTo>
                    <a:pt x="1469" y="1378"/>
                  </a:lnTo>
                  <a:close/>
                  <a:moveTo>
                    <a:pt x="1469" y="1397"/>
                  </a:moveTo>
                  <a:lnTo>
                    <a:pt x="1469" y="1434"/>
                  </a:lnTo>
                  <a:lnTo>
                    <a:pt x="1464" y="1434"/>
                  </a:lnTo>
                  <a:lnTo>
                    <a:pt x="1464" y="1397"/>
                  </a:lnTo>
                  <a:lnTo>
                    <a:pt x="1469" y="1397"/>
                  </a:lnTo>
                  <a:close/>
                  <a:moveTo>
                    <a:pt x="1469" y="1447"/>
                  </a:moveTo>
                  <a:lnTo>
                    <a:pt x="1469" y="1452"/>
                  </a:lnTo>
                  <a:lnTo>
                    <a:pt x="1464" y="1452"/>
                  </a:lnTo>
                  <a:lnTo>
                    <a:pt x="1464" y="1447"/>
                  </a:lnTo>
                  <a:lnTo>
                    <a:pt x="1469" y="1447"/>
                  </a:lnTo>
                  <a:close/>
                  <a:moveTo>
                    <a:pt x="1469" y="1466"/>
                  </a:moveTo>
                  <a:lnTo>
                    <a:pt x="1469" y="1470"/>
                  </a:lnTo>
                  <a:lnTo>
                    <a:pt x="1464" y="1470"/>
                  </a:lnTo>
                  <a:lnTo>
                    <a:pt x="1464" y="1466"/>
                  </a:lnTo>
                  <a:lnTo>
                    <a:pt x="1469" y="1466"/>
                  </a:lnTo>
                  <a:close/>
                  <a:moveTo>
                    <a:pt x="1469" y="1484"/>
                  </a:moveTo>
                  <a:lnTo>
                    <a:pt x="1469" y="1521"/>
                  </a:lnTo>
                  <a:lnTo>
                    <a:pt x="1464" y="1521"/>
                  </a:lnTo>
                  <a:lnTo>
                    <a:pt x="1464" y="1484"/>
                  </a:lnTo>
                  <a:lnTo>
                    <a:pt x="1469" y="1484"/>
                  </a:lnTo>
                  <a:close/>
                  <a:moveTo>
                    <a:pt x="1469" y="1535"/>
                  </a:moveTo>
                  <a:lnTo>
                    <a:pt x="1469" y="1539"/>
                  </a:lnTo>
                  <a:lnTo>
                    <a:pt x="1464" y="1539"/>
                  </a:lnTo>
                  <a:lnTo>
                    <a:pt x="1464" y="1535"/>
                  </a:lnTo>
                  <a:lnTo>
                    <a:pt x="1469" y="1535"/>
                  </a:lnTo>
                  <a:close/>
                  <a:moveTo>
                    <a:pt x="1469" y="1553"/>
                  </a:moveTo>
                  <a:lnTo>
                    <a:pt x="1469" y="1558"/>
                  </a:lnTo>
                  <a:lnTo>
                    <a:pt x="1464" y="1558"/>
                  </a:lnTo>
                  <a:lnTo>
                    <a:pt x="1464" y="1553"/>
                  </a:lnTo>
                  <a:lnTo>
                    <a:pt x="1469" y="1553"/>
                  </a:lnTo>
                  <a:close/>
                  <a:moveTo>
                    <a:pt x="1469" y="1571"/>
                  </a:moveTo>
                  <a:lnTo>
                    <a:pt x="1469" y="1608"/>
                  </a:lnTo>
                  <a:lnTo>
                    <a:pt x="1464" y="1608"/>
                  </a:lnTo>
                  <a:lnTo>
                    <a:pt x="1464" y="1571"/>
                  </a:lnTo>
                  <a:lnTo>
                    <a:pt x="1469" y="1571"/>
                  </a:lnTo>
                  <a:close/>
                  <a:moveTo>
                    <a:pt x="1469" y="1622"/>
                  </a:moveTo>
                  <a:lnTo>
                    <a:pt x="1469" y="1627"/>
                  </a:lnTo>
                  <a:lnTo>
                    <a:pt x="1464" y="1627"/>
                  </a:lnTo>
                  <a:lnTo>
                    <a:pt x="1464" y="1622"/>
                  </a:lnTo>
                  <a:lnTo>
                    <a:pt x="1469" y="1622"/>
                  </a:lnTo>
                  <a:close/>
                  <a:moveTo>
                    <a:pt x="1469" y="1640"/>
                  </a:moveTo>
                  <a:lnTo>
                    <a:pt x="1469" y="1645"/>
                  </a:lnTo>
                  <a:lnTo>
                    <a:pt x="1464" y="1645"/>
                  </a:lnTo>
                  <a:lnTo>
                    <a:pt x="1464" y="1640"/>
                  </a:lnTo>
                  <a:lnTo>
                    <a:pt x="1469" y="1640"/>
                  </a:lnTo>
                  <a:close/>
                  <a:moveTo>
                    <a:pt x="1469" y="1659"/>
                  </a:moveTo>
                  <a:lnTo>
                    <a:pt x="1469" y="1696"/>
                  </a:lnTo>
                  <a:lnTo>
                    <a:pt x="1464" y="1696"/>
                  </a:lnTo>
                  <a:lnTo>
                    <a:pt x="1464" y="1659"/>
                  </a:lnTo>
                  <a:lnTo>
                    <a:pt x="1469" y="1659"/>
                  </a:lnTo>
                  <a:close/>
                  <a:moveTo>
                    <a:pt x="1469" y="1709"/>
                  </a:moveTo>
                  <a:lnTo>
                    <a:pt x="1469" y="1714"/>
                  </a:lnTo>
                  <a:lnTo>
                    <a:pt x="1464" y="1714"/>
                  </a:lnTo>
                  <a:lnTo>
                    <a:pt x="1464" y="1709"/>
                  </a:lnTo>
                  <a:lnTo>
                    <a:pt x="1469" y="1709"/>
                  </a:lnTo>
                  <a:close/>
                  <a:moveTo>
                    <a:pt x="1469" y="1728"/>
                  </a:moveTo>
                  <a:lnTo>
                    <a:pt x="1469" y="1732"/>
                  </a:lnTo>
                  <a:lnTo>
                    <a:pt x="1464" y="1732"/>
                  </a:lnTo>
                  <a:lnTo>
                    <a:pt x="1464" y="1728"/>
                  </a:lnTo>
                  <a:lnTo>
                    <a:pt x="1469" y="1728"/>
                  </a:lnTo>
                  <a:close/>
                  <a:moveTo>
                    <a:pt x="1469" y="1746"/>
                  </a:moveTo>
                  <a:lnTo>
                    <a:pt x="1469" y="1783"/>
                  </a:lnTo>
                  <a:lnTo>
                    <a:pt x="1464" y="1783"/>
                  </a:lnTo>
                  <a:lnTo>
                    <a:pt x="1464" y="1746"/>
                  </a:lnTo>
                  <a:lnTo>
                    <a:pt x="1469" y="1746"/>
                  </a:lnTo>
                  <a:close/>
                  <a:moveTo>
                    <a:pt x="1469" y="1797"/>
                  </a:moveTo>
                  <a:lnTo>
                    <a:pt x="1469" y="1801"/>
                  </a:lnTo>
                  <a:lnTo>
                    <a:pt x="1464" y="1801"/>
                  </a:lnTo>
                  <a:lnTo>
                    <a:pt x="1464" y="1797"/>
                  </a:lnTo>
                  <a:lnTo>
                    <a:pt x="1469" y="1797"/>
                  </a:lnTo>
                  <a:close/>
                  <a:moveTo>
                    <a:pt x="1469" y="1815"/>
                  </a:moveTo>
                  <a:lnTo>
                    <a:pt x="1469" y="1820"/>
                  </a:lnTo>
                  <a:lnTo>
                    <a:pt x="1464" y="1820"/>
                  </a:lnTo>
                  <a:lnTo>
                    <a:pt x="1464" y="1815"/>
                  </a:lnTo>
                  <a:lnTo>
                    <a:pt x="1469" y="1815"/>
                  </a:lnTo>
                  <a:close/>
                  <a:moveTo>
                    <a:pt x="1469" y="1833"/>
                  </a:moveTo>
                  <a:lnTo>
                    <a:pt x="1469" y="1870"/>
                  </a:lnTo>
                  <a:lnTo>
                    <a:pt x="1464" y="1870"/>
                  </a:lnTo>
                  <a:lnTo>
                    <a:pt x="1464" y="1833"/>
                  </a:lnTo>
                  <a:lnTo>
                    <a:pt x="1469" y="1833"/>
                  </a:lnTo>
                  <a:close/>
                  <a:moveTo>
                    <a:pt x="1469" y="1884"/>
                  </a:moveTo>
                  <a:lnTo>
                    <a:pt x="1469" y="1889"/>
                  </a:lnTo>
                  <a:lnTo>
                    <a:pt x="1464" y="1889"/>
                  </a:lnTo>
                  <a:lnTo>
                    <a:pt x="1464" y="1884"/>
                  </a:lnTo>
                  <a:lnTo>
                    <a:pt x="1469" y="1884"/>
                  </a:lnTo>
                  <a:close/>
                  <a:moveTo>
                    <a:pt x="1469" y="1902"/>
                  </a:moveTo>
                  <a:lnTo>
                    <a:pt x="1469" y="1907"/>
                  </a:lnTo>
                  <a:lnTo>
                    <a:pt x="1464" y="1907"/>
                  </a:lnTo>
                  <a:lnTo>
                    <a:pt x="1464" y="1902"/>
                  </a:lnTo>
                  <a:lnTo>
                    <a:pt x="1469" y="1902"/>
                  </a:lnTo>
                  <a:close/>
                  <a:moveTo>
                    <a:pt x="1469" y="1921"/>
                  </a:moveTo>
                  <a:lnTo>
                    <a:pt x="1469" y="1957"/>
                  </a:lnTo>
                  <a:lnTo>
                    <a:pt x="1464" y="1957"/>
                  </a:lnTo>
                  <a:lnTo>
                    <a:pt x="1464" y="1921"/>
                  </a:lnTo>
                  <a:lnTo>
                    <a:pt x="1469" y="1921"/>
                  </a:lnTo>
                  <a:close/>
                  <a:moveTo>
                    <a:pt x="1469" y="1971"/>
                  </a:moveTo>
                  <a:lnTo>
                    <a:pt x="1469" y="1976"/>
                  </a:lnTo>
                  <a:lnTo>
                    <a:pt x="1464" y="1976"/>
                  </a:lnTo>
                  <a:lnTo>
                    <a:pt x="1464" y="1971"/>
                  </a:lnTo>
                  <a:lnTo>
                    <a:pt x="1469" y="1971"/>
                  </a:lnTo>
                  <a:close/>
                  <a:moveTo>
                    <a:pt x="1469" y="1990"/>
                  </a:moveTo>
                  <a:lnTo>
                    <a:pt x="1469" y="1994"/>
                  </a:lnTo>
                  <a:lnTo>
                    <a:pt x="1464" y="1994"/>
                  </a:lnTo>
                  <a:lnTo>
                    <a:pt x="1464" y="1990"/>
                  </a:lnTo>
                  <a:lnTo>
                    <a:pt x="1469" y="1990"/>
                  </a:lnTo>
                  <a:close/>
                  <a:moveTo>
                    <a:pt x="1469" y="2008"/>
                  </a:moveTo>
                  <a:lnTo>
                    <a:pt x="1469" y="2045"/>
                  </a:lnTo>
                  <a:lnTo>
                    <a:pt x="1464" y="2045"/>
                  </a:lnTo>
                  <a:lnTo>
                    <a:pt x="1464" y="2008"/>
                  </a:lnTo>
                  <a:lnTo>
                    <a:pt x="1469" y="2008"/>
                  </a:lnTo>
                  <a:close/>
                  <a:moveTo>
                    <a:pt x="1469" y="2059"/>
                  </a:moveTo>
                  <a:lnTo>
                    <a:pt x="1469" y="2063"/>
                  </a:lnTo>
                  <a:lnTo>
                    <a:pt x="1464" y="2063"/>
                  </a:lnTo>
                  <a:lnTo>
                    <a:pt x="1464" y="2059"/>
                  </a:lnTo>
                  <a:lnTo>
                    <a:pt x="1469" y="2059"/>
                  </a:lnTo>
                  <a:close/>
                  <a:moveTo>
                    <a:pt x="1469" y="2077"/>
                  </a:moveTo>
                  <a:lnTo>
                    <a:pt x="1469" y="2082"/>
                  </a:lnTo>
                  <a:lnTo>
                    <a:pt x="1464" y="2082"/>
                  </a:lnTo>
                  <a:lnTo>
                    <a:pt x="1464" y="2077"/>
                  </a:lnTo>
                  <a:lnTo>
                    <a:pt x="1469" y="2077"/>
                  </a:lnTo>
                  <a:close/>
                  <a:moveTo>
                    <a:pt x="1469" y="2095"/>
                  </a:moveTo>
                  <a:lnTo>
                    <a:pt x="1469" y="2132"/>
                  </a:lnTo>
                  <a:lnTo>
                    <a:pt x="1464" y="2132"/>
                  </a:lnTo>
                  <a:lnTo>
                    <a:pt x="1464" y="2095"/>
                  </a:lnTo>
                  <a:lnTo>
                    <a:pt x="1469" y="2095"/>
                  </a:lnTo>
                  <a:close/>
                  <a:moveTo>
                    <a:pt x="1469" y="2146"/>
                  </a:moveTo>
                  <a:lnTo>
                    <a:pt x="1469" y="2150"/>
                  </a:lnTo>
                  <a:lnTo>
                    <a:pt x="1464" y="2150"/>
                  </a:lnTo>
                  <a:lnTo>
                    <a:pt x="1464" y="2146"/>
                  </a:lnTo>
                  <a:lnTo>
                    <a:pt x="1469" y="2146"/>
                  </a:lnTo>
                  <a:close/>
                  <a:moveTo>
                    <a:pt x="1469" y="2164"/>
                  </a:moveTo>
                  <a:lnTo>
                    <a:pt x="1469" y="2169"/>
                  </a:lnTo>
                  <a:lnTo>
                    <a:pt x="1464" y="2169"/>
                  </a:lnTo>
                  <a:lnTo>
                    <a:pt x="1464" y="2164"/>
                  </a:lnTo>
                  <a:lnTo>
                    <a:pt x="1469" y="2164"/>
                  </a:lnTo>
                  <a:close/>
                  <a:moveTo>
                    <a:pt x="1469" y="2183"/>
                  </a:moveTo>
                  <a:lnTo>
                    <a:pt x="1469" y="2219"/>
                  </a:lnTo>
                  <a:lnTo>
                    <a:pt x="1464" y="2219"/>
                  </a:lnTo>
                  <a:lnTo>
                    <a:pt x="1464" y="2183"/>
                  </a:lnTo>
                  <a:lnTo>
                    <a:pt x="1469" y="2183"/>
                  </a:lnTo>
                  <a:close/>
                  <a:moveTo>
                    <a:pt x="1469" y="2233"/>
                  </a:moveTo>
                  <a:lnTo>
                    <a:pt x="1469" y="2238"/>
                  </a:lnTo>
                  <a:lnTo>
                    <a:pt x="1464" y="2238"/>
                  </a:lnTo>
                  <a:lnTo>
                    <a:pt x="1464" y="2233"/>
                  </a:lnTo>
                  <a:lnTo>
                    <a:pt x="1469" y="2233"/>
                  </a:lnTo>
                  <a:close/>
                  <a:moveTo>
                    <a:pt x="1469" y="2252"/>
                  </a:moveTo>
                  <a:lnTo>
                    <a:pt x="1469" y="2256"/>
                  </a:lnTo>
                  <a:lnTo>
                    <a:pt x="1464" y="2256"/>
                  </a:lnTo>
                  <a:lnTo>
                    <a:pt x="1464" y="2252"/>
                  </a:lnTo>
                  <a:lnTo>
                    <a:pt x="1469" y="2252"/>
                  </a:lnTo>
                  <a:close/>
                  <a:moveTo>
                    <a:pt x="1469" y="2270"/>
                  </a:moveTo>
                  <a:lnTo>
                    <a:pt x="1469" y="2296"/>
                  </a:lnTo>
                  <a:lnTo>
                    <a:pt x="1454" y="2296"/>
                  </a:lnTo>
                  <a:lnTo>
                    <a:pt x="1454" y="2292"/>
                  </a:lnTo>
                  <a:lnTo>
                    <a:pt x="1467" y="2292"/>
                  </a:lnTo>
                  <a:lnTo>
                    <a:pt x="1464" y="2294"/>
                  </a:lnTo>
                  <a:lnTo>
                    <a:pt x="1464" y="2270"/>
                  </a:lnTo>
                  <a:lnTo>
                    <a:pt x="1469" y="2270"/>
                  </a:lnTo>
                  <a:close/>
                  <a:moveTo>
                    <a:pt x="1440" y="2296"/>
                  </a:moveTo>
                  <a:lnTo>
                    <a:pt x="1436" y="2296"/>
                  </a:lnTo>
                  <a:lnTo>
                    <a:pt x="1436" y="2292"/>
                  </a:lnTo>
                  <a:lnTo>
                    <a:pt x="1440" y="2292"/>
                  </a:lnTo>
                  <a:lnTo>
                    <a:pt x="1440" y="2296"/>
                  </a:lnTo>
                  <a:close/>
                  <a:moveTo>
                    <a:pt x="1422" y="2296"/>
                  </a:moveTo>
                  <a:lnTo>
                    <a:pt x="1417" y="2296"/>
                  </a:lnTo>
                  <a:lnTo>
                    <a:pt x="1417" y="2292"/>
                  </a:lnTo>
                  <a:lnTo>
                    <a:pt x="1422" y="2292"/>
                  </a:lnTo>
                  <a:lnTo>
                    <a:pt x="1422" y="2296"/>
                  </a:lnTo>
                  <a:close/>
                  <a:moveTo>
                    <a:pt x="1404" y="2296"/>
                  </a:moveTo>
                  <a:lnTo>
                    <a:pt x="1367" y="2296"/>
                  </a:lnTo>
                  <a:lnTo>
                    <a:pt x="1367" y="2292"/>
                  </a:lnTo>
                  <a:lnTo>
                    <a:pt x="1404" y="2292"/>
                  </a:lnTo>
                  <a:lnTo>
                    <a:pt x="1404" y="2296"/>
                  </a:lnTo>
                  <a:close/>
                  <a:moveTo>
                    <a:pt x="1353" y="2296"/>
                  </a:moveTo>
                  <a:lnTo>
                    <a:pt x="1348" y="2296"/>
                  </a:lnTo>
                  <a:lnTo>
                    <a:pt x="1348" y="2292"/>
                  </a:lnTo>
                  <a:lnTo>
                    <a:pt x="1353" y="2292"/>
                  </a:lnTo>
                  <a:lnTo>
                    <a:pt x="1353" y="2296"/>
                  </a:lnTo>
                  <a:close/>
                  <a:moveTo>
                    <a:pt x="1335" y="2296"/>
                  </a:moveTo>
                  <a:lnTo>
                    <a:pt x="1330" y="2296"/>
                  </a:lnTo>
                  <a:lnTo>
                    <a:pt x="1330" y="2292"/>
                  </a:lnTo>
                  <a:lnTo>
                    <a:pt x="1335" y="2292"/>
                  </a:lnTo>
                  <a:lnTo>
                    <a:pt x="1335" y="2296"/>
                  </a:lnTo>
                  <a:close/>
                  <a:moveTo>
                    <a:pt x="1316" y="2296"/>
                  </a:moveTo>
                  <a:lnTo>
                    <a:pt x="1280" y="2296"/>
                  </a:lnTo>
                  <a:lnTo>
                    <a:pt x="1280" y="2292"/>
                  </a:lnTo>
                  <a:lnTo>
                    <a:pt x="1316" y="2292"/>
                  </a:lnTo>
                  <a:lnTo>
                    <a:pt x="1316" y="2296"/>
                  </a:lnTo>
                  <a:close/>
                  <a:moveTo>
                    <a:pt x="1266" y="2296"/>
                  </a:moveTo>
                  <a:lnTo>
                    <a:pt x="1261" y="2296"/>
                  </a:lnTo>
                  <a:lnTo>
                    <a:pt x="1261" y="2292"/>
                  </a:lnTo>
                  <a:lnTo>
                    <a:pt x="1266" y="2292"/>
                  </a:lnTo>
                  <a:lnTo>
                    <a:pt x="1266" y="2296"/>
                  </a:lnTo>
                  <a:close/>
                  <a:moveTo>
                    <a:pt x="1247" y="2296"/>
                  </a:moveTo>
                  <a:lnTo>
                    <a:pt x="1243" y="2296"/>
                  </a:lnTo>
                  <a:lnTo>
                    <a:pt x="1243" y="2292"/>
                  </a:lnTo>
                  <a:lnTo>
                    <a:pt x="1247" y="2292"/>
                  </a:lnTo>
                  <a:lnTo>
                    <a:pt x="1247" y="2296"/>
                  </a:lnTo>
                  <a:close/>
                  <a:moveTo>
                    <a:pt x="1229" y="2296"/>
                  </a:moveTo>
                  <a:lnTo>
                    <a:pt x="1192" y="2296"/>
                  </a:lnTo>
                  <a:lnTo>
                    <a:pt x="1192" y="2292"/>
                  </a:lnTo>
                  <a:lnTo>
                    <a:pt x="1229" y="2292"/>
                  </a:lnTo>
                  <a:lnTo>
                    <a:pt x="1229" y="2296"/>
                  </a:lnTo>
                  <a:close/>
                  <a:moveTo>
                    <a:pt x="1179" y="2296"/>
                  </a:moveTo>
                  <a:lnTo>
                    <a:pt x="1174" y="2296"/>
                  </a:lnTo>
                  <a:lnTo>
                    <a:pt x="1174" y="2292"/>
                  </a:lnTo>
                  <a:lnTo>
                    <a:pt x="1179" y="2292"/>
                  </a:lnTo>
                  <a:lnTo>
                    <a:pt x="1179" y="2296"/>
                  </a:lnTo>
                  <a:close/>
                  <a:moveTo>
                    <a:pt x="1160" y="2296"/>
                  </a:moveTo>
                  <a:lnTo>
                    <a:pt x="1156" y="2296"/>
                  </a:lnTo>
                  <a:lnTo>
                    <a:pt x="1156" y="2292"/>
                  </a:lnTo>
                  <a:lnTo>
                    <a:pt x="1160" y="2292"/>
                  </a:lnTo>
                  <a:lnTo>
                    <a:pt x="1160" y="2296"/>
                  </a:lnTo>
                  <a:close/>
                  <a:moveTo>
                    <a:pt x="1142" y="2296"/>
                  </a:moveTo>
                  <a:lnTo>
                    <a:pt x="1105" y="2296"/>
                  </a:lnTo>
                  <a:lnTo>
                    <a:pt x="1105" y="2292"/>
                  </a:lnTo>
                  <a:lnTo>
                    <a:pt x="1142" y="2292"/>
                  </a:lnTo>
                  <a:lnTo>
                    <a:pt x="1142" y="2296"/>
                  </a:lnTo>
                  <a:close/>
                  <a:moveTo>
                    <a:pt x="1091" y="2296"/>
                  </a:moveTo>
                  <a:lnTo>
                    <a:pt x="1087" y="2296"/>
                  </a:lnTo>
                  <a:lnTo>
                    <a:pt x="1087" y="2292"/>
                  </a:lnTo>
                  <a:lnTo>
                    <a:pt x="1091" y="2292"/>
                  </a:lnTo>
                  <a:lnTo>
                    <a:pt x="1091" y="2296"/>
                  </a:lnTo>
                  <a:close/>
                  <a:moveTo>
                    <a:pt x="1073" y="2296"/>
                  </a:moveTo>
                  <a:lnTo>
                    <a:pt x="1068" y="2296"/>
                  </a:lnTo>
                  <a:lnTo>
                    <a:pt x="1068" y="2292"/>
                  </a:lnTo>
                  <a:lnTo>
                    <a:pt x="1073" y="2292"/>
                  </a:lnTo>
                  <a:lnTo>
                    <a:pt x="1073" y="2296"/>
                  </a:lnTo>
                  <a:close/>
                  <a:moveTo>
                    <a:pt x="1055" y="2296"/>
                  </a:moveTo>
                  <a:lnTo>
                    <a:pt x="1018" y="2296"/>
                  </a:lnTo>
                  <a:lnTo>
                    <a:pt x="1018" y="2292"/>
                  </a:lnTo>
                  <a:lnTo>
                    <a:pt x="1055" y="2292"/>
                  </a:lnTo>
                  <a:lnTo>
                    <a:pt x="1055" y="2296"/>
                  </a:lnTo>
                  <a:close/>
                  <a:moveTo>
                    <a:pt x="1004" y="2296"/>
                  </a:moveTo>
                  <a:lnTo>
                    <a:pt x="999" y="2296"/>
                  </a:lnTo>
                  <a:lnTo>
                    <a:pt x="999" y="2292"/>
                  </a:lnTo>
                  <a:lnTo>
                    <a:pt x="1004" y="2292"/>
                  </a:lnTo>
                  <a:lnTo>
                    <a:pt x="1004" y="2296"/>
                  </a:lnTo>
                  <a:close/>
                  <a:moveTo>
                    <a:pt x="986" y="2296"/>
                  </a:moveTo>
                  <a:lnTo>
                    <a:pt x="981" y="2296"/>
                  </a:lnTo>
                  <a:lnTo>
                    <a:pt x="981" y="2292"/>
                  </a:lnTo>
                  <a:lnTo>
                    <a:pt x="986" y="2292"/>
                  </a:lnTo>
                  <a:lnTo>
                    <a:pt x="986" y="2296"/>
                  </a:lnTo>
                  <a:close/>
                  <a:moveTo>
                    <a:pt x="967" y="2296"/>
                  </a:moveTo>
                  <a:lnTo>
                    <a:pt x="931" y="2296"/>
                  </a:lnTo>
                  <a:lnTo>
                    <a:pt x="931" y="2292"/>
                  </a:lnTo>
                  <a:lnTo>
                    <a:pt x="967" y="2292"/>
                  </a:lnTo>
                  <a:lnTo>
                    <a:pt x="967" y="2296"/>
                  </a:lnTo>
                  <a:close/>
                  <a:moveTo>
                    <a:pt x="917" y="2296"/>
                  </a:moveTo>
                  <a:lnTo>
                    <a:pt x="912" y="2296"/>
                  </a:lnTo>
                  <a:lnTo>
                    <a:pt x="912" y="2292"/>
                  </a:lnTo>
                  <a:lnTo>
                    <a:pt x="917" y="2292"/>
                  </a:lnTo>
                  <a:lnTo>
                    <a:pt x="917" y="2296"/>
                  </a:lnTo>
                  <a:close/>
                  <a:moveTo>
                    <a:pt x="898" y="2296"/>
                  </a:moveTo>
                  <a:lnTo>
                    <a:pt x="894" y="2296"/>
                  </a:lnTo>
                  <a:lnTo>
                    <a:pt x="894" y="2292"/>
                  </a:lnTo>
                  <a:lnTo>
                    <a:pt x="898" y="2292"/>
                  </a:lnTo>
                  <a:lnTo>
                    <a:pt x="898" y="2296"/>
                  </a:lnTo>
                  <a:close/>
                  <a:moveTo>
                    <a:pt x="880" y="2296"/>
                  </a:moveTo>
                  <a:lnTo>
                    <a:pt x="843" y="2296"/>
                  </a:lnTo>
                  <a:lnTo>
                    <a:pt x="843" y="2292"/>
                  </a:lnTo>
                  <a:lnTo>
                    <a:pt x="880" y="2292"/>
                  </a:lnTo>
                  <a:lnTo>
                    <a:pt x="880" y="2296"/>
                  </a:lnTo>
                  <a:close/>
                  <a:moveTo>
                    <a:pt x="830" y="2296"/>
                  </a:moveTo>
                  <a:lnTo>
                    <a:pt x="825" y="2296"/>
                  </a:lnTo>
                  <a:lnTo>
                    <a:pt x="825" y="2292"/>
                  </a:lnTo>
                  <a:lnTo>
                    <a:pt x="830" y="2292"/>
                  </a:lnTo>
                  <a:lnTo>
                    <a:pt x="830" y="2296"/>
                  </a:lnTo>
                  <a:close/>
                  <a:moveTo>
                    <a:pt x="811" y="2296"/>
                  </a:moveTo>
                  <a:lnTo>
                    <a:pt x="807" y="2296"/>
                  </a:lnTo>
                  <a:lnTo>
                    <a:pt x="807" y="2292"/>
                  </a:lnTo>
                  <a:lnTo>
                    <a:pt x="811" y="2292"/>
                  </a:lnTo>
                  <a:lnTo>
                    <a:pt x="811" y="2296"/>
                  </a:lnTo>
                  <a:close/>
                  <a:moveTo>
                    <a:pt x="793" y="2296"/>
                  </a:moveTo>
                  <a:lnTo>
                    <a:pt x="756" y="2296"/>
                  </a:lnTo>
                  <a:lnTo>
                    <a:pt x="756" y="2292"/>
                  </a:lnTo>
                  <a:lnTo>
                    <a:pt x="793" y="2292"/>
                  </a:lnTo>
                  <a:lnTo>
                    <a:pt x="793" y="2296"/>
                  </a:lnTo>
                  <a:close/>
                  <a:moveTo>
                    <a:pt x="742" y="2296"/>
                  </a:moveTo>
                  <a:lnTo>
                    <a:pt x="738" y="2296"/>
                  </a:lnTo>
                  <a:lnTo>
                    <a:pt x="738" y="2292"/>
                  </a:lnTo>
                  <a:lnTo>
                    <a:pt x="742" y="2292"/>
                  </a:lnTo>
                  <a:lnTo>
                    <a:pt x="742" y="2296"/>
                  </a:lnTo>
                  <a:close/>
                  <a:moveTo>
                    <a:pt x="724" y="2296"/>
                  </a:moveTo>
                  <a:lnTo>
                    <a:pt x="719" y="2296"/>
                  </a:lnTo>
                  <a:lnTo>
                    <a:pt x="719" y="2292"/>
                  </a:lnTo>
                  <a:lnTo>
                    <a:pt x="724" y="2292"/>
                  </a:lnTo>
                  <a:lnTo>
                    <a:pt x="724" y="2296"/>
                  </a:lnTo>
                  <a:close/>
                  <a:moveTo>
                    <a:pt x="706" y="2296"/>
                  </a:moveTo>
                  <a:lnTo>
                    <a:pt x="669" y="2296"/>
                  </a:lnTo>
                  <a:lnTo>
                    <a:pt x="669" y="2292"/>
                  </a:lnTo>
                  <a:lnTo>
                    <a:pt x="706" y="2292"/>
                  </a:lnTo>
                  <a:lnTo>
                    <a:pt x="706" y="2296"/>
                  </a:lnTo>
                  <a:close/>
                  <a:moveTo>
                    <a:pt x="655" y="2296"/>
                  </a:moveTo>
                  <a:lnTo>
                    <a:pt x="650" y="2296"/>
                  </a:lnTo>
                  <a:lnTo>
                    <a:pt x="650" y="2292"/>
                  </a:lnTo>
                  <a:lnTo>
                    <a:pt x="655" y="2292"/>
                  </a:lnTo>
                  <a:lnTo>
                    <a:pt x="655" y="2296"/>
                  </a:lnTo>
                  <a:close/>
                  <a:moveTo>
                    <a:pt x="637" y="2296"/>
                  </a:moveTo>
                  <a:lnTo>
                    <a:pt x="632" y="2296"/>
                  </a:lnTo>
                  <a:lnTo>
                    <a:pt x="632" y="2292"/>
                  </a:lnTo>
                  <a:lnTo>
                    <a:pt x="637" y="2292"/>
                  </a:lnTo>
                  <a:lnTo>
                    <a:pt x="637" y="2296"/>
                  </a:lnTo>
                  <a:close/>
                  <a:moveTo>
                    <a:pt x="618" y="2296"/>
                  </a:moveTo>
                  <a:lnTo>
                    <a:pt x="582" y="2296"/>
                  </a:lnTo>
                  <a:lnTo>
                    <a:pt x="582" y="2292"/>
                  </a:lnTo>
                  <a:lnTo>
                    <a:pt x="618" y="2292"/>
                  </a:lnTo>
                  <a:lnTo>
                    <a:pt x="618" y="2296"/>
                  </a:lnTo>
                  <a:close/>
                  <a:moveTo>
                    <a:pt x="568" y="2296"/>
                  </a:moveTo>
                  <a:lnTo>
                    <a:pt x="563" y="2296"/>
                  </a:lnTo>
                  <a:lnTo>
                    <a:pt x="563" y="2292"/>
                  </a:lnTo>
                  <a:lnTo>
                    <a:pt x="568" y="2292"/>
                  </a:lnTo>
                  <a:lnTo>
                    <a:pt x="568" y="2296"/>
                  </a:lnTo>
                  <a:close/>
                  <a:moveTo>
                    <a:pt x="549" y="2296"/>
                  </a:moveTo>
                  <a:lnTo>
                    <a:pt x="545" y="2296"/>
                  </a:lnTo>
                  <a:lnTo>
                    <a:pt x="545" y="2292"/>
                  </a:lnTo>
                  <a:lnTo>
                    <a:pt x="549" y="2292"/>
                  </a:lnTo>
                  <a:lnTo>
                    <a:pt x="549" y="2296"/>
                  </a:lnTo>
                  <a:close/>
                  <a:moveTo>
                    <a:pt x="531" y="2296"/>
                  </a:moveTo>
                  <a:lnTo>
                    <a:pt x="494" y="2296"/>
                  </a:lnTo>
                  <a:lnTo>
                    <a:pt x="494" y="2292"/>
                  </a:lnTo>
                  <a:lnTo>
                    <a:pt x="531" y="2292"/>
                  </a:lnTo>
                  <a:lnTo>
                    <a:pt x="531" y="2296"/>
                  </a:lnTo>
                  <a:close/>
                  <a:moveTo>
                    <a:pt x="481" y="2296"/>
                  </a:moveTo>
                  <a:lnTo>
                    <a:pt x="476" y="2296"/>
                  </a:lnTo>
                  <a:lnTo>
                    <a:pt x="476" y="2292"/>
                  </a:lnTo>
                  <a:lnTo>
                    <a:pt x="481" y="2292"/>
                  </a:lnTo>
                  <a:lnTo>
                    <a:pt x="481" y="2296"/>
                  </a:lnTo>
                  <a:close/>
                  <a:moveTo>
                    <a:pt x="462" y="2296"/>
                  </a:moveTo>
                  <a:lnTo>
                    <a:pt x="458" y="2296"/>
                  </a:lnTo>
                  <a:lnTo>
                    <a:pt x="458" y="2292"/>
                  </a:lnTo>
                  <a:lnTo>
                    <a:pt x="462" y="2292"/>
                  </a:lnTo>
                  <a:lnTo>
                    <a:pt x="462" y="2296"/>
                  </a:lnTo>
                  <a:close/>
                  <a:moveTo>
                    <a:pt x="444" y="2296"/>
                  </a:moveTo>
                  <a:lnTo>
                    <a:pt x="407" y="2296"/>
                  </a:lnTo>
                  <a:lnTo>
                    <a:pt x="407" y="2292"/>
                  </a:lnTo>
                  <a:lnTo>
                    <a:pt x="444" y="2292"/>
                  </a:lnTo>
                  <a:lnTo>
                    <a:pt x="444" y="2296"/>
                  </a:lnTo>
                  <a:close/>
                  <a:moveTo>
                    <a:pt x="393" y="2296"/>
                  </a:moveTo>
                  <a:lnTo>
                    <a:pt x="389" y="2296"/>
                  </a:lnTo>
                  <a:lnTo>
                    <a:pt x="389" y="2292"/>
                  </a:lnTo>
                  <a:lnTo>
                    <a:pt x="393" y="2292"/>
                  </a:lnTo>
                  <a:lnTo>
                    <a:pt x="393" y="2296"/>
                  </a:lnTo>
                  <a:close/>
                  <a:moveTo>
                    <a:pt x="375" y="2296"/>
                  </a:moveTo>
                  <a:lnTo>
                    <a:pt x="370" y="2296"/>
                  </a:lnTo>
                  <a:lnTo>
                    <a:pt x="370" y="2292"/>
                  </a:lnTo>
                  <a:lnTo>
                    <a:pt x="375" y="2292"/>
                  </a:lnTo>
                  <a:lnTo>
                    <a:pt x="375" y="2296"/>
                  </a:lnTo>
                  <a:close/>
                  <a:moveTo>
                    <a:pt x="357" y="2296"/>
                  </a:moveTo>
                  <a:lnTo>
                    <a:pt x="320" y="2296"/>
                  </a:lnTo>
                  <a:lnTo>
                    <a:pt x="320" y="2292"/>
                  </a:lnTo>
                  <a:lnTo>
                    <a:pt x="357" y="2292"/>
                  </a:lnTo>
                  <a:lnTo>
                    <a:pt x="357" y="2296"/>
                  </a:lnTo>
                  <a:close/>
                  <a:moveTo>
                    <a:pt x="306" y="2296"/>
                  </a:moveTo>
                  <a:lnTo>
                    <a:pt x="301" y="2296"/>
                  </a:lnTo>
                  <a:lnTo>
                    <a:pt x="301" y="2292"/>
                  </a:lnTo>
                  <a:lnTo>
                    <a:pt x="306" y="2292"/>
                  </a:lnTo>
                  <a:lnTo>
                    <a:pt x="306" y="2296"/>
                  </a:lnTo>
                  <a:close/>
                  <a:moveTo>
                    <a:pt x="288" y="2296"/>
                  </a:moveTo>
                  <a:lnTo>
                    <a:pt x="283" y="2296"/>
                  </a:lnTo>
                  <a:lnTo>
                    <a:pt x="283" y="2292"/>
                  </a:lnTo>
                  <a:lnTo>
                    <a:pt x="288" y="2292"/>
                  </a:lnTo>
                  <a:lnTo>
                    <a:pt x="288" y="2296"/>
                  </a:lnTo>
                  <a:close/>
                  <a:moveTo>
                    <a:pt x="269" y="2296"/>
                  </a:moveTo>
                  <a:lnTo>
                    <a:pt x="233" y="2296"/>
                  </a:lnTo>
                  <a:lnTo>
                    <a:pt x="233" y="2292"/>
                  </a:lnTo>
                  <a:lnTo>
                    <a:pt x="269" y="2292"/>
                  </a:lnTo>
                  <a:lnTo>
                    <a:pt x="269" y="2296"/>
                  </a:lnTo>
                  <a:close/>
                  <a:moveTo>
                    <a:pt x="219" y="2296"/>
                  </a:moveTo>
                  <a:lnTo>
                    <a:pt x="214" y="2296"/>
                  </a:lnTo>
                  <a:lnTo>
                    <a:pt x="214" y="2292"/>
                  </a:lnTo>
                  <a:lnTo>
                    <a:pt x="219" y="2292"/>
                  </a:lnTo>
                  <a:lnTo>
                    <a:pt x="219" y="2296"/>
                  </a:lnTo>
                  <a:close/>
                  <a:moveTo>
                    <a:pt x="200" y="2296"/>
                  </a:moveTo>
                  <a:lnTo>
                    <a:pt x="196" y="2296"/>
                  </a:lnTo>
                  <a:lnTo>
                    <a:pt x="196" y="2292"/>
                  </a:lnTo>
                  <a:lnTo>
                    <a:pt x="200" y="2292"/>
                  </a:lnTo>
                  <a:lnTo>
                    <a:pt x="200" y="2296"/>
                  </a:lnTo>
                  <a:close/>
                  <a:moveTo>
                    <a:pt x="182" y="2296"/>
                  </a:moveTo>
                  <a:lnTo>
                    <a:pt x="145" y="2296"/>
                  </a:lnTo>
                  <a:lnTo>
                    <a:pt x="145" y="2292"/>
                  </a:lnTo>
                  <a:lnTo>
                    <a:pt x="182" y="2292"/>
                  </a:lnTo>
                  <a:lnTo>
                    <a:pt x="182" y="2296"/>
                  </a:lnTo>
                  <a:close/>
                  <a:moveTo>
                    <a:pt x="132" y="2296"/>
                  </a:moveTo>
                  <a:lnTo>
                    <a:pt x="127" y="2296"/>
                  </a:lnTo>
                  <a:lnTo>
                    <a:pt x="127" y="2292"/>
                  </a:lnTo>
                  <a:lnTo>
                    <a:pt x="132" y="2292"/>
                  </a:lnTo>
                  <a:lnTo>
                    <a:pt x="132" y="2296"/>
                  </a:lnTo>
                  <a:close/>
                  <a:moveTo>
                    <a:pt x="113" y="2296"/>
                  </a:moveTo>
                  <a:lnTo>
                    <a:pt x="109" y="2296"/>
                  </a:lnTo>
                  <a:lnTo>
                    <a:pt x="109" y="2292"/>
                  </a:lnTo>
                  <a:lnTo>
                    <a:pt x="113" y="2292"/>
                  </a:lnTo>
                  <a:lnTo>
                    <a:pt x="113" y="2296"/>
                  </a:lnTo>
                  <a:close/>
                  <a:moveTo>
                    <a:pt x="95" y="2296"/>
                  </a:moveTo>
                  <a:lnTo>
                    <a:pt x="58" y="2296"/>
                  </a:lnTo>
                  <a:lnTo>
                    <a:pt x="58" y="2292"/>
                  </a:lnTo>
                  <a:lnTo>
                    <a:pt x="95" y="2292"/>
                  </a:lnTo>
                  <a:lnTo>
                    <a:pt x="95" y="2296"/>
                  </a:lnTo>
                  <a:close/>
                  <a:moveTo>
                    <a:pt x="44" y="2296"/>
                  </a:moveTo>
                  <a:lnTo>
                    <a:pt x="40" y="2296"/>
                  </a:lnTo>
                  <a:lnTo>
                    <a:pt x="40" y="2292"/>
                  </a:lnTo>
                  <a:lnTo>
                    <a:pt x="44" y="2292"/>
                  </a:lnTo>
                  <a:lnTo>
                    <a:pt x="44" y="2296"/>
                  </a:lnTo>
                  <a:close/>
                  <a:moveTo>
                    <a:pt x="26" y="2296"/>
                  </a:moveTo>
                  <a:lnTo>
                    <a:pt x="21" y="2296"/>
                  </a:lnTo>
                  <a:lnTo>
                    <a:pt x="21" y="2292"/>
                  </a:lnTo>
                  <a:lnTo>
                    <a:pt x="26" y="2292"/>
                  </a:lnTo>
                  <a:lnTo>
                    <a:pt x="26" y="2296"/>
                  </a:lnTo>
                  <a:close/>
                  <a:moveTo>
                    <a:pt x="8" y="2296"/>
                  </a:moveTo>
                  <a:lnTo>
                    <a:pt x="2" y="2296"/>
                  </a:lnTo>
                  <a:lnTo>
                    <a:pt x="2" y="2292"/>
                  </a:lnTo>
                  <a:lnTo>
                    <a:pt x="8" y="2292"/>
                  </a:lnTo>
                  <a:lnTo>
                    <a:pt x="8" y="2296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33">
              <a:extLst>
                <a:ext uri="{FF2B5EF4-FFF2-40B4-BE49-F238E27FC236}">
                  <a16:creationId xmlns:a16="http://schemas.microsoft.com/office/drawing/2014/main" id="{D0E29753-EA31-414E-929E-A9B78CC48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0" y="1150"/>
              <a:ext cx="116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anose="020B0604020202020204" pitchFamily="34" charset="0"/>
                </a:rPr>
                <a:t>Análise</a:t>
              </a:r>
              <a:r>
                <a:rPr kumimoji="0" lang="pt-B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anose="020B0604020202020204" pitchFamily="34" charset="0"/>
                </a:rPr>
                <a:t> </a:t>
              </a: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anose="020B0604020202020204" pitchFamily="34" charset="0"/>
                </a:rPr>
                <a:t>Termoestrutural</a:t>
              </a:r>
              <a:endParaRPr kumimoji="0" lang="pt-BR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F1486A9F-7A67-46B9-A5AC-FF5DAA963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" y="2166"/>
              <a:ext cx="634" cy="329"/>
            </a:xfrm>
            <a:custGeom>
              <a:avLst/>
              <a:gdLst>
                <a:gd name="T0" fmla="*/ 0 w 14800"/>
                <a:gd name="T1" fmla="*/ 474 h 2840"/>
                <a:gd name="T2" fmla="*/ 474 w 14800"/>
                <a:gd name="T3" fmla="*/ 0 h 2840"/>
                <a:gd name="T4" fmla="*/ 14327 w 14800"/>
                <a:gd name="T5" fmla="*/ 0 h 2840"/>
                <a:gd name="T6" fmla="*/ 14800 w 14800"/>
                <a:gd name="T7" fmla="*/ 474 h 2840"/>
                <a:gd name="T8" fmla="*/ 14800 w 14800"/>
                <a:gd name="T9" fmla="*/ 2367 h 2840"/>
                <a:gd name="T10" fmla="*/ 14327 w 14800"/>
                <a:gd name="T11" fmla="*/ 2840 h 2840"/>
                <a:gd name="T12" fmla="*/ 474 w 14800"/>
                <a:gd name="T13" fmla="*/ 2840 h 2840"/>
                <a:gd name="T14" fmla="*/ 0 w 14800"/>
                <a:gd name="T15" fmla="*/ 2367 h 2840"/>
                <a:gd name="T16" fmla="*/ 0 w 14800"/>
                <a:gd name="T17" fmla="*/ 474 h 2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00" h="2840">
                  <a:moveTo>
                    <a:pt x="0" y="474"/>
                  </a:moveTo>
                  <a:cubicBezTo>
                    <a:pt x="0" y="212"/>
                    <a:pt x="212" y="0"/>
                    <a:pt x="474" y="0"/>
                  </a:cubicBezTo>
                  <a:lnTo>
                    <a:pt x="14327" y="0"/>
                  </a:lnTo>
                  <a:cubicBezTo>
                    <a:pt x="14589" y="0"/>
                    <a:pt x="14800" y="212"/>
                    <a:pt x="14800" y="474"/>
                  </a:cubicBezTo>
                  <a:lnTo>
                    <a:pt x="14800" y="2367"/>
                  </a:lnTo>
                  <a:cubicBezTo>
                    <a:pt x="14800" y="2629"/>
                    <a:pt x="14589" y="2840"/>
                    <a:pt x="14327" y="2840"/>
                  </a:cubicBezTo>
                  <a:lnTo>
                    <a:pt x="474" y="2840"/>
                  </a:lnTo>
                  <a:cubicBezTo>
                    <a:pt x="212" y="2840"/>
                    <a:pt x="0" y="2629"/>
                    <a:pt x="0" y="2367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 36">
              <a:extLst>
                <a:ext uri="{FF2B5EF4-FFF2-40B4-BE49-F238E27FC236}">
                  <a16:creationId xmlns:a16="http://schemas.microsoft.com/office/drawing/2014/main" id="{6AC3A154-33EE-46BA-9BD4-FE786E1C5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2" y="2259"/>
              <a:ext cx="528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ctr" defTabSz="914354">
                <a:defRPr/>
              </a:pPr>
              <a:r>
                <a:rPr lang="pt-BR" b="1" kern="0" dirty="0" err="1">
                  <a:solidFill>
                    <a:srgbClr val="C00000"/>
                  </a:solidFill>
                  <a:cs typeface="Arial" panose="020B0604020202020204" pitchFamily="34" charset="0"/>
                </a:rPr>
                <a:t>Fire</a:t>
              </a:r>
              <a:r>
                <a:rPr lang="pt-BR" b="1" kern="0" dirty="0">
                  <a:solidFill>
                    <a:srgbClr val="C00000"/>
                  </a:solidFill>
                  <a:cs typeface="Arial" panose="020B0604020202020204" pitchFamily="34" charset="0"/>
                </a:rPr>
                <a:t> start</a:t>
              </a:r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7785713E-B5C8-4835-903F-EAD5BE76E0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8" y="1846"/>
              <a:ext cx="24" cy="309"/>
            </a:xfrm>
            <a:custGeom>
              <a:avLst/>
              <a:gdLst>
                <a:gd name="T0" fmla="*/ 16 w 29"/>
                <a:gd name="T1" fmla="*/ 0 h 296"/>
                <a:gd name="T2" fmla="*/ 16 w 29"/>
                <a:gd name="T3" fmla="*/ 272 h 296"/>
                <a:gd name="T4" fmla="*/ 13 w 29"/>
                <a:gd name="T5" fmla="*/ 272 h 296"/>
                <a:gd name="T6" fmla="*/ 13 w 29"/>
                <a:gd name="T7" fmla="*/ 0 h 296"/>
                <a:gd name="T8" fmla="*/ 16 w 29"/>
                <a:gd name="T9" fmla="*/ 0 h 296"/>
                <a:gd name="T10" fmla="*/ 29 w 29"/>
                <a:gd name="T11" fmla="*/ 267 h 296"/>
                <a:gd name="T12" fmla="*/ 14 w 29"/>
                <a:gd name="T13" fmla="*/ 296 h 296"/>
                <a:gd name="T14" fmla="*/ 0 w 29"/>
                <a:gd name="T15" fmla="*/ 267 h 296"/>
                <a:gd name="T16" fmla="*/ 29 w 29"/>
                <a:gd name="T17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96">
                  <a:moveTo>
                    <a:pt x="16" y="0"/>
                  </a:moveTo>
                  <a:lnTo>
                    <a:pt x="16" y="272"/>
                  </a:lnTo>
                  <a:lnTo>
                    <a:pt x="13" y="272"/>
                  </a:lnTo>
                  <a:lnTo>
                    <a:pt x="13" y="0"/>
                  </a:lnTo>
                  <a:lnTo>
                    <a:pt x="16" y="0"/>
                  </a:lnTo>
                  <a:close/>
                  <a:moveTo>
                    <a:pt x="29" y="267"/>
                  </a:moveTo>
                  <a:lnTo>
                    <a:pt x="14" y="296"/>
                  </a:lnTo>
                  <a:lnTo>
                    <a:pt x="0" y="267"/>
                  </a:lnTo>
                  <a:lnTo>
                    <a:pt x="29" y="26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0" cap="flat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01E128BA-256E-43B6-B6C0-61F4CE5703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" y="1607"/>
              <a:ext cx="561" cy="668"/>
            </a:xfrm>
            <a:custGeom>
              <a:avLst/>
              <a:gdLst>
                <a:gd name="T0" fmla="*/ 0 w 291"/>
                <a:gd name="T1" fmla="*/ 765 h 765"/>
                <a:gd name="T2" fmla="*/ 147 w 291"/>
                <a:gd name="T3" fmla="*/ 765 h 765"/>
                <a:gd name="T4" fmla="*/ 147 w 291"/>
                <a:gd name="T5" fmla="*/ 14 h 765"/>
                <a:gd name="T6" fmla="*/ 146 w 291"/>
                <a:gd name="T7" fmla="*/ 15 h 765"/>
                <a:gd name="T8" fmla="*/ 267 w 291"/>
                <a:gd name="T9" fmla="*/ 15 h 765"/>
                <a:gd name="T10" fmla="*/ 267 w 291"/>
                <a:gd name="T11" fmla="*/ 13 h 765"/>
                <a:gd name="T12" fmla="*/ 145 w 291"/>
                <a:gd name="T13" fmla="*/ 13 h 765"/>
                <a:gd name="T14" fmla="*/ 145 w 291"/>
                <a:gd name="T15" fmla="*/ 764 h 765"/>
                <a:gd name="T16" fmla="*/ 146 w 291"/>
                <a:gd name="T17" fmla="*/ 763 h 765"/>
                <a:gd name="T18" fmla="*/ 0 w 291"/>
                <a:gd name="T19" fmla="*/ 763 h 765"/>
                <a:gd name="T20" fmla="*/ 0 w 291"/>
                <a:gd name="T21" fmla="*/ 765 h 765"/>
                <a:gd name="T22" fmla="*/ 263 w 291"/>
                <a:gd name="T23" fmla="*/ 28 h 765"/>
                <a:gd name="T24" fmla="*/ 291 w 291"/>
                <a:gd name="T25" fmla="*/ 14 h 765"/>
                <a:gd name="T26" fmla="*/ 263 w 291"/>
                <a:gd name="T27" fmla="*/ 0 h 765"/>
                <a:gd name="T28" fmla="*/ 263 w 291"/>
                <a:gd name="T29" fmla="*/ 2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765">
                  <a:moveTo>
                    <a:pt x="0" y="765"/>
                  </a:moveTo>
                  <a:lnTo>
                    <a:pt x="147" y="765"/>
                  </a:lnTo>
                  <a:lnTo>
                    <a:pt x="147" y="14"/>
                  </a:lnTo>
                  <a:lnTo>
                    <a:pt x="146" y="15"/>
                  </a:lnTo>
                  <a:lnTo>
                    <a:pt x="267" y="15"/>
                  </a:lnTo>
                  <a:lnTo>
                    <a:pt x="267" y="13"/>
                  </a:lnTo>
                  <a:lnTo>
                    <a:pt x="145" y="13"/>
                  </a:lnTo>
                  <a:lnTo>
                    <a:pt x="145" y="764"/>
                  </a:lnTo>
                  <a:lnTo>
                    <a:pt x="146" y="763"/>
                  </a:lnTo>
                  <a:lnTo>
                    <a:pt x="0" y="763"/>
                  </a:lnTo>
                  <a:lnTo>
                    <a:pt x="0" y="765"/>
                  </a:lnTo>
                  <a:close/>
                  <a:moveTo>
                    <a:pt x="263" y="28"/>
                  </a:moveTo>
                  <a:lnTo>
                    <a:pt x="291" y="14"/>
                  </a:lnTo>
                  <a:lnTo>
                    <a:pt x="263" y="0"/>
                  </a:lnTo>
                  <a:lnTo>
                    <a:pt x="263" y="28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0" cap="flat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268DB654-72F5-4A64-A5FD-C8CDED63F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2" y="1845"/>
              <a:ext cx="29" cy="284"/>
            </a:xfrm>
            <a:custGeom>
              <a:avLst/>
              <a:gdLst>
                <a:gd name="T0" fmla="*/ 14 w 29"/>
                <a:gd name="T1" fmla="*/ 0 h 219"/>
                <a:gd name="T2" fmla="*/ 14 w 29"/>
                <a:gd name="T3" fmla="*/ 195 h 219"/>
                <a:gd name="T4" fmla="*/ 16 w 29"/>
                <a:gd name="T5" fmla="*/ 195 h 219"/>
                <a:gd name="T6" fmla="*/ 16 w 29"/>
                <a:gd name="T7" fmla="*/ 0 h 219"/>
                <a:gd name="T8" fmla="*/ 14 w 29"/>
                <a:gd name="T9" fmla="*/ 0 h 219"/>
                <a:gd name="T10" fmla="*/ 0 w 29"/>
                <a:gd name="T11" fmla="*/ 190 h 219"/>
                <a:gd name="T12" fmla="*/ 15 w 29"/>
                <a:gd name="T13" fmla="*/ 219 h 219"/>
                <a:gd name="T14" fmla="*/ 29 w 29"/>
                <a:gd name="T15" fmla="*/ 190 h 219"/>
                <a:gd name="T16" fmla="*/ 0 w 29"/>
                <a:gd name="T17" fmla="*/ 19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19">
                  <a:moveTo>
                    <a:pt x="14" y="0"/>
                  </a:moveTo>
                  <a:lnTo>
                    <a:pt x="14" y="195"/>
                  </a:lnTo>
                  <a:lnTo>
                    <a:pt x="16" y="195"/>
                  </a:lnTo>
                  <a:lnTo>
                    <a:pt x="16" y="0"/>
                  </a:lnTo>
                  <a:lnTo>
                    <a:pt x="14" y="0"/>
                  </a:lnTo>
                  <a:close/>
                  <a:moveTo>
                    <a:pt x="0" y="190"/>
                  </a:moveTo>
                  <a:lnTo>
                    <a:pt x="15" y="219"/>
                  </a:lnTo>
                  <a:lnTo>
                    <a:pt x="29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0" cap="flat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95475032-E562-4A86-AEE3-7AC2447A6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3" y="2803"/>
              <a:ext cx="907" cy="636"/>
            </a:xfrm>
            <a:custGeom>
              <a:avLst/>
              <a:gdLst>
                <a:gd name="T0" fmla="*/ 0 w 907"/>
                <a:gd name="T1" fmla="*/ 288 h 576"/>
                <a:gd name="T2" fmla="*/ 453 w 907"/>
                <a:gd name="T3" fmla="*/ 0 h 576"/>
                <a:gd name="T4" fmla="*/ 907 w 907"/>
                <a:gd name="T5" fmla="*/ 288 h 576"/>
                <a:gd name="T6" fmla="*/ 453 w 907"/>
                <a:gd name="T7" fmla="*/ 576 h 576"/>
                <a:gd name="T8" fmla="*/ 0 w 907"/>
                <a:gd name="T9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" h="576">
                  <a:moveTo>
                    <a:pt x="0" y="288"/>
                  </a:moveTo>
                  <a:lnTo>
                    <a:pt x="453" y="0"/>
                  </a:lnTo>
                  <a:lnTo>
                    <a:pt x="907" y="288"/>
                  </a:lnTo>
                  <a:lnTo>
                    <a:pt x="453" y="576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41">
              <a:extLst>
                <a:ext uri="{FF2B5EF4-FFF2-40B4-BE49-F238E27FC236}">
                  <a16:creationId xmlns:a16="http://schemas.microsoft.com/office/drawing/2014/main" id="{81D0A324-0385-4DC7-9FD8-07EAFADB1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3" y="2803"/>
              <a:ext cx="907" cy="630"/>
            </a:xfrm>
            <a:custGeom>
              <a:avLst/>
              <a:gdLst>
                <a:gd name="T0" fmla="*/ 0 w 907"/>
                <a:gd name="T1" fmla="*/ 288 h 576"/>
                <a:gd name="T2" fmla="*/ 453 w 907"/>
                <a:gd name="T3" fmla="*/ 0 h 576"/>
                <a:gd name="T4" fmla="*/ 907 w 907"/>
                <a:gd name="T5" fmla="*/ 288 h 576"/>
                <a:gd name="T6" fmla="*/ 453 w 907"/>
                <a:gd name="T7" fmla="*/ 576 h 576"/>
                <a:gd name="T8" fmla="*/ 0 w 907"/>
                <a:gd name="T9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" h="576">
                  <a:moveTo>
                    <a:pt x="0" y="288"/>
                  </a:moveTo>
                  <a:lnTo>
                    <a:pt x="453" y="0"/>
                  </a:lnTo>
                  <a:lnTo>
                    <a:pt x="907" y="288"/>
                  </a:lnTo>
                  <a:lnTo>
                    <a:pt x="453" y="576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angle 43">
              <a:extLst>
                <a:ext uri="{FF2B5EF4-FFF2-40B4-BE49-F238E27FC236}">
                  <a16:creationId xmlns:a16="http://schemas.microsoft.com/office/drawing/2014/main" id="{C9ADE4BE-D5E0-4049-93D0-E694ABAE5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6" y="2933"/>
              <a:ext cx="567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ctr" defTabSz="914354"/>
              <a:r>
                <a:rPr lang="pt-BR" sz="1400" b="1" kern="0" dirty="0" err="1">
                  <a:solidFill>
                    <a:prstClr val="black"/>
                  </a:solidFill>
                  <a:cs typeface="Arial" panose="020B0604020202020204" pitchFamily="34" charset="0"/>
                </a:rPr>
                <a:t>Thermo</a:t>
              </a:r>
              <a:endParaRPr lang="pt-BR" sz="1400" b="1" kern="0" dirty="0">
                <a:solidFill>
                  <a:prstClr val="black"/>
                </a:solidFill>
                <a:cs typeface="Arial" panose="020B0604020202020204" pitchFamily="34" charset="0"/>
              </a:endParaRPr>
            </a:p>
            <a:p>
              <a:pPr lvl="0" algn="ctr" defTabSz="914354"/>
              <a:r>
                <a:rPr lang="pt-BR" sz="1400" b="1" kern="0" dirty="0">
                  <a:solidFill>
                    <a:prstClr val="black"/>
                  </a:solidFill>
                  <a:cs typeface="Arial" panose="020B0604020202020204" pitchFamily="34" charset="0"/>
                </a:rPr>
                <a:t>cicle </a:t>
              </a:r>
              <a:r>
                <a:rPr lang="pt-BR" sz="1400" b="1" kern="0" dirty="0" err="1">
                  <a:solidFill>
                    <a:prstClr val="black"/>
                  </a:solidFill>
                  <a:cs typeface="Arial" panose="020B0604020202020204" pitchFamily="34" charset="0"/>
                </a:rPr>
                <a:t>ended</a:t>
              </a:r>
              <a:r>
                <a:rPr lang="pt-BR" sz="1400" b="1" kern="0" dirty="0">
                  <a:solidFill>
                    <a:prstClr val="black"/>
                  </a:solidFill>
                  <a:cs typeface="Arial" panose="020B0604020202020204" pitchFamily="34" charset="0"/>
                </a:rPr>
                <a:t> ?</a:t>
              </a:r>
              <a:endParaRPr kumimoji="0" lang="pt-BR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F3968755-AC2F-47DF-A24E-9BFC68EBF9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0" y="1607"/>
              <a:ext cx="238" cy="1511"/>
            </a:xfrm>
            <a:custGeom>
              <a:avLst/>
              <a:gdLst>
                <a:gd name="T0" fmla="*/ 0 w 238"/>
                <a:gd name="T1" fmla="*/ 1485 h 1485"/>
                <a:gd name="T2" fmla="*/ 238 w 238"/>
                <a:gd name="T3" fmla="*/ 1485 h 1485"/>
                <a:gd name="T4" fmla="*/ 238 w 238"/>
                <a:gd name="T5" fmla="*/ 13 h 1485"/>
                <a:gd name="T6" fmla="*/ 175 w 238"/>
                <a:gd name="T7" fmla="*/ 13 h 1485"/>
                <a:gd name="T8" fmla="*/ 175 w 238"/>
                <a:gd name="T9" fmla="*/ 15 h 1485"/>
                <a:gd name="T10" fmla="*/ 237 w 238"/>
                <a:gd name="T11" fmla="*/ 15 h 1485"/>
                <a:gd name="T12" fmla="*/ 236 w 238"/>
                <a:gd name="T13" fmla="*/ 14 h 1485"/>
                <a:gd name="T14" fmla="*/ 236 w 238"/>
                <a:gd name="T15" fmla="*/ 1484 h 1485"/>
                <a:gd name="T16" fmla="*/ 237 w 238"/>
                <a:gd name="T17" fmla="*/ 1483 h 1485"/>
                <a:gd name="T18" fmla="*/ 0 w 238"/>
                <a:gd name="T19" fmla="*/ 1483 h 1485"/>
                <a:gd name="T20" fmla="*/ 0 w 238"/>
                <a:gd name="T21" fmla="*/ 1485 h 1485"/>
                <a:gd name="T22" fmla="*/ 179 w 238"/>
                <a:gd name="T23" fmla="*/ 0 h 1485"/>
                <a:gd name="T24" fmla="*/ 151 w 238"/>
                <a:gd name="T25" fmla="*/ 14 h 1485"/>
                <a:gd name="T26" fmla="*/ 179 w 238"/>
                <a:gd name="T27" fmla="*/ 28 h 1485"/>
                <a:gd name="T28" fmla="*/ 179 w 238"/>
                <a:gd name="T29" fmla="*/ 0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8" h="1485">
                  <a:moveTo>
                    <a:pt x="0" y="1485"/>
                  </a:moveTo>
                  <a:lnTo>
                    <a:pt x="238" y="1485"/>
                  </a:lnTo>
                  <a:lnTo>
                    <a:pt x="238" y="13"/>
                  </a:lnTo>
                  <a:lnTo>
                    <a:pt x="175" y="13"/>
                  </a:lnTo>
                  <a:lnTo>
                    <a:pt x="175" y="15"/>
                  </a:lnTo>
                  <a:lnTo>
                    <a:pt x="237" y="15"/>
                  </a:lnTo>
                  <a:lnTo>
                    <a:pt x="236" y="14"/>
                  </a:lnTo>
                  <a:lnTo>
                    <a:pt x="236" y="1484"/>
                  </a:lnTo>
                  <a:lnTo>
                    <a:pt x="237" y="1483"/>
                  </a:lnTo>
                  <a:lnTo>
                    <a:pt x="0" y="1483"/>
                  </a:lnTo>
                  <a:lnTo>
                    <a:pt x="0" y="1485"/>
                  </a:lnTo>
                  <a:close/>
                  <a:moveTo>
                    <a:pt x="179" y="0"/>
                  </a:moveTo>
                  <a:lnTo>
                    <a:pt x="151" y="14"/>
                  </a:lnTo>
                  <a:lnTo>
                    <a:pt x="179" y="2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0" cap="flat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48">
              <a:extLst>
                <a:ext uri="{FF2B5EF4-FFF2-40B4-BE49-F238E27FC236}">
                  <a16:creationId xmlns:a16="http://schemas.microsoft.com/office/drawing/2014/main" id="{91334967-4220-4582-B20C-DED0B4CA0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1" y="3015"/>
              <a:ext cx="411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uLnTx/>
                  <a:uFillTx/>
                  <a:cs typeface="Arial" panose="020B0604020202020204" pitchFamily="34" charset="0"/>
                </a:rPr>
                <a:t>Results</a:t>
              </a:r>
              <a:endParaRPr kumimoji="0" lang="pt-BR" sz="4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id="{26E7D5C4-E139-44E4-BB23-2BF475CD7C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" y="3105"/>
              <a:ext cx="712" cy="24"/>
            </a:xfrm>
            <a:custGeom>
              <a:avLst/>
              <a:gdLst>
                <a:gd name="T0" fmla="*/ 437 w 437"/>
                <a:gd name="T1" fmla="*/ 14 h 29"/>
                <a:gd name="T2" fmla="*/ 24 w 437"/>
                <a:gd name="T3" fmla="*/ 14 h 29"/>
                <a:gd name="T4" fmla="*/ 24 w 437"/>
                <a:gd name="T5" fmla="*/ 16 h 29"/>
                <a:gd name="T6" fmla="*/ 437 w 437"/>
                <a:gd name="T7" fmla="*/ 16 h 29"/>
                <a:gd name="T8" fmla="*/ 437 w 437"/>
                <a:gd name="T9" fmla="*/ 14 h 29"/>
                <a:gd name="T10" fmla="*/ 29 w 437"/>
                <a:gd name="T11" fmla="*/ 0 h 29"/>
                <a:gd name="T12" fmla="*/ 0 w 437"/>
                <a:gd name="T13" fmla="*/ 15 h 29"/>
                <a:gd name="T14" fmla="*/ 29 w 437"/>
                <a:gd name="T15" fmla="*/ 29 h 29"/>
                <a:gd name="T16" fmla="*/ 29 w 437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29">
                  <a:moveTo>
                    <a:pt x="437" y="14"/>
                  </a:moveTo>
                  <a:lnTo>
                    <a:pt x="24" y="14"/>
                  </a:lnTo>
                  <a:lnTo>
                    <a:pt x="24" y="16"/>
                  </a:lnTo>
                  <a:lnTo>
                    <a:pt x="437" y="16"/>
                  </a:lnTo>
                  <a:lnTo>
                    <a:pt x="437" y="14"/>
                  </a:lnTo>
                  <a:close/>
                  <a:moveTo>
                    <a:pt x="29" y="0"/>
                  </a:moveTo>
                  <a:lnTo>
                    <a:pt x="0" y="15"/>
                  </a:lnTo>
                  <a:lnTo>
                    <a:pt x="29" y="2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0" cap="flat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Rectangle 50">
              <a:extLst>
                <a:ext uri="{FF2B5EF4-FFF2-40B4-BE49-F238E27FC236}">
                  <a16:creationId xmlns:a16="http://schemas.microsoft.com/office/drawing/2014/main" id="{92024EA1-CDE3-4561-9E74-22A32F13D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0" y="2913"/>
              <a:ext cx="18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anose="020B0604020202020204" pitchFamily="34" charset="0"/>
                </a:rPr>
                <a:t>Sim</a:t>
              </a:r>
              <a:endPara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id="{6B1E523F-BE00-41F6-B029-805B353DD8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2" y="2711"/>
              <a:ext cx="29" cy="91"/>
            </a:xfrm>
            <a:custGeom>
              <a:avLst/>
              <a:gdLst>
                <a:gd name="T0" fmla="*/ 16 w 29"/>
                <a:gd name="T1" fmla="*/ 0 h 91"/>
                <a:gd name="T2" fmla="*/ 16 w 29"/>
                <a:gd name="T3" fmla="*/ 67 h 91"/>
                <a:gd name="T4" fmla="*/ 14 w 29"/>
                <a:gd name="T5" fmla="*/ 67 h 91"/>
                <a:gd name="T6" fmla="*/ 14 w 29"/>
                <a:gd name="T7" fmla="*/ 0 h 91"/>
                <a:gd name="T8" fmla="*/ 16 w 29"/>
                <a:gd name="T9" fmla="*/ 0 h 91"/>
                <a:gd name="T10" fmla="*/ 29 w 29"/>
                <a:gd name="T11" fmla="*/ 62 h 91"/>
                <a:gd name="T12" fmla="*/ 15 w 29"/>
                <a:gd name="T13" fmla="*/ 91 h 91"/>
                <a:gd name="T14" fmla="*/ 0 w 29"/>
                <a:gd name="T15" fmla="*/ 62 h 91"/>
                <a:gd name="T16" fmla="*/ 29 w 29"/>
                <a:gd name="T17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16" y="0"/>
                  </a:moveTo>
                  <a:lnTo>
                    <a:pt x="16" y="67"/>
                  </a:lnTo>
                  <a:lnTo>
                    <a:pt x="14" y="67"/>
                  </a:lnTo>
                  <a:lnTo>
                    <a:pt x="14" y="0"/>
                  </a:lnTo>
                  <a:lnTo>
                    <a:pt x="16" y="0"/>
                  </a:lnTo>
                  <a:close/>
                  <a:moveTo>
                    <a:pt x="29" y="62"/>
                  </a:moveTo>
                  <a:lnTo>
                    <a:pt x="15" y="91"/>
                  </a:lnTo>
                  <a:lnTo>
                    <a:pt x="0" y="62"/>
                  </a:lnTo>
                  <a:lnTo>
                    <a:pt x="29" y="62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0" cap="flat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52">
              <a:extLst>
                <a:ext uri="{FF2B5EF4-FFF2-40B4-BE49-F238E27FC236}">
                  <a16:creationId xmlns:a16="http://schemas.microsoft.com/office/drawing/2014/main" id="{3B220573-19F0-4293-9117-6F859F887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0" y="864"/>
              <a:ext cx="45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1" i="0" u="none" strike="noStrike" kern="0" cap="none" spc="0" normalizeH="0" baseline="0" noProof="0" dirty="0">
                  <a:ln>
                    <a:noFill/>
                  </a:ln>
                  <a:uLnTx/>
                  <a:uFillTx/>
                  <a:cs typeface="Arial" panose="020B0604020202020204" pitchFamily="34" charset="0"/>
                </a:rPr>
                <a:t>Time loop</a:t>
              </a:r>
              <a:endParaRPr kumimoji="0" lang="pt-BR" sz="3600" b="1" i="0" u="none" strike="noStrike" kern="0" cap="none" spc="0" normalizeH="0" baseline="0" noProof="0" dirty="0">
                <a:ln>
                  <a:noFill/>
                </a:ln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57" name="Rectangle 53">
              <a:extLst>
                <a:ext uri="{FF2B5EF4-FFF2-40B4-BE49-F238E27FC236}">
                  <a16:creationId xmlns:a16="http://schemas.microsoft.com/office/drawing/2014/main" id="{A76C5AE3-09C2-4AC1-A8EA-51F011943E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3" y="961"/>
              <a:ext cx="59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1" i="0" u="none" strike="noStrike" kern="0" cap="none" spc="0" normalizeH="0" baseline="0" noProof="0" dirty="0">
                  <a:ln>
                    <a:noFill/>
                  </a:ln>
                  <a:uLnTx/>
                  <a:uFillTx/>
                  <a:latin typeface="Symbol" panose="05050102010706020507" pitchFamily="18" charset="2"/>
                  <a:cs typeface="Arial" panose="020B0604020202020204" pitchFamily="34" charset="0"/>
                </a:rPr>
                <a:t>D</a:t>
              </a:r>
              <a:endParaRPr kumimoji="0" lang="pt-BR" sz="36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58" name="Rectangle 54">
              <a:extLst>
                <a:ext uri="{FF2B5EF4-FFF2-40B4-BE49-F238E27FC236}">
                  <a16:creationId xmlns:a16="http://schemas.microsoft.com/office/drawing/2014/main" id="{191F7AB6-BC93-4ADF-AF86-EC836CEE2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9" y="964"/>
              <a:ext cx="32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1" i="1" u="none" strike="noStrike" kern="0" cap="none" spc="0" normalizeH="0" baseline="0" noProof="0" dirty="0">
                  <a:ln>
                    <a:noFill/>
                  </a:ln>
                  <a:uLnTx/>
                  <a:uFillTx/>
                  <a:cs typeface="Arial" panose="020B0604020202020204" pitchFamily="34" charset="0"/>
                </a:rPr>
                <a:t>t</a:t>
              </a:r>
              <a:endParaRPr kumimoji="0" lang="pt-BR" sz="3600" b="1" i="0" u="none" strike="noStrike" kern="0" cap="none" spc="0" normalizeH="0" baseline="0" noProof="0" dirty="0">
                <a:ln>
                  <a:noFill/>
                </a:ln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59" name="Rectangle 55">
              <a:extLst>
                <a:ext uri="{FF2B5EF4-FFF2-40B4-BE49-F238E27FC236}">
                  <a16:creationId xmlns:a16="http://schemas.microsoft.com/office/drawing/2014/main" id="{08A4127E-E36E-45B8-982C-322A9A7248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7" y="967"/>
              <a:ext cx="349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defTabSz="914354"/>
              <a:r>
                <a:rPr kumimoji="0" lang="pt-BR" sz="1400" b="1" i="0" u="none" strike="noStrike" kern="0" cap="none" spc="0" normalizeH="0" baseline="0" noProof="0" dirty="0">
                  <a:ln>
                    <a:noFill/>
                  </a:ln>
                  <a:uLnTx/>
                  <a:uFillTx/>
                  <a:cs typeface="Arial" panose="020B0604020202020204" pitchFamily="34" charset="0"/>
                </a:rPr>
                <a:t>= 1, </a:t>
              </a:r>
              <a:r>
                <a:rPr lang="pt-BR" sz="1400" b="1" kern="0" baseline="0" dirty="0">
                  <a:cs typeface="Arial" panose="020B0604020202020204" pitchFamily="34" charset="0"/>
                </a:rPr>
                <a:t>t</a:t>
              </a:r>
              <a:r>
                <a:rPr kumimoji="0" lang="pt-BR" sz="1400" b="1" i="0" u="none" strike="noStrike" kern="0" cap="none" spc="0" normalizeH="0" baseline="-25000" noProof="0" dirty="0" err="1">
                  <a:ln>
                    <a:noFill/>
                  </a:ln>
                  <a:uLnTx/>
                  <a:uFillTx/>
                  <a:cs typeface="Arial" panose="020B0604020202020204" pitchFamily="34" charset="0"/>
                </a:rPr>
                <a:t>max</a:t>
              </a:r>
              <a:endParaRPr kumimoji="0" lang="pt-BR" sz="3600" b="1" i="0" u="none" strike="noStrike" kern="0" cap="none" spc="0" normalizeH="0" baseline="-25000" noProof="0" dirty="0">
                <a:ln>
                  <a:noFill/>
                </a:ln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60" name="Rectangle 56">
              <a:extLst>
                <a:ext uri="{FF2B5EF4-FFF2-40B4-BE49-F238E27FC236}">
                  <a16:creationId xmlns:a16="http://schemas.microsoft.com/office/drawing/2014/main" id="{D83C0EF2-56ED-4A20-BC79-996D0121D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8" y="2129"/>
              <a:ext cx="1267" cy="582"/>
            </a:xfrm>
            <a:prstGeom prst="rect">
              <a:avLst/>
            </a:prstGeom>
            <a:solidFill>
              <a:srgbClr val="002060"/>
            </a:solidFill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Rectangle 58">
              <a:extLst>
                <a:ext uri="{FF2B5EF4-FFF2-40B4-BE49-F238E27FC236}">
                  <a16:creationId xmlns:a16="http://schemas.microsoft.com/office/drawing/2014/main" id="{EB2EBD85-3482-4940-88EC-F385D1F98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8" y="2143"/>
              <a:ext cx="1248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Structural </a:t>
              </a:r>
              <a:r>
                <a:rPr kumimoji="0" lang="pt-BR" sz="2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Analysis</a:t>
              </a:r>
              <a:endParaRPr kumimoji="0" lang="pt-BR" sz="20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FDF45CB-EC00-4C16-A8C4-1B1C31E72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2332"/>
              <a:ext cx="25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5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anose="020B0604020202020204" pitchFamily="34" charset="0"/>
                </a:rPr>
                <a:t>•</a:t>
              </a:r>
              <a:endParaRPr kumimoji="0" lang="pt-BR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BAF0395-AC26-4B20-8179-95B19E351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" y="2323"/>
              <a:ext cx="914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uLnTx/>
                  <a:uFillTx/>
                  <a:cs typeface="Arial" panose="020B0604020202020204" pitchFamily="34" charset="0"/>
                </a:rPr>
                <a:t>N-M </a:t>
              </a:r>
              <a:r>
                <a:rPr kumimoji="0" lang="pt-BR" sz="14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uLnTx/>
                  <a:uFillTx/>
                  <a:cs typeface="Arial" panose="020B0604020202020204" pitchFamily="34" charset="0"/>
                </a:rPr>
                <a:t>interation</a:t>
              </a:r>
              <a:r>
                <a:rPr kumimoji="0" lang="pt-BR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uLnTx/>
                  <a:uFillTx/>
                  <a:cs typeface="Arial" panose="020B0604020202020204" pitchFamily="34" charset="0"/>
                </a:rPr>
                <a:t> curves</a:t>
              </a:r>
              <a:endPara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64" name="Rectangle 64">
              <a:extLst>
                <a:ext uri="{FF2B5EF4-FFF2-40B4-BE49-F238E27FC236}">
                  <a16:creationId xmlns:a16="http://schemas.microsoft.com/office/drawing/2014/main" id="{71CE5C40-F2E6-4BD9-B690-D1405BFCE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9" y="2422"/>
              <a:ext cx="0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65" name="Rectangle 66">
              <a:extLst>
                <a:ext uri="{FF2B5EF4-FFF2-40B4-BE49-F238E27FC236}">
                  <a16:creationId xmlns:a16="http://schemas.microsoft.com/office/drawing/2014/main" id="{4DC06D02-0DED-49A6-BAFA-0F285E0A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5" y="2473"/>
              <a:ext cx="25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5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anose="020B0604020202020204" pitchFamily="34" charset="0"/>
                </a:rPr>
                <a:t>•</a:t>
              </a:r>
              <a:endParaRPr kumimoji="0" lang="pt-BR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66" name="Rectangle 67">
              <a:extLst>
                <a:ext uri="{FF2B5EF4-FFF2-40B4-BE49-F238E27FC236}">
                  <a16:creationId xmlns:a16="http://schemas.microsoft.com/office/drawing/2014/main" id="{72D2739F-D384-4745-969A-86B3F3E29A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7" y="2461"/>
              <a:ext cx="62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uLnTx/>
                  <a:uFillTx/>
                  <a:cs typeface="Arial" panose="020B0604020202020204" pitchFamily="34" charset="0"/>
                </a:rPr>
                <a:t>Displacements</a:t>
              </a:r>
              <a:endParaRPr lang="pt-BR" sz="1400" kern="0" dirty="0">
                <a:solidFill>
                  <a:srgbClr val="FFFF00"/>
                </a:solidFill>
                <a:cs typeface="Arial" panose="020B0604020202020204" pitchFamily="34" charset="0"/>
              </a:endParaRPr>
            </a:p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uLnTx/>
                  <a:uFillTx/>
                  <a:cs typeface="Arial" panose="020B0604020202020204" pitchFamily="34" charset="0"/>
                </a:rPr>
                <a:t>Internal forces</a:t>
              </a:r>
              <a:endPara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uLnTx/>
                <a:uFillTx/>
                <a:cs typeface="Arial" panose="020B0604020202020204" pitchFamily="34" charset="0"/>
              </a:endParaRPr>
            </a:p>
          </p:txBody>
        </p:sp>
      </p:grpSp>
      <p:grpSp>
        <p:nvGrpSpPr>
          <p:cNvPr id="74" name="Agrupar 73">
            <a:extLst>
              <a:ext uri="{FF2B5EF4-FFF2-40B4-BE49-F238E27FC236}">
                <a16:creationId xmlns:a16="http://schemas.microsoft.com/office/drawing/2014/main" id="{67BC0AAB-FA61-45C6-9F78-B8216108A47E}"/>
              </a:ext>
            </a:extLst>
          </p:cNvPr>
          <p:cNvGrpSpPr/>
          <p:nvPr/>
        </p:nvGrpSpPr>
        <p:grpSpPr>
          <a:xfrm>
            <a:off x="5776515" y="2488927"/>
            <a:ext cx="2105432" cy="1252755"/>
            <a:chOff x="6462757" y="2488927"/>
            <a:chExt cx="2105432" cy="1252755"/>
          </a:xfrm>
        </p:grpSpPr>
        <p:sp>
          <p:nvSpPr>
            <p:cNvPr id="67" name="Chave direita 207">
              <a:extLst>
                <a:ext uri="{FF2B5EF4-FFF2-40B4-BE49-F238E27FC236}">
                  <a16:creationId xmlns:a16="http://schemas.microsoft.com/office/drawing/2014/main" id="{9B7003C7-B8BB-4C17-B24C-E20EAAD7BC9D}"/>
                </a:ext>
              </a:extLst>
            </p:cNvPr>
            <p:cNvSpPr/>
            <p:nvPr/>
          </p:nvSpPr>
          <p:spPr>
            <a:xfrm>
              <a:off x="6462757" y="2488927"/>
              <a:ext cx="490297" cy="1252755"/>
            </a:xfrm>
            <a:prstGeom prst="rightBrace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Rectangle 52">
              <a:extLst>
                <a:ext uri="{FF2B5EF4-FFF2-40B4-BE49-F238E27FC236}">
                  <a16:creationId xmlns:a16="http://schemas.microsoft.com/office/drawing/2014/main" id="{C63FF741-A8AF-453B-8B58-C41D8ED27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456" y="2944075"/>
              <a:ext cx="1360733" cy="307777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Arial" panose="020B0604020202020204" pitchFamily="34" charset="0"/>
                </a:rPr>
                <a:t>CS-ASA/FA</a:t>
              </a:r>
              <a:endParaRPr kumimoji="0" lang="pt-BR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rial" panose="020B0604020202020204" pitchFamily="34" charset="0"/>
              </a:endParaRPr>
            </a:p>
          </p:txBody>
        </p:sp>
      </p:grpSp>
      <p:grpSp>
        <p:nvGrpSpPr>
          <p:cNvPr id="75" name="Agrupar 74">
            <a:extLst>
              <a:ext uri="{FF2B5EF4-FFF2-40B4-BE49-F238E27FC236}">
                <a16:creationId xmlns:a16="http://schemas.microsoft.com/office/drawing/2014/main" id="{28A49ABC-CA7B-44AC-8B20-C0E717AD5C1F}"/>
              </a:ext>
            </a:extLst>
          </p:cNvPr>
          <p:cNvGrpSpPr/>
          <p:nvPr/>
        </p:nvGrpSpPr>
        <p:grpSpPr>
          <a:xfrm>
            <a:off x="5773424" y="4023203"/>
            <a:ext cx="2307261" cy="1252755"/>
            <a:chOff x="6459666" y="4023203"/>
            <a:chExt cx="2307261" cy="1252755"/>
          </a:xfrm>
        </p:grpSpPr>
        <p:sp>
          <p:nvSpPr>
            <p:cNvPr id="68" name="Rectangle 52">
              <a:extLst>
                <a:ext uri="{FF2B5EF4-FFF2-40B4-BE49-F238E27FC236}">
                  <a16:creationId xmlns:a16="http://schemas.microsoft.com/office/drawing/2014/main" id="{4003CEB1-92A3-4569-8D7C-D33DFF531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456" y="4496418"/>
              <a:ext cx="1559471" cy="307777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354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Arial" panose="020B0604020202020204" pitchFamily="34" charset="0"/>
                </a:rPr>
                <a:t>CS-ASA/FSA</a:t>
              </a:r>
              <a:endParaRPr kumimoji="0" lang="pt-BR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70" name="Chave direita 210">
              <a:extLst>
                <a:ext uri="{FF2B5EF4-FFF2-40B4-BE49-F238E27FC236}">
                  <a16:creationId xmlns:a16="http://schemas.microsoft.com/office/drawing/2014/main" id="{7A5EF16C-341C-482A-825E-DBB038C08125}"/>
                </a:ext>
              </a:extLst>
            </p:cNvPr>
            <p:cNvSpPr/>
            <p:nvPr/>
          </p:nvSpPr>
          <p:spPr>
            <a:xfrm>
              <a:off x="6459666" y="4023203"/>
              <a:ext cx="490297" cy="1252755"/>
            </a:xfrm>
            <a:prstGeom prst="rightBrace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1" name="Rectangle 36">
            <a:extLst>
              <a:ext uri="{FF2B5EF4-FFF2-40B4-BE49-F238E27FC236}">
                <a16:creationId xmlns:a16="http://schemas.microsoft.com/office/drawing/2014/main" id="{A7638A21-1D6F-4BA1-95F3-FAA0C50AF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6198" y="5580834"/>
            <a:ext cx="4103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354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cs typeface="Arial" panose="020B0604020202020204" pitchFamily="34" charset="0"/>
              </a:rPr>
              <a:t>Yes</a:t>
            </a:r>
            <a:endParaRPr kumimoji="0" lang="pt-BR" sz="4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72" name="Rectangle 36">
            <a:extLst>
              <a:ext uri="{FF2B5EF4-FFF2-40B4-BE49-F238E27FC236}">
                <a16:creationId xmlns:a16="http://schemas.microsoft.com/office/drawing/2014/main" id="{AE970104-2C9C-4FF9-AAD0-99B7AAC81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058" y="5571476"/>
            <a:ext cx="3077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354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cs typeface="Arial" panose="020B0604020202020204" pitchFamily="34" charset="0"/>
              </a:rPr>
              <a:t>No</a:t>
            </a:r>
            <a:endParaRPr kumimoji="0" lang="pt-BR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73" name="Rectangle 66">
            <a:extLst>
              <a:ext uri="{FF2B5EF4-FFF2-40B4-BE49-F238E27FC236}">
                <a16:creationId xmlns:a16="http://schemas.microsoft.com/office/drawing/2014/main" id="{875A34E3-A281-4321-89E6-FCF4B7970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7690" y="4963282"/>
            <a:ext cx="46784" cy="16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354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anose="020B0604020202020204" pitchFamily="34" charset="0"/>
              </a:rPr>
              <a:t>•</a:t>
            </a:r>
            <a:endParaRPr kumimoji="0" lang="pt-BR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D1503C49-C710-4983-ACCC-9DEEA85F3C52}"/>
              </a:ext>
            </a:extLst>
          </p:cNvPr>
          <p:cNvGrpSpPr/>
          <p:nvPr/>
        </p:nvGrpSpPr>
        <p:grpSpPr>
          <a:xfrm>
            <a:off x="517304" y="1605298"/>
            <a:ext cx="8514603" cy="5297467"/>
            <a:chOff x="449885" y="1484784"/>
            <a:chExt cx="8514603" cy="5297467"/>
          </a:xfrm>
        </p:grpSpPr>
        <p:sp>
          <p:nvSpPr>
            <p:cNvPr id="79" name="Retângulo 78">
              <a:extLst>
                <a:ext uri="{FF2B5EF4-FFF2-40B4-BE49-F238E27FC236}">
                  <a16:creationId xmlns:a16="http://schemas.microsoft.com/office/drawing/2014/main" id="{1F47C573-34B9-4861-9A8D-1F1BC9DEE41F}"/>
                </a:ext>
              </a:extLst>
            </p:cNvPr>
            <p:cNvSpPr/>
            <p:nvPr/>
          </p:nvSpPr>
          <p:spPr>
            <a:xfrm>
              <a:off x="2510256" y="1484784"/>
              <a:ext cx="6454232" cy="52565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0" name="Retângulo 79">
              <a:extLst>
                <a:ext uri="{FF2B5EF4-FFF2-40B4-BE49-F238E27FC236}">
                  <a16:creationId xmlns:a16="http://schemas.microsoft.com/office/drawing/2014/main" id="{22D5ABB0-FFDE-4981-8ECA-5947C823CE9C}"/>
                </a:ext>
              </a:extLst>
            </p:cNvPr>
            <p:cNvSpPr/>
            <p:nvPr/>
          </p:nvSpPr>
          <p:spPr>
            <a:xfrm>
              <a:off x="449885" y="5150900"/>
              <a:ext cx="2422809" cy="16313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cxnSp>
        <p:nvCxnSpPr>
          <p:cNvPr id="76" name="Conector reto 75">
            <a:extLst>
              <a:ext uri="{FF2B5EF4-FFF2-40B4-BE49-F238E27FC236}">
                <a16:creationId xmlns:a16="http://schemas.microsoft.com/office/drawing/2014/main" id="{958855D2-737E-425A-A74D-1F4DD4C5FBD2}"/>
              </a:ext>
            </a:extLst>
          </p:cNvPr>
          <p:cNvCxnSpPr>
            <a:cxnSpLocks/>
          </p:cNvCxnSpPr>
          <p:nvPr/>
        </p:nvCxnSpPr>
        <p:spPr>
          <a:xfrm>
            <a:off x="5425841" y="620688"/>
            <a:ext cx="0" cy="100811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tângulo 81">
            <a:extLst>
              <a:ext uri="{FF2B5EF4-FFF2-40B4-BE49-F238E27FC236}">
                <a16:creationId xmlns:a16="http://schemas.microsoft.com/office/drawing/2014/main" id="{F970263C-C17D-4D99-89DD-9860B73864F5}"/>
              </a:ext>
            </a:extLst>
          </p:cNvPr>
          <p:cNvSpPr/>
          <p:nvPr/>
        </p:nvSpPr>
        <p:spPr>
          <a:xfrm>
            <a:off x="5450651" y="770671"/>
            <a:ext cx="38061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omic Sans MS" pitchFamily="66" charset="0"/>
                <a:cs typeface="Arial" pitchFamily="34" charset="0"/>
              </a:rPr>
              <a:t>Rafael Barros (2016, 2018)</a:t>
            </a:r>
            <a:r>
              <a:rPr lang="en-US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omic Sans MS" pitchFamily="66" charset="0"/>
                <a:cs typeface="Arial" pitchFamily="34" charset="0"/>
              </a:rPr>
              <a:t>Dalilah Pires (2018)</a:t>
            </a:r>
          </a:p>
          <a:p>
            <a:r>
              <a:rPr lang="en-US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    CA-ASA/FA; CS-ASA/SFA</a:t>
            </a:r>
          </a:p>
        </p:txBody>
      </p:sp>
    </p:spTree>
    <p:extLst>
      <p:ext uri="{BB962C8B-B14F-4D97-AF65-F5344CB8AC3E}">
        <p14:creationId xmlns:p14="http://schemas.microsoft.com/office/powerpoint/2010/main" val="227206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>
            <a:spLocks noChangeArrowheads="1"/>
          </p:cNvSpPr>
          <p:nvPr/>
        </p:nvSpPr>
        <p:spPr bwMode="auto">
          <a:xfrm>
            <a:off x="635208" y="2060848"/>
            <a:ext cx="8185264" cy="436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0264C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/>
          <a:p>
            <a:pPr marL="173038" indent="363538">
              <a:lnSpc>
                <a:spcPct val="120000"/>
              </a:lnSpc>
              <a:buClr>
                <a:srgbClr val="1C4372"/>
              </a:buClr>
              <a:buFont typeface="Arial" pitchFamily="34" charset="0"/>
              <a:buChar char="●"/>
              <a:defRPr/>
            </a:pPr>
            <a:r>
              <a:rPr lang="en-US" sz="2600" dirty="0">
                <a:latin typeface="Arial" pitchFamily="34" charset="0"/>
                <a:ea typeface="Tahoma" pitchFamily="34" charset="0"/>
                <a:cs typeface="Arial" pitchFamily="34" charset="0"/>
              </a:rPr>
              <a:t>My Academic Formation / Visiting Prof. Experience</a:t>
            </a:r>
          </a:p>
          <a:p>
            <a:pPr marL="173038" indent="363538">
              <a:lnSpc>
                <a:spcPct val="120000"/>
              </a:lnSpc>
              <a:buClr>
                <a:srgbClr val="1C4372"/>
              </a:buClr>
              <a:buFont typeface="Arial" pitchFamily="34" charset="0"/>
              <a:buChar char="●"/>
              <a:defRPr/>
            </a:pPr>
            <a:r>
              <a:rPr lang="en-US" sz="2600" dirty="0">
                <a:latin typeface="Arial" pitchFamily="34" charset="0"/>
                <a:ea typeface="Tahoma" pitchFamily="34" charset="0"/>
                <a:cs typeface="Arial" pitchFamily="34" charset="0"/>
              </a:rPr>
              <a:t>My State, City and University</a:t>
            </a:r>
          </a:p>
          <a:p>
            <a:pPr marL="173038" indent="363538">
              <a:lnSpc>
                <a:spcPct val="120000"/>
              </a:lnSpc>
              <a:buClr>
                <a:srgbClr val="1C4372"/>
              </a:buClr>
              <a:buFont typeface="Arial" pitchFamily="34" charset="0"/>
              <a:buChar char="●"/>
              <a:defRPr/>
            </a:pPr>
            <a:r>
              <a:rPr lang="en-US" sz="2600" dirty="0">
                <a:latin typeface="Arial" pitchFamily="34" charset="0"/>
                <a:ea typeface="Tahoma" pitchFamily="34" charset="0"/>
                <a:cs typeface="Arial" pitchFamily="34" charset="0"/>
              </a:rPr>
              <a:t>My Graduate Program: PROPEC</a:t>
            </a:r>
          </a:p>
          <a:p>
            <a:pPr marL="173038" indent="363538">
              <a:lnSpc>
                <a:spcPct val="120000"/>
              </a:lnSpc>
              <a:buClr>
                <a:srgbClr val="1C4372"/>
              </a:buClr>
              <a:buFont typeface="Arial" pitchFamily="34" charset="0"/>
              <a:buChar char="●"/>
              <a:defRPr/>
            </a:pPr>
            <a:r>
              <a:rPr lang="en-US" sz="2600" dirty="0">
                <a:latin typeface="Arial" pitchFamily="34" charset="0"/>
                <a:ea typeface="Tahoma" pitchFamily="34" charset="0"/>
                <a:cs typeface="Arial" pitchFamily="34" charset="0"/>
              </a:rPr>
              <a:t>PROPEC: Research Lines</a:t>
            </a:r>
          </a:p>
          <a:p>
            <a:pPr marL="173038" indent="363538">
              <a:lnSpc>
                <a:spcPct val="120000"/>
              </a:lnSpc>
              <a:buClr>
                <a:srgbClr val="1C4372"/>
              </a:buClr>
              <a:buFont typeface="Arial" pitchFamily="34" charset="0"/>
              <a:buChar char="●"/>
              <a:defRPr/>
            </a:pPr>
            <a:r>
              <a:rPr lang="en-US" sz="2600" b="1" dirty="0">
                <a:solidFill>
                  <a:srgbClr val="FF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Stability and Strength of Structures </a:t>
            </a:r>
          </a:p>
          <a:p>
            <a:pPr marL="173038" indent="363538">
              <a:lnSpc>
                <a:spcPct val="120000"/>
              </a:lnSpc>
              <a:buClr>
                <a:srgbClr val="1C4372"/>
              </a:buClr>
              <a:buFont typeface="Arial" pitchFamily="34" charset="0"/>
              <a:buChar char="●"/>
              <a:defRPr/>
            </a:pPr>
            <a:r>
              <a:rPr lang="en-US" sz="2600" dirty="0">
                <a:latin typeface="Arial" pitchFamily="34" charset="0"/>
                <a:ea typeface="Tahoma" pitchFamily="34" charset="0"/>
                <a:cs typeface="Arial" pitchFamily="34" charset="0"/>
              </a:rPr>
              <a:t>Computational System: CS-ASA</a:t>
            </a:r>
          </a:p>
          <a:p>
            <a:pPr marL="173038" indent="363538">
              <a:lnSpc>
                <a:spcPct val="120000"/>
              </a:lnSpc>
              <a:buClr>
                <a:srgbClr val="1C4372"/>
              </a:buClr>
              <a:buFont typeface="Arial" pitchFamily="34" charset="0"/>
              <a:buChar char="●"/>
              <a:defRPr/>
            </a:pPr>
            <a:r>
              <a:rPr lang="en-US" sz="2600" dirty="0">
                <a:latin typeface="Arial" pitchFamily="34" charset="0"/>
                <a:ea typeface="Tahoma" pitchFamily="34" charset="0"/>
                <a:cs typeface="Arial" pitchFamily="34" charset="0"/>
              </a:rPr>
              <a:t>Numerical Applications</a:t>
            </a:r>
          </a:p>
          <a:p>
            <a:pPr marL="173038" indent="363538">
              <a:lnSpc>
                <a:spcPct val="120000"/>
              </a:lnSpc>
              <a:buClr>
                <a:srgbClr val="1C4372"/>
              </a:buClr>
              <a:buFont typeface="Arial" pitchFamily="34" charset="0"/>
              <a:buChar char="●"/>
              <a:defRPr/>
            </a:pPr>
            <a:r>
              <a:rPr lang="en-US" sz="2600" dirty="0">
                <a:latin typeface="Arial" pitchFamily="34" charset="0"/>
                <a:ea typeface="Tahoma" pitchFamily="34" charset="0"/>
                <a:cs typeface="Arial" pitchFamily="34" charset="0"/>
              </a:rPr>
              <a:t>Some Ongoing Researches</a:t>
            </a:r>
          </a:p>
          <a:p>
            <a:pPr marL="173038" indent="363538">
              <a:lnSpc>
                <a:spcPct val="120000"/>
              </a:lnSpc>
              <a:buClr>
                <a:srgbClr val="1C4372"/>
              </a:buClr>
              <a:buFont typeface="Arial" pitchFamily="34" charset="0"/>
              <a:buChar char="●"/>
              <a:defRPr/>
            </a:pPr>
            <a:r>
              <a:rPr lang="en-US" sz="2600" dirty="0">
                <a:latin typeface="Arial" pitchFamily="34" charset="0"/>
                <a:ea typeface="Tahoma" pitchFamily="34" charset="0"/>
                <a:cs typeface="Arial" pitchFamily="34" charset="0"/>
              </a:rPr>
              <a:t>ULB-UFOP Partnership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827584" y="1052736"/>
            <a:ext cx="2448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1C4372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Outline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C7A47EB-F4F4-4372-AEC2-4FF278BA86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2084"/>
            <a:ext cx="1298448" cy="46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41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de cantos arredondados 2"/>
          <p:cNvSpPr/>
          <p:nvPr/>
        </p:nvSpPr>
        <p:spPr>
          <a:xfrm>
            <a:off x="3469774" y="5566776"/>
            <a:ext cx="2594670" cy="76335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de cantos arredondados 3"/>
          <p:cNvSpPr/>
          <p:nvPr/>
        </p:nvSpPr>
        <p:spPr>
          <a:xfrm>
            <a:off x="1043608" y="2375515"/>
            <a:ext cx="7092296" cy="3105221"/>
          </a:xfrm>
          <a:prstGeom prst="roundRect">
            <a:avLst>
              <a:gd name="adj" fmla="val 9904"/>
            </a:avLst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de cantos arredondados 4"/>
          <p:cNvSpPr/>
          <p:nvPr/>
        </p:nvSpPr>
        <p:spPr>
          <a:xfrm>
            <a:off x="1475656" y="2375514"/>
            <a:ext cx="6660248" cy="3105222"/>
          </a:xfrm>
          <a:prstGeom prst="roundRect">
            <a:avLst>
              <a:gd name="adj" fmla="val 990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de cantos arredondados 5"/>
          <p:cNvSpPr/>
          <p:nvPr/>
        </p:nvSpPr>
        <p:spPr>
          <a:xfrm>
            <a:off x="3644774" y="1367402"/>
            <a:ext cx="2247116" cy="872974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17"/>
          <p:cNvSpPr txBox="1"/>
          <p:nvPr/>
        </p:nvSpPr>
        <p:spPr>
          <a:xfrm rot="16200000">
            <a:off x="-431160" y="3645928"/>
            <a:ext cx="34904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5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Simulation</a:t>
            </a:r>
            <a:r>
              <a:rPr lang="pt-BR"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5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pt-BR"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5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pt-BR"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5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structural</a:t>
            </a:r>
            <a:r>
              <a:rPr lang="pt-BR" sz="15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5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behavior</a:t>
            </a:r>
            <a:endParaRPr lang="pt-BR"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Conector reto 7"/>
          <p:cNvCxnSpPr/>
          <p:nvPr/>
        </p:nvCxnSpPr>
        <p:spPr>
          <a:xfrm>
            <a:off x="3644774" y="1762368"/>
            <a:ext cx="224711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em curva 8"/>
          <p:cNvCxnSpPr>
            <a:stCxn id="6" idx="1"/>
            <a:endCxn id="11" idx="0"/>
          </p:cNvCxnSpPr>
          <p:nvPr/>
        </p:nvCxnSpPr>
        <p:spPr>
          <a:xfrm rot="10800000" flipV="1">
            <a:off x="2657874" y="1803888"/>
            <a:ext cx="986901" cy="860641"/>
          </a:xfrm>
          <a:prstGeom prst="curvedConnector2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em curva 9"/>
          <p:cNvCxnSpPr>
            <a:cxnSpLocks/>
            <a:stCxn id="6" idx="3"/>
            <a:endCxn id="14" idx="0"/>
          </p:cNvCxnSpPr>
          <p:nvPr/>
        </p:nvCxnSpPr>
        <p:spPr>
          <a:xfrm>
            <a:off x="5891890" y="1803889"/>
            <a:ext cx="1022008" cy="859703"/>
          </a:xfrm>
          <a:prstGeom prst="curvedConnector2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de cantos arredondados 10"/>
          <p:cNvSpPr/>
          <p:nvPr/>
        </p:nvSpPr>
        <p:spPr>
          <a:xfrm>
            <a:off x="1573314" y="2664530"/>
            <a:ext cx="2169118" cy="100811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24"/>
          <p:cNvSpPr txBox="1"/>
          <p:nvPr/>
        </p:nvSpPr>
        <p:spPr>
          <a:xfrm>
            <a:off x="1501306" y="2662531"/>
            <a:ext cx="23252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Static</a:t>
            </a:r>
            <a:r>
              <a:rPr lang="pt-BR" sz="220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analysis</a:t>
            </a:r>
            <a:endParaRPr lang="pt-BR" sz="220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cxnSp>
        <p:nvCxnSpPr>
          <p:cNvPr id="13" name="Conector reto 12"/>
          <p:cNvCxnSpPr/>
          <p:nvPr/>
        </p:nvCxnSpPr>
        <p:spPr>
          <a:xfrm>
            <a:off x="1573314" y="3093418"/>
            <a:ext cx="216911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de cantos arredondados 13"/>
          <p:cNvSpPr/>
          <p:nvPr/>
        </p:nvSpPr>
        <p:spPr>
          <a:xfrm>
            <a:off x="5727404" y="2663592"/>
            <a:ext cx="2372987" cy="1008112"/>
          </a:xfrm>
          <a:prstGeom prst="roundRect">
            <a:avLst/>
          </a:prstGeom>
          <a:solidFill>
            <a:srgbClr val="F5A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24"/>
          <p:cNvSpPr txBox="1"/>
          <p:nvPr/>
        </p:nvSpPr>
        <p:spPr>
          <a:xfrm>
            <a:off x="5718539" y="2677728"/>
            <a:ext cx="24351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Dynamic analysis</a:t>
            </a:r>
          </a:p>
        </p:txBody>
      </p:sp>
      <p:cxnSp>
        <p:nvCxnSpPr>
          <p:cNvPr id="16" name="Conector reto 15"/>
          <p:cNvCxnSpPr/>
          <p:nvPr/>
        </p:nvCxnSpPr>
        <p:spPr>
          <a:xfrm>
            <a:off x="5819665" y="3093418"/>
            <a:ext cx="2205943" cy="316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em curva 16"/>
          <p:cNvCxnSpPr>
            <a:stCxn id="3" idx="1"/>
            <a:endCxn id="11" idx="2"/>
          </p:cNvCxnSpPr>
          <p:nvPr/>
        </p:nvCxnSpPr>
        <p:spPr>
          <a:xfrm rot="10800000">
            <a:off x="2657874" y="3672643"/>
            <a:ext cx="811901" cy="2275811"/>
          </a:xfrm>
          <a:prstGeom prst="curvedConnector2">
            <a:avLst/>
          </a:prstGeom>
          <a:ln w="57150">
            <a:solidFill>
              <a:srgbClr val="0070C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24"/>
          <p:cNvSpPr txBox="1"/>
          <p:nvPr/>
        </p:nvSpPr>
        <p:spPr>
          <a:xfrm>
            <a:off x="3693036" y="5925285"/>
            <a:ext cx="2114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 err="1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Results</a:t>
            </a:r>
            <a:endParaRPr lang="pt-BR" dirty="0">
              <a:solidFill>
                <a:schemeClr val="bg1"/>
              </a:solidFill>
              <a:latin typeface="Arial Narrow" pitchFamily="34" charset="0"/>
              <a:cs typeface="Arial" pitchFamily="34" charset="0"/>
            </a:endParaRPr>
          </a:p>
        </p:txBody>
      </p:sp>
      <p:grpSp>
        <p:nvGrpSpPr>
          <p:cNvPr id="19" name="Grupo 25"/>
          <p:cNvGrpSpPr/>
          <p:nvPr/>
        </p:nvGrpSpPr>
        <p:grpSpPr>
          <a:xfrm>
            <a:off x="3756567" y="5489614"/>
            <a:ext cx="2063098" cy="461665"/>
            <a:chOff x="710293" y="1439124"/>
            <a:chExt cx="2286829" cy="181479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0" name="Retângulo 19"/>
            <p:cNvSpPr/>
            <p:nvPr/>
          </p:nvSpPr>
          <p:spPr>
            <a:xfrm>
              <a:off x="710293" y="2553527"/>
              <a:ext cx="2155057" cy="64294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CaixaDeTexto 41"/>
            <p:cNvSpPr txBox="1"/>
            <p:nvPr/>
          </p:nvSpPr>
          <p:spPr>
            <a:xfrm>
              <a:off x="805922" y="1439124"/>
              <a:ext cx="2191200" cy="1814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2400" dirty="0">
                  <a:solidFill>
                    <a:schemeClr val="bg1"/>
                  </a:solidFill>
                  <a:latin typeface="Comic Sans MS" pitchFamily="66" charset="0"/>
                  <a:cs typeface="Arial" pitchFamily="34" charset="0"/>
                </a:rPr>
                <a:t>Output Data</a:t>
              </a:r>
            </a:p>
          </p:txBody>
        </p:sp>
      </p:grpSp>
      <p:cxnSp>
        <p:nvCxnSpPr>
          <p:cNvPr id="22" name="Conector reto 21"/>
          <p:cNvCxnSpPr/>
          <p:nvPr/>
        </p:nvCxnSpPr>
        <p:spPr>
          <a:xfrm>
            <a:off x="3469774" y="5917350"/>
            <a:ext cx="259467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em curva 22"/>
          <p:cNvCxnSpPr>
            <a:cxnSpLocks/>
            <a:stCxn id="3" idx="3"/>
            <a:endCxn id="14" idx="2"/>
          </p:cNvCxnSpPr>
          <p:nvPr/>
        </p:nvCxnSpPr>
        <p:spPr>
          <a:xfrm flipV="1">
            <a:off x="6064444" y="3671704"/>
            <a:ext cx="849454" cy="2276749"/>
          </a:xfrm>
          <a:prstGeom prst="curvedConnector2">
            <a:avLst/>
          </a:prstGeom>
          <a:ln w="57150">
            <a:solidFill>
              <a:srgbClr val="0070C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ixaDeTexto 24"/>
          <p:cNvSpPr txBox="1"/>
          <p:nvPr/>
        </p:nvSpPr>
        <p:spPr>
          <a:xfrm>
            <a:off x="3707904" y="1340768"/>
            <a:ext cx="2114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Input data</a:t>
            </a:r>
          </a:p>
        </p:txBody>
      </p:sp>
      <p:grpSp>
        <p:nvGrpSpPr>
          <p:cNvPr id="25" name="Grupo 24"/>
          <p:cNvGrpSpPr/>
          <p:nvPr/>
        </p:nvGrpSpPr>
        <p:grpSpPr>
          <a:xfrm>
            <a:off x="2657874" y="3671704"/>
            <a:ext cx="4256024" cy="1672878"/>
            <a:chOff x="2657874" y="3671704"/>
            <a:chExt cx="4256024" cy="1672878"/>
          </a:xfrm>
          <a:solidFill>
            <a:schemeClr val="tx1"/>
          </a:solidFill>
        </p:grpSpPr>
        <p:sp>
          <p:nvSpPr>
            <p:cNvPr id="26" name="Retângulo de cantos arredondados 25"/>
            <p:cNvSpPr/>
            <p:nvPr/>
          </p:nvSpPr>
          <p:spPr>
            <a:xfrm>
              <a:off x="3212646" y="4038357"/>
              <a:ext cx="3052230" cy="126429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7" name="CaixaDeTexto 28"/>
            <p:cNvSpPr txBox="1"/>
            <p:nvPr/>
          </p:nvSpPr>
          <p:spPr>
            <a:xfrm>
              <a:off x="3208117" y="4286985"/>
              <a:ext cx="2891839" cy="10575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>
                  <a:solidFill>
                    <a:schemeClr val="bg1"/>
                  </a:solidFill>
                  <a:latin typeface="Arial Narrow" pitchFamily="34" charset="0"/>
                  <a:cs typeface="Tahoma" pitchFamily="34" charset="0"/>
                </a:rPr>
                <a:t>Geometric nonlinearity</a:t>
              </a:r>
            </a:p>
            <a:p>
              <a:pPr algn="ctr">
                <a:lnSpc>
                  <a:spcPct val="120000"/>
                </a:lnSpc>
              </a:pPr>
              <a:r>
                <a:rPr lang="en-US">
                  <a:solidFill>
                    <a:schemeClr val="bg1"/>
                  </a:solidFill>
                  <a:latin typeface="Arial Narrow" pitchFamily="34" charset="0"/>
                  <a:cs typeface="Tahoma" pitchFamily="34" charset="0"/>
                </a:rPr>
                <a:t>Material yielding</a:t>
              </a:r>
            </a:p>
            <a:p>
              <a:pPr algn="ctr">
                <a:lnSpc>
                  <a:spcPct val="120000"/>
                </a:lnSpc>
              </a:pPr>
              <a:r>
                <a:rPr lang="en-US">
                  <a:solidFill>
                    <a:schemeClr val="bg1"/>
                  </a:solidFill>
                  <a:latin typeface="Arial Narrow" pitchFamily="34" charset="0"/>
                  <a:cs typeface="Tahoma" pitchFamily="34" charset="0"/>
                </a:rPr>
                <a:t>+ Other effects</a:t>
              </a:r>
            </a:p>
          </p:txBody>
        </p:sp>
        <p:cxnSp>
          <p:nvCxnSpPr>
            <p:cNvPr id="28" name="Conector reto 27"/>
            <p:cNvCxnSpPr/>
            <p:nvPr/>
          </p:nvCxnSpPr>
          <p:spPr>
            <a:xfrm>
              <a:off x="3095344" y="4356182"/>
              <a:ext cx="3169532" cy="0"/>
            </a:xfrm>
            <a:prstGeom prst="lin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em curva 28"/>
            <p:cNvCxnSpPr>
              <a:stCxn id="26" idx="1"/>
              <a:endCxn id="11" idx="2"/>
            </p:cNvCxnSpPr>
            <p:nvPr/>
          </p:nvCxnSpPr>
          <p:spPr>
            <a:xfrm rot="10800000">
              <a:off x="2657874" y="3672643"/>
              <a:ext cx="554773" cy="997861"/>
            </a:xfrm>
            <a:prstGeom prst="curvedConnector2">
              <a:avLst/>
            </a:prstGeom>
            <a:grpFill/>
            <a:ln w="5715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em curva 29"/>
            <p:cNvCxnSpPr>
              <a:cxnSpLocks/>
              <a:stCxn id="26" idx="3"/>
              <a:endCxn id="14" idx="2"/>
            </p:cNvCxnSpPr>
            <p:nvPr/>
          </p:nvCxnSpPr>
          <p:spPr>
            <a:xfrm flipV="1">
              <a:off x="6264876" y="3671704"/>
              <a:ext cx="649022" cy="998799"/>
            </a:xfrm>
            <a:prstGeom prst="curvedConnector2">
              <a:avLst/>
            </a:prstGeom>
            <a:grpFill/>
            <a:ln w="5715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aixaDeTexto 24"/>
            <p:cNvSpPr txBox="1"/>
            <p:nvPr/>
          </p:nvSpPr>
          <p:spPr>
            <a:xfrm>
              <a:off x="3208117" y="3976462"/>
              <a:ext cx="30567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>
                  <a:solidFill>
                    <a:schemeClr val="bg1"/>
                  </a:solidFill>
                  <a:latin typeface="Comic Sans MS" pitchFamily="66" charset="0"/>
                  <a:cs typeface="Arial" pitchFamily="34" charset="0"/>
                </a:rPr>
                <a:t>Advanced analysis</a:t>
              </a:r>
            </a:p>
          </p:txBody>
        </p:sp>
      </p:grpSp>
      <p:sp>
        <p:nvSpPr>
          <p:cNvPr id="32" name="CaixaDeTexto 24"/>
          <p:cNvSpPr txBox="1"/>
          <p:nvPr/>
        </p:nvSpPr>
        <p:spPr>
          <a:xfrm>
            <a:off x="3474342" y="1780710"/>
            <a:ext cx="257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FE model</a:t>
            </a:r>
          </a:p>
        </p:txBody>
      </p:sp>
      <p:graphicFrame>
        <p:nvGraphicFramePr>
          <p:cNvPr id="33" name="Objeto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620375"/>
              </p:ext>
            </p:extLst>
          </p:nvPr>
        </p:nvGraphicFramePr>
        <p:xfrm>
          <a:off x="2133128" y="3130904"/>
          <a:ext cx="999600" cy="390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80" name="Equation" r:id="rId3" imgW="583920" imgH="228600" progId="Equation.DSMT4">
                  <p:embed/>
                </p:oleObj>
              </mc:Choice>
              <mc:Fallback>
                <p:oleObj name="Equation" r:id="rId3" imgW="5839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128" y="3130904"/>
                        <a:ext cx="999600" cy="3909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to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962495"/>
              </p:ext>
            </p:extLst>
          </p:nvPr>
        </p:nvGraphicFramePr>
        <p:xfrm>
          <a:off x="5773738" y="3154363"/>
          <a:ext cx="238918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81" name="Equation" r:id="rId5" imgW="1536480" imgH="253800" progId="Equation.DSMT4">
                  <p:embed/>
                </p:oleObj>
              </mc:Choice>
              <mc:Fallback>
                <p:oleObj name="Equation" r:id="rId5" imgW="15364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3738" y="3154363"/>
                        <a:ext cx="2389187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CaixaDeTexto 34">
            <a:extLst>
              <a:ext uri="{FF2B5EF4-FFF2-40B4-BE49-F238E27FC236}">
                <a16:creationId xmlns:a16="http://schemas.microsoft.com/office/drawing/2014/main" id="{BA7C9EA7-0178-47D1-9CDD-18CE5F1416E0}"/>
              </a:ext>
            </a:extLst>
          </p:cNvPr>
          <p:cNvSpPr txBox="1"/>
          <p:nvPr/>
        </p:nvSpPr>
        <p:spPr>
          <a:xfrm>
            <a:off x="35496" y="68871"/>
            <a:ext cx="4887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itchFamily="34" charset="0"/>
                <a:ea typeface="Tahoma" pitchFamily="34" charset="0"/>
                <a:cs typeface="Arial" pitchFamily="34" charset="0"/>
              </a:rPr>
              <a:t>Computational System: CS-ASA</a:t>
            </a:r>
          </a:p>
        </p:txBody>
      </p:sp>
    </p:spTree>
    <p:extLst>
      <p:ext uri="{BB962C8B-B14F-4D97-AF65-F5344CB8AC3E}">
        <p14:creationId xmlns:p14="http://schemas.microsoft.com/office/powerpoint/2010/main" val="244552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6619D86F-2F5E-4AF1-9E85-90AC6C320535}"/>
              </a:ext>
            </a:extLst>
          </p:cNvPr>
          <p:cNvSpPr/>
          <p:nvPr/>
        </p:nvSpPr>
        <p:spPr>
          <a:xfrm>
            <a:off x="6251951" y="4513533"/>
            <a:ext cx="1431682" cy="282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013E785-D289-4029-8AF4-3A23E42A89AB}"/>
              </a:ext>
            </a:extLst>
          </p:cNvPr>
          <p:cNvSpPr txBox="1"/>
          <p:nvPr/>
        </p:nvSpPr>
        <p:spPr>
          <a:xfrm>
            <a:off x="282248" y="1028258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sz="4400" b="1" kern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CS-ASA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srgbClr val="1C4372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omputational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srgbClr val="1C4372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ystem –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srgbClr val="1C4372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dvanced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srgbClr val="1C4372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tructural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srgbClr val="1C4372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nalysis</a:t>
            </a:r>
            <a:endParaRPr kumimoji="0" lang="pt-BR" sz="2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061323-59C9-4D15-89AE-5B5BFF7B0E04}"/>
              </a:ext>
            </a:extLst>
          </p:cNvPr>
          <p:cNvSpPr txBox="1"/>
          <p:nvPr/>
        </p:nvSpPr>
        <p:spPr>
          <a:xfrm>
            <a:off x="639867" y="2850789"/>
            <a:ext cx="191590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Silveira</a:t>
            </a:r>
            <a:r>
              <a:rPr lang="en-US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(1995)</a:t>
            </a:r>
            <a:endParaRPr kumimoji="0" lang="en-US" sz="1800" i="0" u="none" strike="noStrike" kern="0" normalizeH="0" baseline="0" noProof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Galvão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(2000)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Rocha (2000)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Pinheiro</a:t>
            </a:r>
            <a:r>
              <a:rPr kumimoji="0" lang="en-US" sz="1800" b="1" i="0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(2003)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baseline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Galvão</a:t>
            </a:r>
            <a:r>
              <a:rPr lang="en-US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(2004)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Machado (2005)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>
                <a:solidFill>
                  <a:srgbClr val="6B6B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Rocha (2006)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B6B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Santos (2007)</a:t>
            </a:r>
          </a:p>
        </p:txBody>
      </p:sp>
      <p:sp>
        <p:nvSpPr>
          <p:cNvPr id="8" name="Chave direita 20">
            <a:extLst>
              <a:ext uri="{FF2B5EF4-FFF2-40B4-BE49-F238E27FC236}">
                <a16:creationId xmlns:a16="http://schemas.microsoft.com/office/drawing/2014/main" id="{DF4C81D4-3DBB-4A1B-BFA0-A5D126EF087A}"/>
              </a:ext>
            </a:extLst>
          </p:cNvPr>
          <p:cNvSpPr/>
          <p:nvPr/>
        </p:nvSpPr>
        <p:spPr>
          <a:xfrm>
            <a:off x="2662754" y="2924944"/>
            <a:ext cx="360040" cy="2308324"/>
          </a:xfrm>
          <a:prstGeom prst="rightBrace">
            <a:avLst/>
          </a:prstGeom>
          <a:noFill/>
          <a:ln w="38100" cap="flat" cmpd="sng" algn="ctr">
            <a:solidFill>
              <a:srgbClr val="1C437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8773361-E84A-4114-9E0A-96A8ED735830}"/>
              </a:ext>
            </a:extLst>
          </p:cNvPr>
          <p:cNvSpPr txBox="1"/>
          <p:nvPr/>
        </p:nvSpPr>
        <p:spPr>
          <a:xfrm>
            <a:off x="3239468" y="3799698"/>
            <a:ext cx="2438488" cy="585356"/>
          </a:xfrm>
          <a:prstGeom prst="rect">
            <a:avLst/>
          </a:prstGeom>
          <a:solidFill>
            <a:srgbClr val="1F497D">
              <a:lumMod val="40000"/>
              <a:lumOff val="60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Silva (2009)</a:t>
            </a:r>
            <a:endParaRPr kumimoji="0" lang="pt-BR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C96D513-6FF7-4D01-8828-DC95C2E94453}"/>
              </a:ext>
            </a:extLst>
          </p:cNvPr>
          <p:cNvSpPr txBox="1"/>
          <p:nvPr/>
        </p:nvSpPr>
        <p:spPr>
          <a:xfrm>
            <a:off x="6156176" y="2564904"/>
            <a:ext cx="2672526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Prado (2012)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Pires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(2012)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Maciel</a:t>
            </a:r>
            <a:r>
              <a:rPr lang="en-US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(2012)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Gonçalves</a:t>
            </a:r>
            <a:r>
              <a:rPr kumimoji="0" lang="en-US" sz="18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(2013)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baseline="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Lemes</a:t>
            </a:r>
            <a:r>
              <a:rPr lang="en-US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(2015, 2018)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Silva (2016)</a:t>
            </a:r>
          </a:p>
          <a:p>
            <a:pPr lvl="0" defTabSz="914400">
              <a:defRPr/>
            </a:pPr>
            <a:r>
              <a:rPr lang="en-US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Barros (2016)</a:t>
            </a:r>
          </a:p>
          <a:p>
            <a:pPr lvl="0" defTabSz="914400">
              <a:defRPr/>
            </a:pPr>
            <a:r>
              <a:rPr lang="en-US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Pires (2018)</a:t>
            </a:r>
          </a:p>
          <a:p>
            <a:pPr lvl="0" defTabSz="914400">
              <a:defRPr/>
            </a:pPr>
            <a:r>
              <a:rPr lang="en-US" b="1" kern="0" dirty="0">
                <a:solidFill>
                  <a:srgbClr val="6B6B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Deus (2018)</a:t>
            </a:r>
          </a:p>
          <a:p>
            <a:pPr lvl="0" defTabSz="914400">
              <a:defRPr/>
            </a:pPr>
            <a:r>
              <a:rPr lang="en-US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Rocha Segundo (2018)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017F99D0-AC2C-492C-9EFE-33FC9394E63E}"/>
              </a:ext>
            </a:extLst>
          </p:cNvPr>
          <p:cNvSpPr txBox="1"/>
          <p:nvPr/>
        </p:nvSpPr>
        <p:spPr>
          <a:xfrm>
            <a:off x="35496" y="68871"/>
            <a:ext cx="4887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itchFamily="34" charset="0"/>
                <a:ea typeface="Tahoma" pitchFamily="34" charset="0"/>
                <a:cs typeface="Arial" pitchFamily="34" charset="0"/>
              </a:rPr>
              <a:t>Computational System: CS-ASA</a:t>
            </a:r>
          </a:p>
        </p:txBody>
      </p:sp>
      <p:sp>
        <p:nvSpPr>
          <p:cNvPr id="18" name="Chave direita 20">
            <a:extLst>
              <a:ext uri="{FF2B5EF4-FFF2-40B4-BE49-F238E27FC236}">
                <a16:creationId xmlns:a16="http://schemas.microsoft.com/office/drawing/2014/main" id="{14AC2ACF-D7DF-497F-8F2C-66882A8D3491}"/>
              </a:ext>
            </a:extLst>
          </p:cNvPr>
          <p:cNvSpPr/>
          <p:nvPr/>
        </p:nvSpPr>
        <p:spPr>
          <a:xfrm flipH="1">
            <a:off x="5784934" y="2564904"/>
            <a:ext cx="426760" cy="2862322"/>
          </a:xfrm>
          <a:prstGeom prst="rightBrace">
            <a:avLst>
              <a:gd name="adj1" fmla="val 8333"/>
              <a:gd name="adj2" fmla="val 53714"/>
            </a:avLst>
          </a:prstGeom>
          <a:noFill/>
          <a:ln w="38100" cap="flat" cmpd="sng" algn="ctr">
            <a:solidFill>
              <a:srgbClr val="1C437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3597863-EEFD-4E44-A89E-61F7DED7BB4A}"/>
              </a:ext>
            </a:extLst>
          </p:cNvPr>
          <p:cNvSpPr/>
          <p:nvPr/>
        </p:nvSpPr>
        <p:spPr>
          <a:xfrm>
            <a:off x="3802737" y="4685862"/>
            <a:ext cx="504056" cy="175699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A329C9D-E21A-44CF-B7D5-DFEAC0BA86EB}"/>
              </a:ext>
            </a:extLst>
          </p:cNvPr>
          <p:cNvSpPr/>
          <p:nvPr/>
        </p:nvSpPr>
        <p:spPr>
          <a:xfrm>
            <a:off x="3802737" y="5132814"/>
            <a:ext cx="504056" cy="17569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644B2E7-03AB-4F80-AE90-7E9CE51C5FCF}"/>
              </a:ext>
            </a:extLst>
          </p:cNvPr>
          <p:cNvSpPr/>
          <p:nvPr/>
        </p:nvSpPr>
        <p:spPr>
          <a:xfrm>
            <a:off x="3802737" y="5540384"/>
            <a:ext cx="504056" cy="1756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903A2421-5207-4811-A1FB-9E74D82BA9F5}"/>
              </a:ext>
            </a:extLst>
          </p:cNvPr>
          <p:cNvSpPr/>
          <p:nvPr/>
        </p:nvSpPr>
        <p:spPr>
          <a:xfrm>
            <a:off x="3802737" y="5972432"/>
            <a:ext cx="504056" cy="17569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686350F-1CFE-4F06-9504-34B623BD98D8}"/>
              </a:ext>
            </a:extLst>
          </p:cNvPr>
          <p:cNvSpPr txBox="1"/>
          <p:nvPr/>
        </p:nvSpPr>
        <p:spPr>
          <a:xfrm flipH="1">
            <a:off x="4501155" y="4589045"/>
            <a:ext cx="65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GNL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928EC41-45DA-4B40-A374-D7FBDD07CE7A}"/>
              </a:ext>
            </a:extLst>
          </p:cNvPr>
          <p:cNvSpPr txBox="1"/>
          <p:nvPr/>
        </p:nvSpPr>
        <p:spPr>
          <a:xfrm flipH="1">
            <a:off x="4528885" y="5035997"/>
            <a:ext cx="65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MNL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7823D345-5B64-4C3A-BC19-DC931196A5ED}"/>
              </a:ext>
            </a:extLst>
          </p:cNvPr>
          <p:cNvSpPr txBox="1"/>
          <p:nvPr/>
        </p:nvSpPr>
        <p:spPr>
          <a:xfrm flipH="1">
            <a:off x="4528885" y="5875615"/>
            <a:ext cx="788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err="1"/>
              <a:t>Temp</a:t>
            </a:r>
            <a:endParaRPr lang="pt-BR" dirty="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FF162D83-F990-40B4-A31D-D10F339BC5A6}"/>
              </a:ext>
            </a:extLst>
          </p:cNvPr>
          <p:cNvSpPr txBox="1"/>
          <p:nvPr/>
        </p:nvSpPr>
        <p:spPr>
          <a:xfrm flipH="1">
            <a:off x="4528885" y="5443761"/>
            <a:ext cx="65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SNL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098F20E9-AB6C-4ACA-B99D-2440C704C8FE}"/>
              </a:ext>
            </a:extLst>
          </p:cNvPr>
          <p:cNvSpPr/>
          <p:nvPr/>
        </p:nvSpPr>
        <p:spPr>
          <a:xfrm>
            <a:off x="3802874" y="6391683"/>
            <a:ext cx="504056" cy="175699"/>
          </a:xfrm>
          <a:prstGeom prst="rect">
            <a:avLst/>
          </a:prstGeom>
          <a:solidFill>
            <a:srgbClr val="6B6B6B"/>
          </a:solidFill>
          <a:ln>
            <a:solidFill>
              <a:srgbClr val="6B6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62A9DF68-5D23-4CAF-B575-49D60E0B3E18}"/>
              </a:ext>
            </a:extLst>
          </p:cNvPr>
          <p:cNvSpPr txBox="1"/>
          <p:nvPr/>
        </p:nvSpPr>
        <p:spPr>
          <a:xfrm flipH="1">
            <a:off x="4529022" y="6294866"/>
            <a:ext cx="652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CNL</a:t>
            </a:r>
          </a:p>
        </p:txBody>
      </p:sp>
    </p:spTree>
    <p:extLst>
      <p:ext uri="{BB962C8B-B14F-4D97-AF65-F5344CB8AC3E}">
        <p14:creationId xmlns:p14="http://schemas.microsoft.com/office/powerpoint/2010/main" val="355465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103DCC3-370E-41AA-B297-B3618BB636DA}"/>
              </a:ext>
            </a:extLst>
          </p:cNvPr>
          <p:cNvSpPr txBox="1"/>
          <p:nvPr/>
        </p:nvSpPr>
        <p:spPr>
          <a:xfrm>
            <a:off x="35496" y="68871"/>
            <a:ext cx="3196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itchFamily="34" charset="0"/>
                <a:ea typeface="Tahoma" pitchFamily="34" charset="0"/>
                <a:cs typeface="Arial" pitchFamily="34" charset="0"/>
              </a:rPr>
              <a:t>Numerical Examples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0D80E15-21E8-4F52-A496-BC2D1D2BBDA7}"/>
              </a:ext>
            </a:extLst>
          </p:cNvPr>
          <p:cNvSpPr txBox="1"/>
          <p:nvPr/>
        </p:nvSpPr>
        <p:spPr>
          <a:xfrm flipH="1">
            <a:off x="440902" y="908720"/>
            <a:ext cx="65073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1. Advanced Analysis of Steel, Reinforced Concrete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   and Composite Structures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10BD848-74AD-462D-B7F3-4F687845C7D7}"/>
              </a:ext>
            </a:extLst>
          </p:cNvPr>
          <p:cNvSpPr txBox="1"/>
          <p:nvPr/>
        </p:nvSpPr>
        <p:spPr>
          <a:xfrm flipH="1">
            <a:off x="467544" y="4005064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2. Steel and Reinforced Concrete Structures under Fire Situations</a:t>
            </a: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ABF1B99-E326-45F4-BBEA-890483EE0E87}"/>
              </a:ext>
            </a:extLst>
          </p:cNvPr>
          <p:cNvCxnSpPr>
            <a:cxnSpLocks/>
          </p:cNvCxnSpPr>
          <p:nvPr/>
        </p:nvCxnSpPr>
        <p:spPr>
          <a:xfrm>
            <a:off x="1115616" y="1844824"/>
            <a:ext cx="0" cy="1656184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9B8EE84-2C0D-4D0C-A5E0-7259CB157D5E}"/>
              </a:ext>
            </a:extLst>
          </p:cNvPr>
          <p:cNvCxnSpPr>
            <a:cxnSpLocks/>
          </p:cNvCxnSpPr>
          <p:nvPr/>
        </p:nvCxnSpPr>
        <p:spPr>
          <a:xfrm>
            <a:off x="1115616" y="4653136"/>
            <a:ext cx="0" cy="158925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ixaDeTexto 8">
            <a:extLst>
              <a:ext uri="{FF2B5EF4-FFF2-40B4-BE49-F238E27FC236}">
                <a16:creationId xmlns:a16="http://schemas.microsoft.com/office/drawing/2014/main" id="{1C8A8ECC-9C12-411A-BFB2-F239382D0774}"/>
              </a:ext>
            </a:extLst>
          </p:cNvPr>
          <p:cNvSpPr txBox="1"/>
          <p:nvPr/>
        </p:nvSpPr>
        <p:spPr>
          <a:xfrm>
            <a:off x="1309127" y="1972345"/>
            <a:ext cx="718782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t-BR" dirty="0"/>
              <a:t>Lemes </a:t>
            </a:r>
            <a:r>
              <a:rPr lang="pt-BR" i="1" dirty="0"/>
              <a:t>et al</a:t>
            </a:r>
            <a:r>
              <a:rPr lang="pt-BR" dirty="0"/>
              <a:t>. (2017), </a:t>
            </a:r>
            <a:r>
              <a:rPr lang="pt-BR" b="1" i="1" dirty="0"/>
              <a:t>ES</a:t>
            </a:r>
            <a:r>
              <a:rPr lang="pt-BR" dirty="0"/>
              <a:t>, “</a:t>
            </a:r>
            <a:r>
              <a:rPr lang="en-US" dirty="0"/>
              <a:t>Nonlinear analysis….via coupling SCM/RPHM”</a:t>
            </a:r>
            <a:r>
              <a:rPr lang="pt-BR" dirty="0"/>
              <a:t> 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4FAB46DE-DD1F-4064-8181-2CEDFEDA0141}"/>
              </a:ext>
            </a:extLst>
          </p:cNvPr>
          <p:cNvSpPr txBox="1"/>
          <p:nvPr/>
        </p:nvSpPr>
        <p:spPr>
          <a:xfrm>
            <a:off x="1309125" y="2492896"/>
            <a:ext cx="7547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Lemes </a:t>
            </a:r>
            <a:r>
              <a:rPr lang="pt-BR" i="1" dirty="0"/>
              <a:t>et al</a:t>
            </a:r>
            <a:r>
              <a:rPr lang="pt-BR" dirty="0"/>
              <a:t>. (2018), </a:t>
            </a:r>
            <a:r>
              <a:rPr lang="pt-BR" b="1" i="1" dirty="0"/>
              <a:t>LAJSS</a:t>
            </a:r>
            <a:r>
              <a:rPr lang="pt-BR" dirty="0"/>
              <a:t>, “</a:t>
            </a:r>
            <a:r>
              <a:rPr lang="en-US" dirty="0"/>
              <a:t>Numerical …..a concentrated </a:t>
            </a:r>
            <a:r>
              <a:rPr lang="en-US" dirty="0" err="1"/>
              <a:t>nl</a:t>
            </a:r>
            <a:r>
              <a:rPr lang="en-US" dirty="0"/>
              <a:t> effect approach”</a:t>
            </a:r>
            <a:r>
              <a:rPr lang="pt-BR" dirty="0"/>
              <a:t> 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A8F3D5B-4B17-42AC-8537-2CA6DEAD9FA0}"/>
              </a:ext>
            </a:extLst>
          </p:cNvPr>
          <p:cNvSpPr txBox="1"/>
          <p:nvPr/>
        </p:nvSpPr>
        <p:spPr>
          <a:xfrm>
            <a:off x="1309126" y="3022360"/>
            <a:ext cx="6935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Lemes </a:t>
            </a:r>
            <a:r>
              <a:rPr lang="pt-BR" i="1" dirty="0"/>
              <a:t>et al.</a:t>
            </a:r>
            <a:r>
              <a:rPr lang="pt-BR" dirty="0"/>
              <a:t> (2018), </a:t>
            </a:r>
            <a:r>
              <a:rPr lang="pt-BR" b="1" i="1" dirty="0"/>
              <a:t>RIEM</a:t>
            </a:r>
            <a:r>
              <a:rPr lang="pt-BR" dirty="0"/>
              <a:t>, “</a:t>
            </a:r>
            <a:r>
              <a:rPr lang="en-US" dirty="0"/>
              <a:t>Numerical analysis….composite structures”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E498F97-7C07-4D4E-9D6D-33D78C576D3F}"/>
              </a:ext>
            </a:extLst>
          </p:cNvPr>
          <p:cNvSpPr txBox="1"/>
          <p:nvPr/>
        </p:nvSpPr>
        <p:spPr>
          <a:xfrm>
            <a:off x="1272611" y="4817965"/>
            <a:ext cx="776386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pt-BR" dirty="0"/>
              <a:t>Barros </a:t>
            </a:r>
            <a:r>
              <a:rPr lang="pt-BR" i="1" dirty="0"/>
              <a:t>et al</a:t>
            </a:r>
            <a:r>
              <a:rPr lang="pt-BR" dirty="0"/>
              <a:t>. (2018), </a:t>
            </a:r>
            <a:r>
              <a:rPr lang="pt-BR" b="1" i="1" dirty="0"/>
              <a:t>JCSR</a:t>
            </a:r>
            <a:r>
              <a:rPr lang="pt-BR" dirty="0"/>
              <a:t>, “</a:t>
            </a:r>
            <a:r>
              <a:rPr lang="en-US" dirty="0"/>
              <a:t>Advanced inelastic….temp. by SCM/RPHM Coupling”</a:t>
            </a:r>
            <a:r>
              <a:rPr lang="pt-BR" dirty="0"/>
              <a:t>  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3C53C13A-59A6-4323-AB61-77AD03A3EDA3}"/>
              </a:ext>
            </a:extLst>
          </p:cNvPr>
          <p:cNvSpPr txBox="1"/>
          <p:nvPr/>
        </p:nvSpPr>
        <p:spPr>
          <a:xfrm>
            <a:off x="1272610" y="5338516"/>
            <a:ext cx="794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Pires </a:t>
            </a:r>
            <a:r>
              <a:rPr lang="pt-BR" i="1" dirty="0"/>
              <a:t>et al. </a:t>
            </a:r>
            <a:r>
              <a:rPr lang="pt-BR" dirty="0"/>
              <a:t>(2017), </a:t>
            </a:r>
            <a:r>
              <a:rPr lang="pt-BR" b="1" i="1" dirty="0"/>
              <a:t>REMI</a:t>
            </a:r>
            <a:r>
              <a:rPr lang="pt-BR" dirty="0"/>
              <a:t>, “</a:t>
            </a:r>
            <a:r>
              <a:rPr lang="en-US" dirty="0"/>
              <a:t>Behavior of steel-concrete composite….exposed to fire”</a:t>
            </a:r>
            <a:r>
              <a:rPr lang="pt-BR" dirty="0"/>
              <a:t>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47AAABF-E458-47B5-844F-AB97FAA3E725}"/>
              </a:ext>
            </a:extLst>
          </p:cNvPr>
          <p:cNvSpPr txBox="1"/>
          <p:nvPr/>
        </p:nvSpPr>
        <p:spPr>
          <a:xfrm>
            <a:off x="1268680" y="5873057"/>
            <a:ext cx="798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Pires </a:t>
            </a:r>
            <a:r>
              <a:rPr lang="pt-BR" i="1" dirty="0"/>
              <a:t>et al. </a:t>
            </a:r>
            <a:r>
              <a:rPr lang="pt-BR" dirty="0"/>
              <a:t>(2017), </a:t>
            </a:r>
            <a:r>
              <a:rPr lang="pt-BR" b="1" i="1" dirty="0" err="1"/>
              <a:t>Wiley</a:t>
            </a:r>
            <a:r>
              <a:rPr lang="pt-BR" b="1" i="1" dirty="0"/>
              <a:t> Proc. </a:t>
            </a:r>
            <a:r>
              <a:rPr lang="pt-BR" b="1" i="1" dirty="0" err="1"/>
              <a:t>Eurosteel</a:t>
            </a:r>
            <a:r>
              <a:rPr lang="pt-BR" dirty="0"/>
              <a:t>, “</a:t>
            </a:r>
            <a:r>
              <a:rPr lang="en-US" dirty="0"/>
              <a:t>Advanced </a:t>
            </a:r>
            <a:r>
              <a:rPr lang="en-US" dirty="0" err="1"/>
              <a:t>numer</a:t>
            </a:r>
            <a:r>
              <a:rPr lang="en-US" dirty="0"/>
              <a:t>.…under fire conditions”</a:t>
            </a:r>
          </a:p>
        </p:txBody>
      </p:sp>
    </p:spTree>
    <p:extLst>
      <p:ext uri="{BB962C8B-B14F-4D97-AF65-F5344CB8AC3E}">
        <p14:creationId xmlns:p14="http://schemas.microsoft.com/office/powerpoint/2010/main" val="8497210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02399AC-722A-4A85-83D0-607424809095}"/>
              </a:ext>
            </a:extLst>
          </p:cNvPr>
          <p:cNvSpPr txBox="1"/>
          <p:nvPr/>
        </p:nvSpPr>
        <p:spPr>
          <a:xfrm flipH="1">
            <a:off x="179512" y="260648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1. Advanced Analysis of Steel, Reinforced Concrete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   and Composite Structures (SCM / RPHM) 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230C74A-E929-47B2-8EDC-361E55A03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507" y="2668926"/>
            <a:ext cx="2995960" cy="1826467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56B78850-7249-4982-B215-C2212A7230DF}"/>
              </a:ext>
            </a:extLst>
          </p:cNvPr>
          <p:cNvSpPr txBox="1"/>
          <p:nvPr/>
        </p:nvSpPr>
        <p:spPr>
          <a:xfrm>
            <a:off x="251521" y="1037635"/>
            <a:ext cx="88924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SzPct val="110000"/>
              <a:buFont typeface="Calibri" panose="020F050202020403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FE: Corrotational formulation</a:t>
            </a:r>
          </a:p>
          <a:p>
            <a:pPr marL="285750" indent="-285750">
              <a:lnSpc>
                <a:spcPct val="200000"/>
              </a:lnSpc>
              <a:buSzPct val="110000"/>
              <a:buFont typeface="Calibri" panose="020F050202020403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 displacements and rotations</a:t>
            </a:r>
          </a:p>
          <a:p>
            <a:pPr marL="285750" indent="-285750">
              <a:lnSpc>
                <a:spcPct val="200000"/>
              </a:lnSpc>
              <a:buSzPct val="110000"/>
              <a:buFont typeface="Calibri" panose="020F050202020403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Inelastic effects: </a:t>
            </a:r>
            <a:r>
              <a:rPr lang="en-US" b="1" dirty="0">
                <a:solidFill>
                  <a:srgbClr val="0000F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Strain Compatibility Method / Refined Plastic Hinge Method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2D16627-F111-4308-91CF-BEC4E048A680}"/>
              </a:ext>
            </a:extLst>
          </p:cNvPr>
          <p:cNvGrpSpPr/>
          <p:nvPr/>
        </p:nvGrpSpPr>
        <p:grpSpPr>
          <a:xfrm>
            <a:off x="6011675" y="2643919"/>
            <a:ext cx="2620663" cy="1982317"/>
            <a:chOff x="899592" y="3645024"/>
            <a:chExt cx="2620663" cy="1982317"/>
          </a:xfrm>
        </p:grpSpPr>
        <p:grpSp>
          <p:nvGrpSpPr>
            <p:cNvPr id="14" name="Agrupar 13">
              <a:extLst>
                <a:ext uri="{FF2B5EF4-FFF2-40B4-BE49-F238E27FC236}">
                  <a16:creationId xmlns:a16="http://schemas.microsoft.com/office/drawing/2014/main" id="{B61C76ED-E22B-4FDD-83F8-858EA9A04465}"/>
                </a:ext>
              </a:extLst>
            </p:cNvPr>
            <p:cNvGrpSpPr/>
            <p:nvPr/>
          </p:nvGrpSpPr>
          <p:grpSpPr>
            <a:xfrm>
              <a:off x="899592" y="3645024"/>
              <a:ext cx="2620663" cy="1982317"/>
              <a:chOff x="1187624" y="4221088"/>
              <a:chExt cx="2620663" cy="1982317"/>
            </a:xfrm>
          </p:grpSpPr>
          <p:pic>
            <p:nvPicPr>
              <p:cNvPr id="5" name="Imagem 4">
                <a:extLst>
                  <a:ext uri="{FF2B5EF4-FFF2-40B4-BE49-F238E27FC236}">
                    <a16:creationId xmlns:a16="http://schemas.microsoft.com/office/drawing/2014/main" id="{9BFA5077-DDD2-4887-879E-36B747A3C1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87624" y="4221088"/>
                <a:ext cx="2620663" cy="1982317"/>
              </a:xfrm>
              <a:prstGeom prst="rect">
                <a:avLst/>
              </a:prstGeom>
            </p:spPr>
          </p:pic>
          <p:sp>
            <p:nvSpPr>
              <p:cNvPr id="6" name="Elipse 5">
                <a:extLst>
                  <a:ext uri="{FF2B5EF4-FFF2-40B4-BE49-F238E27FC236}">
                    <a16:creationId xmlns:a16="http://schemas.microsoft.com/office/drawing/2014/main" id="{F4FEFB07-4F7D-4687-B383-734A82698495}"/>
                  </a:ext>
                </a:extLst>
              </p:cNvPr>
              <p:cNvSpPr/>
              <p:nvPr/>
            </p:nvSpPr>
            <p:spPr>
              <a:xfrm>
                <a:off x="3491880" y="594928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Elipse 6">
                <a:extLst>
                  <a:ext uri="{FF2B5EF4-FFF2-40B4-BE49-F238E27FC236}">
                    <a16:creationId xmlns:a16="http://schemas.microsoft.com/office/drawing/2014/main" id="{503965C9-BD15-441E-A81F-D52993C57C07}"/>
                  </a:ext>
                </a:extLst>
              </p:cNvPr>
              <p:cNvSpPr/>
              <p:nvPr/>
            </p:nvSpPr>
            <p:spPr>
              <a:xfrm>
                <a:off x="3491880" y="4581128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Elipse 7">
                <a:extLst>
                  <a:ext uri="{FF2B5EF4-FFF2-40B4-BE49-F238E27FC236}">
                    <a16:creationId xmlns:a16="http://schemas.microsoft.com/office/drawing/2014/main" id="{7B08E121-5E8E-4D82-B574-36F696068AFE}"/>
                  </a:ext>
                </a:extLst>
              </p:cNvPr>
              <p:cNvSpPr/>
              <p:nvPr/>
            </p:nvSpPr>
            <p:spPr>
              <a:xfrm>
                <a:off x="2483768" y="4581128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Elipse 8">
                <a:extLst>
                  <a:ext uri="{FF2B5EF4-FFF2-40B4-BE49-F238E27FC236}">
                    <a16:creationId xmlns:a16="http://schemas.microsoft.com/office/drawing/2014/main" id="{98F52934-C7AA-455A-944C-AF71229DB14D}"/>
                  </a:ext>
                </a:extLst>
              </p:cNvPr>
              <p:cNvSpPr/>
              <p:nvPr/>
            </p:nvSpPr>
            <p:spPr>
              <a:xfrm>
                <a:off x="1547664" y="4567614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Elipse 9">
                <a:extLst>
                  <a:ext uri="{FF2B5EF4-FFF2-40B4-BE49-F238E27FC236}">
                    <a16:creationId xmlns:a16="http://schemas.microsoft.com/office/drawing/2014/main" id="{97D7C8D6-348F-43B0-B2BF-4300B30AEF81}"/>
                  </a:ext>
                </a:extLst>
              </p:cNvPr>
              <p:cNvSpPr/>
              <p:nvPr/>
            </p:nvSpPr>
            <p:spPr>
              <a:xfrm>
                <a:off x="1547664" y="5346187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Elipse 10">
                <a:extLst>
                  <a:ext uri="{FF2B5EF4-FFF2-40B4-BE49-F238E27FC236}">
                    <a16:creationId xmlns:a16="http://schemas.microsoft.com/office/drawing/2014/main" id="{847D9851-DED3-407F-B07A-4B465218D2A8}"/>
                  </a:ext>
                </a:extLst>
              </p:cNvPr>
              <p:cNvSpPr/>
              <p:nvPr/>
            </p:nvSpPr>
            <p:spPr>
              <a:xfrm>
                <a:off x="1547664" y="594928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Elipse 11">
                <a:extLst>
                  <a:ext uri="{FF2B5EF4-FFF2-40B4-BE49-F238E27FC236}">
                    <a16:creationId xmlns:a16="http://schemas.microsoft.com/office/drawing/2014/main" id="{14FF50D8-1386-4B6B-9035-55EE1881BBEC}"/>
                  </a:ext>
                </a:extLst>
              </p:cNvPr>
              <p:cNvSpPr/>
              <p:nvPr/>
            </p:nvSpPr>
            <p:spPr>
              <a:xfrm>
                <a:off x="3491880" y="5346187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D12B3E36-6CCE-4F16-B35C-BF072B47E2A5}"/>
                </a:ext>
              </a:extLst>
            </p:cNvPr>
            <p:cNvSpPr txBox="1"/>
            <p:nvPr/>
          </p:nvSpPr>
          <p:spPr>
            <a:xfrm>
              <a:off x="1953458" y="4485939"/>
              <a:ext cx="7676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Nodal</a:t>
              </a:r>
            </a:p>
            <a:p>
              <a:r>
                <a:rPr lang="en-US"/>
                <a:t>points</a:t>
              </a:r>
            </a:p>
          </p:txBody>
        </p:sp>
      </p:grp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8CF2E2E4-DF09-47B5-BE9E-54A5C0440606}"/>
              </a:ext>
            </a:extLst>
          </p:cNvPr>
          <p:cNvSpPr txBox="1"/>
          <p:nvPr/>
        </p:nvSpPr>
        <p:spPr>
          <a:xfrm>
            <a:off x="323528" y="4941168"/>
            <a:ext cx="7509660" cy="1668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SzPct val="110000"/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N-M Interaction curves (Yield curves)</a:t>
            </a:r>
          </a:p>
          <a:p>
            <a:pPr marL="285750" indent="-285750">
              <a:lnSpc>
                <a:spcPct val="200000"/>
              </a:lnSpc>
              <a:buSzPct val="110000"/>
              <a:buFont typeface="Calibri" panose="020F050202020403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Generalized stiffness parameters (                                )</a:t>
            </a:r>
          </a:p>
          <a:p>
            <a:pPr marL="285750" indent="-285750">
              <a:lnSpc>
                <a:spcPct val="200000"/>
              </a:lnSpc>
              <a:buSzPct val="110000"/>
              <a:buFont typeface="Calibri" panose="020F050202020403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Cross-section: steel, reinforced concrete and composite structures</a:t>
            </a:r>
          </a:p>
        </p:txBody>
      </p:sp>
      <p:graphicFrame>
        <p:nvGraphicFramePr>
          <p:cNvPr id="18" name="Objeto 17">
            <a:extLst>
              <a:ext uri="{FF2B5EF4-FFF2-40B4-BE49-F238E27FC236}">
                <a16:creationId xmlns:a16="http://schemas.microsoft.com/office/drawing/2014/main" id="{92C98C9C-05DB-41D6-8C00-535E9378C1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812567"/>
              </p:ext>
            </p:extLst>
          </p:nvPr>
        </p:nvGraphicFramePr>
        <p:xfrm>
          <a:off x="1259632" y="4153218"/>
          <a:ext cx="2497026" cy="6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2" name="Equation" r:id="rId5" imgW="2044440" imgH="507960" progId="Equation.DSMT4">
                  <p:embed/>
                </p:oleObj>
              </mc:Choice>
              <mc:Fallback>
                <p:oleObj name="Equation" r:id="rId5" imgW="2044440" imgH="507960" progId="Equation.DSMT4">
                  <p:embed/>
                  <p:pic>
                    <p:nvPicPr>
                      <p:cNvPr id="14" name="Objeto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153218"/>
                        <a:ext cx="2497026" cy="623962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magem 18">
            <a:extLst>
              <a:ext uri="{FF2B5EF4-FFF2-40B4-BE49-F238E27FC236}">
                <a16:creationId xmlns:a16="http://schemas.microsoft.com/office/drawing/2014/main" id="{4A3F8558-86A1-4814-84B8-5E42EC4751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1960" y="5498372"/>
            <a:ext cx="2030896" cy="76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12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4AA91761-5E6C-4289-8244-E65C733F70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605"/>
          <a:stretch/>
        </p:blipFill>
        <p:spPr>
          <a:xfrm>
            <a:off x="827584" y="2525995"/>
            <a:ext cx="7688781" cy="338845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64E2D8E8-F69C-4241-AAC3-5A5A06AB5C48}"/>
              </a:ext>
            </a:extLst>
          </p:cNvPr>
          <p:cNvSpPr txBox="1"/>
          <p:nvPr/>
        </p:nvSpPr>
        <p:spPr>
          <a:xfrm>
            <a:off x="191879" y="113787"/>
            <a:ext cx="7291420" cy="560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SzPct val="110000"/>
              <a:buFont typeface="Calibri" panose="020F050202020403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Reinforced Concrete Column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Fouré’s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Column): Numerical Results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31D45A11-3215-49F2-82B9-A6E8BE74CBEF}"/>
              </a:ext>
            </a:extLst>
          </p:cNvPr>
          <p:cNvSpPr/>
          <p:nvPr/>
        </p:nvSpPr>
        <p:spPr>
          <a:xfrm>
            <a:off x="467544" y="836712"/>
            <a:ext cx="60837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Prof. Bernard </a:t>
            </a:r>
            <a:r>
              <a:rPr lang="en-US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Espion</a:t>
            </a:r>
            <a:r>
              <a:rPr lang="en-US" sz="16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(1993, </a:t>
            </a:r>
            <a:r>
              <a:rPr lang="en-US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Batir</a:t>
            </a:r>
            <a:r>
              <a:rPr lang="en-US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-ULB): experimental results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3715195-F24F-4E05-98FA-9732BE55B2F0}"/>
              </a:ext>
            </a:extLst>
          </p:cNvPr>
          <p:cNvSpPr/>
          <p:nvPr/>
        </p:nvSpPr>
        <p:spPr>
          <a:xfrm>
            <a:off x="467544" y="1233925"/>
            <a:ext cx="19880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Bratina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et al.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(2004)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Liu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et al.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(2012)</a:t>
            </a:r>
          </a:p>
          <a:p>
            <a:r>
              <a:rPr lang="en-US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Lemes</a:t>
            </a:r>
            <a:r>
              <a:rPr lang="en-US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(2018)</a:t>
            </a:r>
          </a:p>
        </p:txBody>
      </p:sp>
      <p:sp>
        <p:nvSpPr>
          <p:cNvPr id="6" name="Chave Direita 5">
            <a:extLst>
              <a:ext uri="{FF2B5EF4-FFF2-40B4-BE49-F238E27FC236}">
                <a16:creationId xmlns:a16="http://schemas.microsoft.com/office/drawing/2014/main" id="{9C0EA4E6-13DE-49E6-8BDE-141126EBA16C}"/>
              </a:ext>
            </a:extLst>
          </p:cNvPr>
          <p:cNvSpPr/>
          <p:nvPr/>
        </p:nvSpPr>
        <p:spPr>
          <a:xfrm>
            <a:off x="2309735" y="1210686"/>
            <a:ext cx="291707" cy="92333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DD07EB6-06FA-4CE0-887C-3DF660CF08D8}"/>
              </a:ext>
            </a:extLst>
          </p:cNvPr>
          <p:cNvSpPr txBox="1"/>
          <p:nvPr/>
        </p:nvSpPr>
        <p:spPr>
          <a:xfrm>
            <a:off x="2659103" y="1451673"/>
            <a:ext cx="2017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numerical results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7302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7617B2B1-6783-466C-AF7B-10834F2E8E34}"/>
              </a:ext>
            </a:extLst>
          </p:cNvPr>
          <p:cNvGrpSpPr/>
          <p:nvPr/>
        </p:nvGrpSpPr>
        <p:grpSpPr>
          <a:xfrm>
            <a:off x="395537" y="980728"/>
            <a:ext cx="8136904" cy="4896544"/>
            <a:chOff x="504351" y="1056922"/>
            <a:chExt cx="7884075" cy="4624796"/>
          </a:xfrm>
        </p:grpSpPr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D6A04742-F276-49B2-A299-B34723E64AEA}"/>
                </a:ext>
              </a:extLst>
            </p:cNvPr>
            <p:cNvGrpSpPr/>
            <p:nvPr/>
          </p:nvGrpSpPr>
          <p:grpSpPr>
            <a:xfrm>
              <a:off x="504351" y="1556792"/>
              <a:ext cx="7884075" cy="4124926"/>
              <a:chOff x="823126" y="188640"/>
              <a:chExt cx="6597318" cy="3394248"/>
            </a:xfrm>
          </p:grpSpPr>
          <p:pic>
            <p:nvPicPr>
              <p:cNvPr id="3" name="Imagem 2">
                <a:extLst>
                  <a:ext uri="{FF2B5EF4-FFF2-40B4-BE49-F238E27FC236}">
                    <a16:creationId xmlns:a16="http://schemas.microsoft.com/office/drawing/2014/main" id="{CABBDDEE-02BD-4E54-8399-B032014277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7730" t="16248"/>
              <a:stretch/>
            </p:blipFill>
            <p:spPr>
              <a:xfrm>
                <a:off x="1403648" y="188640"/>
                <a:ext cx="6016796" cy="3340510"/>
              </a:xfrm>
              <a:prstGeom prst="rect">
                <a:avLst/>
              </a:prstGeom>
            </p:spPr>
          </p:pic>
          <p:sp>
            <p:nvSpPr>
              <p:cNvPr id="4" name="CaixaDeTexto 3">
                <a:extLst>
                  <a:ext uri="{FF2B5EF4-FFF2-40B4-BE49-F238E27FC236}">
                    <a16:creationId xmlns:a16="http://schemas.microsoft.com/office/drawing/2014/main" id="{F1A456F7-F81F-4A9D-A316-F288BB6F7FDE}"/>
                  </a:ext>
                </a:extLst>
              </p:cNvPr>
              <p:cNvSpPr txBox="1"/>
              <p:nvPr/>
            </p:nvSpPr>
            <p:spPr>
              <a:xfrm>
                <a:off x="3658929" y="3275111"/>
                <a:ext cx="1826141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Displacement </a:t>
                </a:r>
                <a:r>
                  <a:rPr lang="en-US" sz="1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u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(cm)</a:t>
                </a:r>
              </a:p>
            </p:txBody>
          </p:sp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E2C9E0A8-19E6-42D2-9966-D4F4C98FDFA7}"/>
                  </a:ext>
                </a:extLst>
              </p:cNvPr>
              <p:cNvSpPr txBox="1"/>
              <p:nvPr/>
            </p:nvSpPr>
            <p:spPr>
              <a:xfrm>
                <a:off x="823126" y="1551118"/>
                <a:ext cx="12345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>
                    <a:rot lat="0" lon="0" rev="5400000"/>
                  </a:camera>
                  <a:lightRig rig="threePt" dir="t"/>
                </a:scene3d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Load </a:t>
                </a:r>
                <a:r>
                  <a:rPr lang="en-US" sz="1400" dirty="0" err="1">
                    <a:latin typeface="Symbol" panose="05050102010706020507" pitchFamily="18" charset="2"/>
                    <a:cs typeface="Arial" panose="020B0604020202020204" pitchFamily="34" charset="0"/>
                  </a:rPr>
                  <a:t>l</a:t>
                </a:r>
                <a:r>
                  <a:rPr lang="en-US" sz="1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1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kN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p:grp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EB5E6F5F-82D2-46C2-AC06-F0E2A6DEC19A}"/>
                </a:ext>
              </a:extLst>
            </p:cNvPr>
            <p:cNvSpPr txBox="1"/>
            <p:nvPr/>
          </p:nvSpPr>
          <p:spPr>
            <a:xfrm>
              <a:off x="3219753" y="1056922"/>
              <a:ext cx="3366083" cy="37790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Nonlinear Equilibrium Path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29428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F2094B8B-8CA3-4545-9E23-31AD1D7838AF}"/>
              </a:ext>
            </a:extLst>
          </p:cNvPr>
          <p:cNvSpPr txBox="1"/>
          <p:nvPr/>
        </p:nvSpPr>
        <p:spPr>
          <a:xfrm flipH="1">
            <a:off x="242756" y="44624"/>
            <a:ext cx="6345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2. Structures under Fire Situation (SCM / RPHM)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B26056C-5F96-484E-9841-51661CE66CEB}"/>
              </a:ext>
            </a:extLst>
          </p:cNvPr>
          <p:cNvSpPr txBox="1"/>
          <p:nvPr/>
        </p:nvSpPr>
        <p:spPr>
          <a:xfrm>
            <a:off x="293734" y="260648"/>
            <a:ext cx="2572179" cy="560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SzPct val="110000"/>
              <a:buFont typeface="Calibri" panose="020F050202020403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 Thermal Analysis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C2346D18-9C55-4310-A75F-40A6B60B9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14173" y="861014"/>
            <a:ext cx="1887028" cy="1793295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FB2A8759-EE85-47AE-B6F1-FBC40D6D8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9611" y="1455333"/>
            <a:ext cx="1722150" cy="57900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8B9EEF1-E2F2-4282-B257-E100B4E25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4828" y="581570"/>
            <a:ext cx="1931388" cy="2326526"/>
          </a:xfrm>
          <a:prstGeom prst="rect">
            <a:avLst/>
          </a:prstGeom>
        </p:spPr>
      </p:pic>
      <p:grpSp>
        <p:nvGrpSpPr>
          <p:cNvPr id="100517" name="Agrupar 100516">
            <a:extLst>
              <a:ext uri="{FF2B5EF4-FFF2-40B4-BE49-F238E27FC236}">
                <a16:creationId xmlns:a16="http://schemas.microsoft.com/office/drawing/2014/main" id="{59D1EF7D-53DD-49D2-94F9-A287353BB2B5}"/>
              </a:ext>
            </a:extLst>
          </p:cNvPr>
          <p:cNvGrpSpPr/>
          <p:nvPr/>
        </p:nvGrpSpPr>
        <p:grpSpPr>
          <a:xfrm>
            <a:off x="249639" y="2852936"/>
            <a:ext cx="4496324" cy="3978866"/>
            <a:chOff x="249639" y="2852936"/>
            <a:chExt cx="4496324" cy="3978866"/>
          </a:xfrm>
        </p:grpSpPr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DC42BF5A-14B2-4A99-8AFF-C8FF0DC30194}"/>
                </a:ext>
              </a:extLst>
            </p:cNvPr>
            <p:cNvSpPr txBox="1"/>
            <p:nvPr/>
          </p:nvSpPr>
          <p:spPr>
            <a:xfrm>
              <a:off x="293734" y="2852936"/>
              <a:ext cx="2845651" cy="45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SzPct val="110000"/>
                <a:buFont typeface="Calibri" panose="020F0502020204030204" pitchFamily="34" charset="0"/>
                <a:buChar char="•"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N-M Interaction Curves</a:t>
              </a:r>
            </a:p>
          </p:txBody>
        </p:sp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87A54477-12DC-4B3B-BFA2-D32A65AE8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97517" y="3291172"/>
              <a:ext cx="1065901" cy="1778981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F338F5D4-E937-48EE-AC6F-8C374EA9C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1039" y="3382812"/>
              <a:ext cx="1031854" cy="1456562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68921933-D82F-4580-9C97-5FAC226A1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9639" y="5070153"/>
              <a:ext cx="1655330" cy="1609077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90482900-BD1D-4449-854E-E5C1DA71B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14019" y="5156170"/>
              <a:ext cx="2731944" cy="1675632"/>
            </a:xfrm>
            <a:prstGeom prst="rect">
              <a:avLst/>
            </a:prstGeom>
          </p:spPr>
        </p:pic>
      </p:grp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CAD4C1F-3ABD-462C-9A01-62AC580B4569}"/>
              </a:ext>
            </a:extLst>
          </p:cNvPr>
          <p:cNvSpPr txBox="1"/>
          <p:nvPr/>
        </p:nvSpPr>
        <p:spPr>
          <a:xfrm>
            <a:off x="6733973" y="1374462"/>
            <a:ext cx="2007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CS-ASA/FA</a:t>
            </a:r>
            <a:endParaRPr lang="pt-BR" sz="2400" dirty="0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276AB3B0-BF13-4F9B-89DC-2FA4D2CECA70}"/>
              </a:ext>
            </a:extLst>
          </p:cNvPr>
          <p:cNvSpPr txBox="1"/>
          <p:nvPr/>
        </p:nvSpPr>
        <p:spPr>
          <a:xfrm>
            <a:off x="3330042" y="2945238"/>
            <a:ext cx="222048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CS-ASA/SFA</a:t>
            </a:r>
            <a:endParaRPr lang="pt-BR" sz="2400" dirty="0"/>
          </a:p>
        </p:txBody>
      </p:sp>
      <p:sp>
        <p:nvSpPr>
          <p:cNvPr id="12" name="Seta: para Cima 11">
            <a:extLst>
              <a:ext uri="{FF2B5EF4-FFF2-40B4-BE49-F238E27FC236}">
                <a16:creationId xmlns:a16="http://schemas.microsoft.com/office/drawing/2014/main" id="{EC92C316-0238-4C3C-BC4E-E2A83E21CEF0}"/>
              </a:ext>
            </a:extLst>
          </p:cNvPr>
          <p:cNvSpPr/>
          <p:nvPr/>
        </p:nvSpPr>
        <p:spPr>
          <a:xfrm rot="7772586">
            <a:off x="5417270" y="3493200"/>
            <a:ext cx="144016" cy="37569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Seta: para a Esquerda 12">
            <a:extLst>
              <a:ext uri="{FF2B5EF4-FFF2-40B4-BE49-F238E27FC236}">
                <a16:creationId xmlns:a16="http://schemas.microsoft.com/office/drawing/2014/main" id="{1EDB5EB4-DDCE-40AA-887B-2850333E9EBF}"/>
              </a:ext>
            </a:extLst>
          </p:cNvPr>
          <p:cNvSpPr/>
          <p:nvPr/>
        </p:nvSpPr>
        <p:spPr>
          <a:xfrm rot="19106429">
            <a:off x="3624730" y="3624606"/>
            <a:ext cx="432048" cy="18146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00518" name="Agrupar 100517">
            <a:extLst>
              <a:ext uri="{FF2B5EF4-FFF2-40B4-BE49-F238E27FC236}">
                <a16:creationId xmlns:a16="http://schemas.microsoft.com/office/drawing/2014/main" id="{E4434CA0-A50A-455A-AEDB-32702D90F729}"/>
              </a:ext>
            </a:extLst>
          </p:cNvPr>
          <p:cNvGrpSpPr/>
          <p:nvPr/>
        </p:nvGrpSpPr>
        <p:grpSpPr>
          <a:xfrm>
            <a:off x="5580112" y="2775673"/>
            <a:ext cx="3230372" cy="4109711"/>
            <a:chOff x="5580112" y="2775673"/>
            <a:chExt cx="3230372" cy="4109711"/>
          </a:xfrm>
        </p:grpSpPr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15A0ECA5-E52F-4258-A094-E12408092664}"/>
                </a:ext>
              </a:extLst>
            </p:cNvPr>
            <p:cNvSpPr txBox="1"/>
            <p:nvPr/>
          </p:nvSpPr>
          <p:spPr>
            <a:xfrm>
              <a:off x="5580112" y="2775673"/>
              <a:ext cx="3230372" cy="560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SzPct val="110000"/>
                <a:buFont typeface="Calibri" panose="020F0502020204030204" pitchFamily="34" charset="0"/>
                <a:buChar char="•"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Thermo-Structural Analysis</a:t>
              </a:r>
            </a:p>
          </p:txBody>
        </p:sp>
        <p:grpSp>
          <p:nvGrpSpPr>
            <p:cNvPr id="20" name="Group 191">
              <a:extLst>
                <a:ext uri="{FF2B5EF4-FFF2-40B4-BE49-F238E27FC236}">
                  <a16:creationId xmlns:a16="http://schemas.microsoft.com/office/drawing/2014/main" id="{8CBEAC51-0D28-4771-A00B-B690EB8F43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68148" y="3449285"/>
              <a:ext cx="2298856" cy="2176582"/>
              <a:chOff x="3714" y="2278"/>
              <a:chExt cx="833" cy="1017"/>
            </a:xfrm>
          </p:grpSpPr>
          <p:sp>
            <p:nvSpPr>
              <p:cNvPr id="101" name="Line 5">
                <a:extLst>
                  <a:ext uri="{FF2B5EF4-FFF2-40B4-BE49-F238E27FC236}">
                    <a16:creationId xmlns:a16="http://schemas.microsoft.com/office/drawing/2014/main" id="{8D9B4234-A700-4F41-8005-A0E849D37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0" y="3131"/>
                <a:ext cx="626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02" name="Line 6">
                <a:extLst>
                  <a:ext uri="{FF2B5EF4-FFF2-40B4-BE49-F238E27FC236}">
                    <a16:creationId xmlns:a16="http://schemas.microsoft.com/office/drawing/2014/main" id="{F070E1CB-AF65-4C68-BE00-2C656F999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0" y="3131"/>
                <a:ext cx="0" cy="41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03" name="Line 7">
                <a:extLst>
                  <a:ext uri="{FF2B5EF4-FFF2-40B4-BE49-F238E27FC236}">
                    <a16:creationId xmlns:a16="http://schemas.microsoft.com/office/drawing/2014/main" id="{4B098B0F-22C3-48D5-9129-E127734978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4" y="3131"/>
                <a:ext cx="0" cy="41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04" name="Line 8">
                <a:extLst>
                  <a:ext uri="{FF2B5EF4-FFF2-40B4-BE49-F238E27FC236}">
                    <a16:creationId xmlns:a16="http://schemas.microsoft.com/office/drawing/2014/main" id="{7A894735-6FF6-438D-9BB2-EF0388CBB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9" y="3131"/>
                <a:ext cx="0" cy="41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05" name="Line 9">
                <a:extLst>
                  <a:ext uri="{FF2B5EF4-FFF2-40B4-BE49-F238E27FC236}">
                    <a16:creationId xmlns:a16="http://schemas.microsoft.com/office/drawing/2014/main" id="{EF53143D-64D8-4E2A-92C9-F8E38CD4C9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93" y="3131"/>
                <a:ext cx="0" cy="41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06" name="Line 10">
                <a:extLst>
                  <a:ext uri="{FF2B5EF4-FFF2-40B4-BE49-F238E27FC236}">
                    <a16:creationId xmlns:a16="http://schemas.microsoft.com/office/drawing/2014/main" id="{9E1E319B-01E4-4C65-A130-160E1AED45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7" y="3131"/>
                <a:ext cx="0" cy="41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07" name="Line 11">
                <a:extLst>
                  <a:ext uri="{FF2B5EF4-FFF2-40B4-BE49-F238E27FC236}">
                    <a16:creationId xmlns:a16="http://schemas.microsoft.com/office/drawing/2014/main" id="{0537B515-CAA6-465D-9054-FB40AE82F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02" y="3131"/>
                <a:ext cx="0" cy="41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08" name="Line 12">
                <a:extLst>
                  <a:ext uri="{FF2B5EF4-FFF2-40B4-BE49-F238E27FC236}">
                    <a16:creationId xmlns:a16="http://schemas.microsoft.com/office/drawing/2014/main" id="{3B5D35CD-6A0A-4030-A7A1-E44ABF1064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06" y="3131"/>
                <a:ext cx="0" cy="41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09" name="Line 13">
                <a:extLst>
                  <a:ext uri="{FF2B5EF4-FFF2-40B4-BE49-F238E27FC236}">
                    <a16:creationId xmlns:a16="http://schemas.microsoft.com/office/drawing/2014/main" id="{8679DDF7-399D-418F-9565-78E510C6E8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2" y="3131"/>
                <a:ext cx="0" cy="2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10" name="Line 14">
                <a:extLst>
                  <a:ext uri="{FF2B5EF4-FFF2-40B4-BE49-F238E27FC236}">
                    <a16:creationId xmlns:a16="http://schemas.microsoft.com/office/drawing/2014/main" id="{DB87818F-026A-414F-91BA-917E2903B2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36" y="3131"/>
                <a:ext cx="0" cy="2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11" name="Line 15">
                <a:extLst>
                  <a:ext uri="{FF2B5EF4-FFF2-40B4-BE49-F238E27FC236}">
                    <a16:creationId xmlns:a16="http://schemas.microsoft.com/office/drawing/2014/main" id="{D8A2F8D2-9BA2-4AA6-B2A4-68F1241137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1" y="3131"/>
                <a:ext cx="0" cy="2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12" name="Line 16">
                <a:extLst>
                  <a:ext uri="{FF2B5EF4-FFF2-40B4-BE49-F238E27FC236}">
                    <a16:creationId xmlns:a16="http://schemas.microsoft.com/office/drawing/2014/main" id="{EE418FBC-CDE5-4796-887D-55DA0CB9CC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5" y="3131"/>
                <a:ext cx="0" cy="2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13" name="Line 17">
                <a:extLst>
                  <a:ext uri="{FF2B5EF4-FFF2-40B4-BE49-F238E27FC236}">
                    <a16:creationId xmlns:a16="http://schemas.microsoft.com/office/drawing/2014/main" id="{CE2CA063-D4B4-4DBA-82DD-8A4907763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9" y="3131"/>
                <a:ext cx="0" cy="2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14" name="Line 18">
                <a:extLst>
                  <a:ext uri="{FF2B5EF4-FFF2-40B4-BE49-F238E27FC236}">
                    <a16:creationId xmlns:a16="http://schemas.microsoft.com/office/drawing/2014/main" id="{902CA6AB-6D33-41CC-AE78-518D2463E9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4" y="3131"/>
                <a:ext cx="0" cy="2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15" name="Rectangle 19">
                <a:extLst>
                  <a:ext uri="{FF2B5EF4-FFF2-40B4-BE49-F238E27FC236}">
                    <a16:creationId xmlns:a16="http://schemas.microsoft.com/office/drawing/2014/main" id="{02665B7F-45BE-4F89-94D9-5801B3E57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2" y="3191"/>
                <a:ext cx="37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6" name="Rectangle 20">
                <a:extLst>
                  <a:ext uri="{FF2B5EF4-FFF2-40B4-BE49-F238E27FC236}">
                    <a16:creationId xmlns:a16="http://schemas.microsoft.com/office/drawing/2014/main" id="{AD4F6A15-C43F-42FA-AA24-50E03A45F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66" y="3191"/>
                <a:ext cx="59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15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" name="Rectangle 21">
                <a:extLst>
                  <a:ext uri="{FF2B5EF4-FFF2-40B4-BE49-F238E27FC236}">
                    <a16:creationId xmlns:a16="http://schemas.microsoft.com/office/drawing/2014/main" id="{39D42FC7-046E-4758-BFCA-B073448D25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3191"/>
                <a:ext cx="59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30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8" name="Rectangle 22">
                <a:extLst>
                  <a:ext uri="{FF2B5EF4-FFF2-40B4-BE49-F238E27FC236}">
                    <a16:creationId xmlns:a16="http://schemas.microsoft.com/office/drawing/2014/main" id="{E2607A50-33EE-4E47-A5FD-46C45D438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5" y="3191"/>
                <a:ext cx="59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45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9" name="Rectangle 23">
                <a:extLst>
                  <a:ext uri="{FF2B5EF4-FFF2-40B4-BE49-F238E27FC236}">
                    <a16:creationId xmlns:a16="http://schemas.microsoft.com/office/drawing/2014/main" id="{6A693830-D4C8-4F34-9069-9D5E02499B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9" y="3191"/>
                <a:ext cx="59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60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0" name="Rectangle 24">
                <a:extLst>
                  <a:ext uri="{FF2B5EF4-FFF2-40B4-BE49-F238E27FC236}">
                    <a16:creationId xmlns:a16="http://schemas.microsoft.com/office/drawing/2014/main" id="{57BE4C2E-81DF-44AD-827F-3EE84AA598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4" y="3191"/>
                <a:ext cx="59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75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1" name="Rectangle 25">
                <a:extLst>
                  <a:ext uri="{FF2B5EF4-FFF2-40B4-BE49-F238E27FC236}">
                    <a16:creationId xmlns:a16="http://schemas.microsoft.com/office/drawing/2014/main" id="{C1B78F5C-717D-4352-B9DF-44331B4C7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8" y="3191"/>
                <a:ext cx="59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90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2" name="Rectangle 26">
                <a:extLst>
                  <a:ext uri="{FF2B5EF4-FFF2-40B4-BE49-F238E27FC236}">
                    <a16:creationId xmlns:a16="http://schemas.microsoft.com/office/drawing/2014/main" id="{76E65E2B-1019-491C-87A2-D7CC398DF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5" y="3232"/>
                <a:ext cx="270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Tempo (min)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3" name="Line 27">
                <a:extLst>
                  <a:ext uri="{FF2B5EF4-FFF2-40B4-BE49-F238E27FC236}">
                    <a16:creationId xmlns:a16="http://schemas.microsoft.com/office/drawing/2014/main" id="{025AD5E9-9047-4DB5-8D1B-654362C6BF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80" y="2299"/>
                <a:ext cx="0" cy="832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24" name="Line 28">
                <a:extLst>
                  <a:ext uri="{FF2B5EF4-FFF2-40B4-BE49-F238E27FC236}">
                    <a16:creationId xmlns:a16="http://schemas.microsoft.com/office/drawing/2014/main" id="{A3035292-8CB0-4145-88D2-783678D474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3131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25" name="Line 29">
                <a:extLst>
                  <a:ext uri="{FF2B5EF4-FFF2-40B4-BE49-F238E27FC236}">
                    <a16:creationId xmlns:a16="http://schemas.microsoft.com/office/drawing/2014/main" id="{8321A381-D923-4000-A81B-437951DF8C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3048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26" name="Line 30">
                <a:extLst>
                  <a:ext uri="{FF2B5EF4-FFF2-40B4-BE49-F238E27FC236}">
                    <a16:creationId xmlns:a16="http://schemas.microsoft.com/office/drawing/2014/main" id="{530786AC-38B1-49FC-A60B-C32D7D0B7F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2964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27" name="Line 31">
                <a:extLst>
                  <a:ext uri="{FF2B5EF4-FFF2-40B4-BE49-F238E27FC236}">
                    <a16:creationId xmlns:a16="http://schemas.microsoft.com/office/drawing/2014/main" id="{3F74B318-DDD8-48D4-9C8C-E2BA68BC70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2881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28" name="Line 32">
                <a:extLst>
                  <a:ext uri="{FF2B5EF4-FFF2-40B4-BE49-F238E27FC236}">
                    <a16:creationId xmlns:a16="http://schemas.microsoft.com/office/drawing/2014/main" id="{2D5F637A-5555-4515-8D58-E6774F0357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2798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29" name="Line 33">
                <a:extLst>
                  <a:ext uri="{FF2B5EF4-FFF2-40B4-BE49-F238E27FC236}">
                    <a16:creationId xmlns:a16="http://schemas.microsoft.com/office/drawing/2014/main" id="{781C6F63-166D-4DFE-B4CB-814F4DE294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2715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0" name="Line 34">
                <a:extLst>
                  <a:ext uri="{FF2B5EF4-FFF2-40B4-BE49-F238E27FC236}">
                    <a16:creationId xmlns:a16="http://schemas.microsoft.com/office/drawing/2014/main" id="{16D9A422-A510-422F-AB40-3D27E4BAB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2632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1" name="Line 35">
                <a:extLst>
                  <a:ext uri="{FF2B5EF4-FFF2-40B4-BE49-F238E27FC236}">
                    <a16:creationId xmlns:a16="http://schemas.microsoft.com/office/drawing/2014/main" id="{752F5781-5BCB-4B6A-B609-1121FE18EB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2549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2" name="Line 36">
                <a:extLst>
                  <a:ext uri="{FF2B5EF4-FFF2-40B4-BE49-F238E27FC236}">
                    <a16:creationId xmlns:a16="http://schemas.microsoft.com/office/drawing/2014/main" id="{75772C39-CF0C-4EAC-9619-71E2D5EC6A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2466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3" name="Line 37">
                <a:extLst>
                  <a:ext uri="{FF2B5EF4-FFF2-40B4-BE49-F238E27FC236}">
                    <a16:creationId xmlns:a16="http://schemas.microsoft.com/office/drawing/2014/main" id="{BD021D7D-D805-49D3-B184-8CAB366A2F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2382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4" name="Line 38">
                <a:extLst>
                  <a:ext uri="{FF2B5EF4-FFF2-40B4-BE49-F238E27FC236}">
                    <a16:creationId xmlns:a16="http://schemas.microsoft.com/office/drawing/2014/main" id="{723585F1-F98D-4E88-99F6-621B9489D4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38" y="2299"/>
                <a:ext cx="42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5" name="Line 39">
                <a:extLst>
                  <a:ext uri="{FF2B5EF4-FFF2-40B4-BE49-F238E27FC236}">
                    <a16:creationId xmlns:a16="http://schemas.microsoft.com/office/drawing/2014/main" id="{27468700-04DC-4F36-9FB7-D117CDFD9C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3089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6" name="Line 40">
                <a:extLst>
                  <a:ext uri="{FF2B5EF4-FFF2-40B4-BE49-F238E27FC236}">
                    <a16:creationId xmlns:a16="http://schemas.microsoft.com/office/drawing/2014/main" id="{77CF7B10-3FC3-4E74-B20A-264175FA23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3006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7" name="Line 41">
                <a:extLst>
                  <a:ext uri="{FF2B5EF4-FFF2-40B4-BE49-F238E27FC236}">
                    <a16:creationId xmlns:a16="http://schemas.microsoft.com/office/drawing/2014/main" id="{DA6D31DC-D395-4533-B849-EB8495104F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2923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8" name="Line 42">
                <a:extLst>
                  <a:ext uri="{FF2B5EF4-FFF2-40B4-BE49-F238E27FC236}">
                    <a16:creationId xmlns:a16="http://schemas.microsoft.com/office/drawing/2014/main" id="{2665A79C-3D82-4FCE-A567-93EE6B631C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2840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39" name="Line 43">
                <a:extLst>
                  <a:ext uri="{FF2B5EF4-FFF2-40B4-BE49-F238E27FC236}">
                    <a16:creationId xmlns:a16="http://schemas.microsoft.com/office/drawing/2014/main" id="{F6E99CB7-7299-4A90-BA76-A2BA2FFA12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2757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40" name="Line 44">
                <a:extLst>
                  <a:ext uri="{FF2B5EF4-FFF2-40B4-BE49-F238E27FC236}">
                    <a16:creationId xmlns:a16="http://schemas.microsoft.com/office/drawing/2014/main" id="{E2FB9356-02FE-4BBE-8A72-DE5BBE5B40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2673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41" name="Line 45">
                <a:extLst>
                  <a:ext uri="{FF2B5EF4-FFF2-40B4-BE49-F238E27FC236}">
                    <a16:creationId xmlns:a16="http://schemas.microsoft.com/office/drawing/2014/main" id="{EB13FEA8-0DDD-49C4-AC6B-2CA1806BC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2590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42" name="Line 46">
                <a:extLst>
                  <a:ext uri="{FF2B5EF4-FFF2-40B4-BE49-F238E27FC236}">
                    <a16:creationId xmlns:a16="http://schemas.microsoft.com/office/drawing/2014/main" id="{EAD98741-1E19-4578-8BD8-1B596B8275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2507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43" name="Line 47">
                <a:extLst>
                  <a:ext uri="{FF2B5EF4-FFF2-40B4-BE49-F238E27FC236}">
                    <a16:creationId xmlns:a16="http://schemas.microsoft.com/office/drawing/2014/main" id="{A0B69DCC-3065-4BCA-9F70-515D696CBB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2424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44" name="Line 48">
                <a:extLst>
                  <a:ext uri="{FF2B5EF4-FFF2-40B4-BE49-F238E27FC236}">
                    <a16:creationId xmlns:a16="http://schemas.microsoft.com/office/drawing/2014/main" id="{30D257BF-C817-4A33-A9D0-BA9045B62B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59" y="2341"/>
                <a:ext cx="21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45" name="Rectangle 49">
                <a:extLst>
                  <a:ext uri="{FF2B5EF4-FFF2-40B4-BE49-F238E27FC236}">
                    <a16:creationId xmlns:a16="http://schemas.microsoft.com/office/drawing/2014/main" id="{D5628FF8-F07F-4854-AB53-9BD0346FF0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3109"/>
                <a:ext cx="72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-90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6" name="Rectangle 50">
                <a:extLst>
                  <a:ext uri="{FF2B5EF4-FFF2-40B4-BE49-F238E27FC236}">
                    <a16:creationId xmlns:a16="http://schemas.microsoft.com/office/drawing/2014/main" id="{2FA82C51-0219-4F7D-B3DB-3662837292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3025"/>
                <a:ext cx="72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-80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7" name="Rectangle 51">
                <a:extLst>
                  <a:ext uri="{FF2B5EF4-FFF2-40B4-BE49-F238E27FC236}">
                    <a16:creationId xmlns:a16="http://schemas.microsoft.com/office/drawing/2014/main" id="{FCE2F3D4-25A2-41A5-823A-371E6BF8E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2944"/>
                <a:ext cx="72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-70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8" name="Rectangle 52">
                <a:extLst>
                  <a:ext uri="{FF2B5EF4-FFF2-40B4-BE49-F238E27FC236}">
                    <a16:creationId xmlns:a16="http://schemas.microsoft.com/office/drawing/2014/main" id="{C145332B-368E-40DF-83F9-24242B034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2860"/>
                <a:ext cx="72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-60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9" name="Rectangle 53">
                <a:extLst>
                  <a:ext uri="{FF2B5EF4-FFF2-40B4-BE49-F238E27FC236}">
                    <a16:creationId xmlns:a16="http://schemas.microsoft.com/office/drawing/2014/main" id="{5CF0A5CA-03EC-4C34-81D0-9ACDCB3D9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2776"/>
                <a:ext cx="72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-50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0" name="Rectangle 54">
                <a:extLst>
                  <a:ext uri="{FF2B5EF4-FFF2-40B4-BE49-F238E27FC236}">
                    <a16:creationId xmlns:a16="http://schemas.microsoft.com/office/drawing/2014/main" id="{43CBE5E6-EF52-452F-90E5-3543EA31C1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2694"/>
                <a:ext cx="72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-40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1" name="Rectangle 55">
                <a:extLst>
                  <a:ext uri="{FF2B5EF4-FFF2-40B4-BE49-F238E27FC236}">
                    <a16:creationId xmlns:a16="http://schemas.microsoft.com/office/drawing/2014/main" id="{272B157E-F795-4927-B7A5-58D0065B9F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2611"/>
                <a:ext cx="72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-30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2" name="Rectangle 56">
                <a:extLst>
                  <a:ext uri="{FF2B5EF4-FFF2-40B4-BE49-F238E27FC236}">
                    <a16:creationId xmlns:a16="http://schemas.microsoft.com/office/drawing/2014/main" id="{5E29EAA0-A031-48D1-8F1E-8F34CFD26C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2527"/>
                <a:ext cx="72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-20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3" name="Rectangle 57">
                <a:extLst>
                  <a:ext uri="{FF2B5EF4-FFF2-40B4-BE49-F238E27FC236}">
                    <a16:creationId xmlns:a16="http://schemas.microsoft.com/office/drawing/2014/main" id="{A4D4249A-2382-454B-8EE5-E81BA01FD9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1" y="2443"/>
                <a:ext cx="72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-10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4" name="Rectangle 58">
                <a:extLst>
                  <a:ext uri="{FF2B5EF4-FFF2-40B4-BE49-F238E27FC236}">
                    <a16:creationId xmlns:a16="http://schemas.microsoft.com/office/drawing/2014/main" id="{AA6FD698-44FD-4B6A-ACF6-20F9A3CC2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0" y="2361"/>
                <a:ext cx="37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5" name="Rectangle 59">
                <a:extLst>
                  <a:ext uri="{FF2B5EF4-FFF2-40B4-BE49-F238E27FC236}">
                    <a16:creationId xmlns:a16="http://schemas.microsoft.com/office/drawing/2014/main" id="{BC4D14EE-6085-4671-973D-6E229AFE8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2" y="2278"/>
                <a:ext cx="59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6" name="Rectangle 60">
                <a:extLst>
                  <a:ext uri="{FF2B5EF4-FFF2-40B4-BE49-F238E27FC236}">
                    <a16:creationId xmlns:a16="http://schemas.microsoft.com/office/drawing/2014/main" id="{44142F5B-1A7F-48E7-B552-B7193B7A6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19" y="2851"/>
                <a:ext cx="53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D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7" name="Rectangle 61">
                <a:extLst>
                  <a:ext uri="{FF2B5EF4-FFF2-40B4-BE49-F238E27FC236}">
                    <a16:creationId xmlns:a16="http://schemas.microsoft.com/office/drawing/2014/main" id="{A165423E-0395-4C08-AEFD-77321DADC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6" y="2830"/>
                <a:ext cx="39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e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8" name="Rectangle 62">
                <a:extLst>
                  <a:ext uri="{FF2B5EF4-FFF2-40B4-BE49-F238E27FC236}">
                    <a16:creationId xmlns:a16="http://schemas.microsoft.com/office/drawing/2014/main" id="{E6B27768-ADAA-4DE0-965D-3B6B6AF65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7" y="2812"/>
                <a:ext cx="37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s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9" name="Rectangle 63">
                <a:extLst>
                  <a:ext uri="{FF2B5EF4-FFF2-40B4-BE49-F238E27FC236}">
                    <a16:creationId xmlns:a16="http://schemas.microsoft.com/office/drawing/2014/main" id="{6F1A6EBB-4CEA-4FA5-9E63-BBD432046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30" y="2799"/>
                <a:ext cx="31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l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0" name="Rectangle 64">
                <a:extLst>
                  <a:ext uri="{FF2B5EF4-FFF2-40B4-BE49-F238E27FC236}">
                    <a16:creationId xmlns:a16="http://schemas.microsoft.com/office/drawing/2014/main" id="{C73FB60B-3798-4541-999E-1DBA0921AD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4" y="2783"/>
                <a:ext cx="43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o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1" name="Rectangle 65">
                <a:extLst>
                  <a:ext uri="{FF2B5EF4-FFF2-40B4-BE49-F238E27FC236}">
                    <a16:creationId xmlns:a16="http://schemas.microsoft.com/office/drawing/2014/main" id="{020A8C4C-3645-4850-B3D5-2B2FDEBA44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6" y="2764"/>
                <a:ext cx="39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c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2" name="Rectangle 66">
                <a:extLst>
                  <a:ext uri="{FF2B5EF4-FFF2-40B4-BE49-F238E27FC236}">
                    <a16:creationId xmlns:a16="http://schemas.microsoft.com/office/drawing/2014/main" id="{6AACDE1D-E809-4F8A-A079-826A20DE80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6" y="2746"/>
                <a:ext cx="39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a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3" name="Rectangle 67">
                <a:extLst>
                  <a:ext uri="{FF2B5EF4-FFF2-40B4-BE49-F238E27FC236}">
                    <a16:creationId xmlns:a16="http://schemas.microsoft.com/office/drawing/2014/main" id="{42301A70-40E3-4CC2-BF3A-9D67EB2C44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18" y="2720"/>
                <a:ext cx="55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m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4" name="Rectangle 68">
                <a:extLst>
                  <a:ext uri="{FF2B5EF4-FFF2-40B4-BE49-F238E27FC236}">
                    <a16:creationId xmlns:a16="http://schemas.microsoft.com/office/drawing/2014/main" id="{AC524A0F-5F4E-4C01-8BF8-57857A6E13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6" y="2697"/>
                <a:ext cx="39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e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5" name="Rectangle 69">
                <a:extLst>
                  <a:ext uri="{FF2B5EF4-FFF2-40B4-BE49-F238E27FC236}">
                    <a16:creationId xmlns:a16="http://schemas.microsoft.com/office/drawing/2014/main" id="{C47E79DC-292B-4749-B1DC-9DA0B50155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5" y="2677"/>
                <a:ext cx="41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n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6" name="Rectangle 70">
                <a:extLst>
                  <a:ext uri="{FF2B5EF4-FFF2-40B4-BE49-F238E27FC236}">
                    <a16:creationId xmlns:a16="http://schemas.microsoft.com/office/drawing/2014/main" id="{336C3A44-9A65-4199-A405-55F4B95C35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30" y="2662"/>
                <a:ext cx="31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7" name="Rectangle 71">
                <a:extLst>
                  <a:ext uri="{FF2B5EF4-FFF2-40B4-BE49-F238E27FC236}">
                    <a16:creationId xmlns:a16="http://schemas.microsoft.com/office/drawing/2014/main" id="{2EE8A185-16C0-4DC3-A4BD-ECF9F7A3A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4" y="2646"/>
                <a:ext cx="43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o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8" name="Rectangle 72">
                <a:extLst>
                  <a:ext uri="{FF2B5EF4-FFF2-40B4-BE49-F238E27FC236}">
                    <a16:creationId xmlns:a16="http://schemas.microsoft.com/office/drawing/2014/main" id="{8C480F47-6834-49E8-9A11-25325E63C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30" y="2631"/>
                <a:ext cx="31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9" name="Rectangle 73">
                <a:extLst>
                  <a:ext uri="{FF2B5EF4-FFF2-40B4-BE49-F238E27FC236}">
                    <a16:creationId xmlns:a16="http://schemas.microsoft.com/office/drawing/2014/main" id="{D2A8AA83-EA4D-47F4-94E8-93DAC0C78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4" y="2615"/>
                <a:ext cx="43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u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0" name="Rectangle 74">
                <a:extLst>
                  <a:ext uri="{FF2B5EF4-FFF2-40B4-BE49-F238E27FC236}">
                    <a16:creationId xmlns:a16="http://schemas.microsoft.com/office/drawing/2014/main" id="{3FD55713-D49A-499F-A737-81A9A5E59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30" y="2601"/>
                <a:ext cx="31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,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1" name="Rectangle 75">
                <a:extLst>
                  <a:ext uri="{FF2B5EF4-FFF2-40B4-BE49-F238E27FC236}">
                    <a16:creationId xmlns:a16="http://schemas.microsoft.com/office/drawing/2014/main" id="{97384495-48EF-4E77-9A5C-3D18AC6EC6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5" y="2586"/>
                <a:ext cx="41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v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2" name="Rectangle 76">
                <a:extLst>
                  <a:ext uri="{FF2B5EF4-FFF2-40B4-BE49-F238E27FC236}">
                    <a16:creationId xmlns:a16="http://schemas.microsoft.com/office/drawing/2014/main" id="{0A9D3E96-9A41-4F8F-B4B6-B3B5C2A1C0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30" y="2570"/>
                <a:ext cx="31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3" name="Rectangle 77">
                <a:extLst>
                  <a:ext uri="{FF2B5EF4-FFF2-40B4-BE49-F238E27FC236}">
                    <a16:creationId xmlns:a16="http://schemas.microsoft.com/office/drawing/2014/main" id="{19FDE157-FCDF-4519-83DB-5BF3BE81F0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8" y="2558"/>
                <a:ext cx="35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(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4" name="Rectangle 78">
                <a:extLst>
                  <a:ext uri="{FF2B5EF4-FFF2-40B4-BE49-F238E27FC236}">
                    <a16:creationId xmlns:a16="http://schemas.microsoft.com/office/drawing/2014/main" id="{D12EE0F2-2F24-45D6-B8D2-C205DB4ED5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18" y="2534"/>
                <a:ext cx="55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m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5" name="Rectangle 79">
                <a:extLst>
                  <a:ext uri="{FF2B5EF4-FFF2-40B4-BE49-F238E27FC236}">
                    <a16:creationId xmlns:a16="http://schemas.microsoft.com/office/drawing/2014/main" id="{24F953C8-AC08-4F7C-8391-E9772BBA5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18" y="2503"/>
                <a:ext cx="55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m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6" name="Rectangle 80">
                <a:extLst>
                  <a:ext uri="{FF2B5EF4-FFF2-40B4-BE49-F238E27FC236}">
                    <a16:creationId xmlns:a16="http://schemas.microsoft.com/office/drawing/2014/main" id="{D4880502-E0BB-4655-8319-2ED243899E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8" y="2482"/>
                <a:ext cx="35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)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7" name="Freeform 81">
                <a:extLst>
                  <a:ext uri="{FF2B5EF4-FFF2-40B4-BE49-F238E27FC236}">
                    <a16:creationId xmlns:a16="http://schemas.microsoft.com/office/drawing/2014/main" id="{52A569B3-D280-4B60-A51B-F4DCB1732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" y="2391"/>
                <a:ext cx="612" cy="681"/>
              </a:xfrm>
              <a:custGeom>
                <a:avLst/>
                <a:gdLst>
                  <a:gd name="T0" fmla="*/ 7 w 612"/>
                  <a:gd name="T1" fmla="*/ 1 h 681"/>
                  <a:gd name="T2" fmla="*/ 16 w 612"/>
                  <a:gd name="T3" fmla="*/ 3 h 681"/>
                  <a:gd name="T4" fmla="*/ 24 w 612"/>
                  <a:gd name="T5" fmla="*/ 5 h 681"/>
                  <a:gd name="T6" fmla="*/ 33 w 612"/>
                  <a:gd name="T7" fmla="*/ 7 h 681"/>
                  <a:gd name="T8" fmla="*/ 42 w 612"/>
                  <a:gd name="T9" fmla="*/ 8 h 681"/>
                  <a:gd name="T10" fmla="*/ 50 w 612"/>
                  <a:gd name="T11" fmla="*/ 9 h 681"/>
                  <a:gd name="T12" fmla="*/ 59 w 612"/>
                  <a:gd name="T13" fmla="*/ 10 h 681"/>
                  <a:gd name="T14" fmla="*/ 68 w 612"/>
                  <a:gd name="T15" fmla="*/ 11 h 681"/>
                  <a:gd name="T16" fmla="*/ 76 w 612"/>
                  <a:gd name="T17" fmla="*/ 12 h 681"/>
                  <a:gd name="T18" fmla="*/ 85 w 612"/>
                  <a:gd name="T19" fmla="*/ 12 h 681"/>
                  <a:gd name="T20" fmla="*/ 94 w 612"/>
                  <a:gd name="T21" fmla="*/ 13 h 681"/>
                  <a:gd name="T22" fmla="*/ 102 w 612"/>
                  <a:gd name="T23" fmla="*/ 13 h 681"/>
                  <a:gd name="T24" fmla="*/ 111 w 612"/>
                  <a:gd name="T25" fmla="*/ 14 h 681"/>
                  <a:gd name="T26" fmla="*/ 120 w 612"/>
                  <a:gd name="T27" fmla="*/ 14 h 681"/>
                  <a:gd name="T28" fmla="*/ 129 w 612"/>
                  <a:gd name="T29" fmla="*/ 15 h 681"/>
                  <a:gd name="T30" fmla="*/ 137 w 612"/>
                  <a:gd name="T31" fmla="*/ 16 h 681"/>
                  <a:gd name="T32" fmla="*/ 146 w 612"/>
                  <a:gd name="T33" fmla="*/ 17 h 681"/>
                  <a:gd name="T34" fmla="*/ 155 w 612"/>
                  <a:gd name="T35" fmla="*/ 17 h 681"/>
                  <a:gd name="T36" fmla="*/ 163 w 612"/>
                  <a:gd name="T37" fmla="*/ 18 h 681"/>
                  <a:gd name="T38" fmla="*/ 172 w 612"/>
                  <a:gd name="T39" fmla="*/ 19 h 681"/>
                  <a:gd name="T40" fmla="*/ 181 w 612"/>
                  <a:gd name="T41" fmla="*/ 20 h 681"/>
                  <a:gd name="T42" fmla="*/ 190 w 612"/>
                  <a:gd name="T43" fmla="*/ 21 h 681"/>
                  <a:gd name="T44" fmla="*/ 198 w 612"/>
                  <a:gd name="T45" fmla="*/ 22 h 681"/>
                  <a:gd name="T46" fmla="*/ 207 w 612"/>
                  <a:gd name="T47" fmla="*/ 23 h 681"/>
                  <a:gd name="T48" fmla="*/ 215 w 612"/>
                  <a:gd name="T49" fmla="*/ 24 h 681"/>
                  <a:gd name="T50" fmla="*/ 224 w 612"/>
                  <a:gd name="T51" fmla="*/ 25 h 681"/>
                  <a:gd name="T52" fmla="*/ 233 w 612"/>
                  <a:gd name="T53" fmla="*/ 26 h 681"/>
                  <a:gd name="T54" fmla="*/ 242 w 612"/>
                  <a:gd name="T55" fmla="*/ 28 h 681"/>
                  <a:gd name="T56" fmla="*/ 250 w 612"/>
                  <a:gd name="T57" fmla="*/ 29 h 681"/>
                  <a:gd name="T58" fmla="*/ 363 w 612"/>
                  <a:gd name="T59" fmla="*/ 126 h 681"/>
                  <a:gd name="T60" fmla="*/ 372 w 612"/>
                  <a:gd name="T61" fmla="*/ 146 h 681"/>
                  <a:gd name="T62" fmla="*/ 381 w 612"/>
                  <a:gd name="T63" fmla="*/ 159 h 681"/>
                  <a:gd name="T64" fmla="*/ 389 w 612"/>
                  <a:gd name="T65" fmla="*/ 169 h 681"/>
                  <a:gd name="T66" fmla="*/ 398 w 612"/>
                  <a:gd name="T67" fmla="*/ 179 h 681"/>
                  <a:gd name="T68" fmla="*/ 407 w 612"/>
                  <a:gd name="T69" fmla="*/ 188 h 681"/>
                  <a:gd name="T70" fmla="*/ 415 w 612"/>
                  <a:gd name="T71" fmla="*/ 197 h 681"/>
                  <a:gd name="T72" fmla="*/ 424 w 612"/>
                  <a:gd name="T73" fmla="*/ 206 h 681"/>
                  <a:gd name="T74" fmla="*/ 433 w 612"/>
                  <a:gd name="T75" fmla="*/ 216 h 681"/>
                  <a:gd name="T76" fmla="*/ 442 w 612"/>
                  <a:gd name="T77" fmla="*/ 225 h 681"/>
                  <a:gd name="T78" fmla="*/ 450 w 612"/>
                  <a:gd name="T79" fmla="*/ 235 h 681"/>
                  <a:gd name="T80" fmla="*/ 459 w 612"/>
                  <a:gd name="T81" fmla="*/ 244 h 681"/>
                  <a:gd name="T82" fmla="*/ 468 w 612"/>
                  <a:gd name="T83" fmla="*/ 254 h 681"/>
                  <a:gd name="T84" fmla="*/ 476 w 612"/>
                  <a:gd name="T85" fmla="*/ 267 h 681"/>
                  <a:gd name="T86" fmla="*/ 485 w 612"/>
                  <a:gd name="T87" fmla="*/ 280 h 681"/>
                  <a:gd name="T88" fmla="*/ 494 w 612"/>
                  <a:gd name="T89" fmla="*/ 295 h 681"/>
                  <a:gd name="T90" fmla="*/ 502 w 612"/>
                  <a:gd name="T91" fmla="*/ 310 h 681"/>
                  <a:gd name="T92" fmla="*/ 511 w 612"/>
                  <a:gd name="T93" fmla="*/ 326 h 681"/>
                  <a:gd name="T94" fmla="*/ 520 w 612"/>
                  <a:gd name="T95" fmla="*/ 344 h 681"/>
                  <a:gd name="T96" fmla="*/ 529 w 612"/>
                  <a:gd name="T97" fmla="*/ 363 h 681"/>
                  <a:gd name="T98" fmla="*/ 537 w 612"/>
                  <a:gd name="T99" fmla="*/ 383 h 681"/>
                  <a:gd name="T100" fmla="*/ 546 w 612"/>
                  <a:gd name="T101" fmla="*/ 405 h 681"/>
                  <a:gd name="T102" fmla="*/ 555 w 612"/>
                  <a:gd name="T103" fmla="*/ 430 h 681"/>
                  <a:gd name="T104" fmla="*/ 563 w 612"/>
                  <a:gd name="T105" fmla="*/ 457 h 681"/>
                  <a:gd name="T106" fmla="*/ 572 w 612"/>
                  <a:gd name="T107" fmla="*/ 488 h 681"/>
                  <a:gd name="T108" fmla="*/ 581 w 612"/>
                  <a:gd name="T109" fmla="*/ 522 h 681"/>
                  <a:gd name="T110" fmla="*/ 589 w 612"/>
                  <a:gd name="T111" fmla="*/ 560 h 681"/>
                  <a:gd name="T112" fmla="*/ 598 w 612"/>
                  <a:gd name="T113" fmla="*/ 602 h 681"/>
                  <a:gd name="T114" fmla="*/ 607 w 612"/>
                  <a:gd name="T115" fmla="*/ 649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12" h="681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7" y="4"/>
                    </a:lnTo>
                    <a:lnTo>
                      <a:pt x="19" y="4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4" y="5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1" y="7"/>
                    </a:lnTo>
                    <a:lnTo>
                      <a:pt x="33" y="7"/>
                    </a:lnTo>
                    <a:lnTo>
                      <a:pt x="35" y="7"/>
                    </a:lnTo>
                    <a:lnTo>
                      <a:pt x="36" y="8"/>
                    </a:lnTo>
                    <a:lnTo>
                      <a:pt x="38" y="8"/>
                    </a:lnTo>
                    <a:lnTo>
                      <a:pt x="40" y="8"/>
                    </a:lnTo>
                    <a:lnTo>
                      <a:pt x="42" y="8"/>
                    </a:lnTo>
                    <a:lnTo>
                      <a:pt x="43" y="9"/>
                    </a:lnTo>
                    <a:lnTo>
                      <a:pt x="45" y="9"/>
                    </a:lnTo>
                    <a:lnTo>
                      <a:pt x="47" y="9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2" y="10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7" y="10"/>
                    </a:lnTo>
                    <a:lnTo>
                      <a:pt x="59" y="10"/>
                    </a:lnTo>
                    <a:lnTo>
                      <a:pt x="61" y="10"/>
                    </a:lnTo>
                    <a:lnTo>
                      <a:pt x="62" y="11"/>
                    </a:lnTo>
                    <a:lnTo>
                      <a:pt x="64" y="11"/>
                    </a:lnTo>
                    <a:lnTo>
                      <a:pt x="66" y="11"/>
                    </a:lnTo>
                    <a:lnTo>
                      <a:pt x="68" y="11"/>
                    </a:lnTo>
                    <a:lnTo>
                      <a:pt x="69" y="11"/>
                    </a:lnTo>
                    <a:lnTo>
                      <a:pt x="71" y="11"/>
                    </a:lnTo>
                    <a:lnTo>
                      <a:pt x="73" y="11"/>
                    </a:lnTo>
                    <a:lnTo>
                      <a:pt x="75" y="12"/>
                    </a:lnTo>
                    <a:lnTo>
                      <a:pt x="76" y="12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2" y="12"/>
                    </a:lnTo>
                    <a:lnTo>
                      <a:pt x="83" y="12"/>
                    </a:lnTo>
                    <a:lnTo>
                      <a:pt x="85" y="12"/>
                    </a:lnTo>
                    <a:lnTo>
                      <a:pt x="87" y="12"/>
                    </a:lnTo>
                    <a:lnTo>
                      <a:pt x="89" y="13"/>
                    </a:lnTo>
                    <a:lnTo>
                      <a:pt x="90" y="13"/>
                    </a:lnTo>
                    <a:lnTo>
                      <a:pt x="92" y="13"/>
                    </a:lnTo>
                    <a:lnTo>
                      <a:pt x="94" y="13"/>
                    </a:lnTo>
                    <a:lnTo>
                      <a:pt x="96" y="13"/>
                    </a:lnTo>
                    <a:lnTo>
                      <a:pt x="97" y="13"/>
                    </a:lnTo>
                    <a:lnTo>
                      <a:pt x="99" y="13"/>
                    </a:lnTo>
                    <a:lnTo>
                      <a:pt x="101" y="13"/>
                    </a:lnTo>
                    <a:lnTo>
                      <a:pt x="102" y="13"/>
                    </a:lnTo>
                    <a:lnTo>
                      <a:pt x="104" y="13"/>
                    </a:lnTo>
                    <a:lnTo>
                      <a:pt x="106" y="14"/>
                    </a:lnTo>
                    <a:lnTo>
                      <a:pt x="108" y="14"/>
                    </a:lnTo>
                    <a:lnTo>
                      <a:pt x="109" y="14"/>
                    </a:lnTo>
                    <a:lnTo>
                      <a:pt x="111" y="14"/>
                    </a:lnTo>
                    <a:lnTo>
                      <a:pt x="113" y="14"/>
                    </a:lnTo>
                    <a:lnTo>
                      <a:pt x="115" y="14"/>
                    </a:lnTo>
                    <a:lnTo>
                      <a:pt x="116" y="14"/>
                    </a:lnTo>
                    <a:lnTo>
                      <a:pt x="118" y="14"/>
                    </a:lnTo>
                    <a:lnTo>
                      <a:pt x="120" y="14"/>
                    </a:lnTo>
                    <a:lnTo>
                      <a:pt x="122" y="15"/>
                    </a:lnTo>
                    <a:lnTo>
                      <a:pt x="123" y="15"/>
                    </a:lnTo>
                    <a:lnTo>
                      <a:pt x="125" y="15"/>
                    </a:lnTo>
                    <a:lnTo>
                      <a:pt x="127" y="15"/>
                    </a:lnTo>
                    <a:lnTo>
                      <a:pt x="129" y="15"/>
                    </a:lnTo>
                    <a:lnTo>
                      <a:pt x="130" y="15"/>
                    </a:lnTo>
                    <a:lnTo>
                      <a:pt x="132" y="15"/>
                    </a:lnTo>
                    <a:lnTo>
                      <a:pt x="134" y="16"/>
                    </a:lnTo>
                    <a:lnTo>
                      <a:pt x="136" y="16"/>
                    </a:lnTo>
                    <a:lnTo>
                      <a:pt x="137" y="16"/>
                    </a:lnTo>
                    <a:lnTo>
                      <a:pt x="139" y="16"/>
                    </a:lnTo>
                    <a:lnTo>
                      <a:pt x="141" y="16"/>
                    </a:lnTo>
                    <a:lnTo>
                      <a:pt x="143" y="16"/>
                    </a:lnTo>
                    <a:lnTo>
                      <a:pt x="144" y="17"/>
                    </a:lnTo>
                    <a:lnTo>
                      <a:pt x="146" y="17"/>
                    </a:lnTo>
                    <a:lnTo>
                      <a:pt x="148" y="17"/>
                    </a:lnTo>
                    <a:lnTo>
                      <a:pt x="149" y="17"/>
                    </a:lnTo>
                    <a:lnTo>
                      <a:pt x="151" y="17"/>
                    </a:lnTo>
                    <a:lnTo>
                      <a:pt x="153" y="17"/>
                    </a:lnTo>
                    <a:lnTo>
                      <a:pt x="155" y="17"/>
                    </a:lnTo>
                    <a:lnTo>
                      <a:pt x="156" y="18"/>
                    </a:lnTo>
                    <a:lnTo>
                      <a:pt x="158" y="18"/>
                    </a:lnTo>
                    <a:lnTo>
                      <a:pt x="160" y="18"/>
                    </a:lnTo>
                    <a:lnTo>
                      <a:pt x="162" y="18"/>
                    </a:lnTo>
                    <a:lnTo>
                      <a:pt x="163" y="18"/>
                    </a:lnTo>
                    <a:lnTo>
                      <a:pt x="165" y="18"/>
                    </a:lnTo>
                    <a:lnTo>
                      <a:pt x="167" y="18"/>
                    </a:lnTo>
                    <a:lnTo>
                      <a:pt x="169" y="18"/>
                    </a:lnTo>
                    <a:lnTo>
                      <a:pt x="170" y="19"/>
                    </a:lnTo>
                    <a:lnTo>
                      <a:pt x="172" y="19"/>
                    </a:lnTo>
                    <a:lnTo>
                      <a:pt x="174" y="19"/>
                    </a:lnTo>
                    <a:lnTo>
                      <a:pt x="176" y="19"/>
                    </a:lnTo>
                    <a:lnTo>
                      <a:pt x="177" y="19"/>
                    </a:lnTo>
                    <a:lnTo>
                      <a:pt x="179" y="19"/>
                    </a:lnTo>
                    <a:lnTo>
                      <a:pt x="181" y="20"/>
                    </a:lnTo>
                    <a:lnTo>
                      <a:pt x="182" y="20"/>
                    </a:lnTo>
                    <a:lnTo>
                      <a:pt x="184" y="20"/>
                    </a:lnTo>
                    <a:lnTo>
                      <a:pt x="186" y="20"/>
                    </a:lnTo>
                    <a:lnTo>
                      <a:pt x="188" y="21"/>
                    </a:lnTo>
                    <a:lnTo>
                      <a:pt x="190" y="21"/>
                    </a:lnTo>
                    <a:lnTo>
                      <a:pt x="191" y="21"/>
                    </a:lnTo>
                    <a:lnTo>
                      <a:pt x="193" y="21"/>
                    </a:lnTo>
                    <a:lnTo>
                      <a:pt x="195" y="21"/>
                    </a:lnTo>
                    <a:lnTo>
                      <a:pt x="196" y="22"/>
                    </a:lnTo>
                    <a:lnTo>
                      <a:pt x="198" y="22"/>
                    </a:lnTo>
                    <a:lnTo>
                      <a:pt x="200" y="22"/>
                    </a:lnTo>
                    <a:lnTo>
                      <a:pt x="202" y="22"/>
                    </a:lnTo>
                    <a:lnTo>
                      <a:pt x="203" y="23"/>
                    </a:lnTo>
                    <a:lnTo>
                      <a:pt x="205" y="23"/>
                    </a:lnTo>
                    <a:lnTo>
                      <a:pt x="207" y="23"/>
                    </a:lnTo>
                    <a:lnTo>
                      <a:pt x="209" y="23"/>
                    </a:lnTo>
                    <a:lnTo>
                      <a:pt x="210" y="23"/>
                    </a:lnTo>
                    <a:lnTo>
                      <a:pt x="212" y="24"/>
                    </a:lnTo>
                    <a:lnTo>
                      <a:pt x="214" y="24"/>
                    </a:lnTo>
                    <a:lnTo>
                      <a:pt x="215" y="24"/>
                    </a:lnTo>
                    <a:lnTo>
                      <a:pt x="217" y="24"/>
                    </a:lnTo>
                    <a:lnTo>
                      <a:pt x="219" y="25"/>
                    </a:lnTo>
                    <a:lnTo>
                      <a:pt x="221" y="25"/>
                    </a:lnTo>
                    <a:lnTo>
                      <a:pt x="223" y="25"/>
                    </a:lnTo>
                    <a:lnTo>
                      <a:pt x="224" y="25"/>
                    </a:lnTo>
                    <a:lnTo>
                      <a:pt x="226" y="25"/>
                    </a:lnTo>
                    <a:lnTo>
                      <a:pt x="228" y="26"/>
                    </a:lnTo>
                    <a:lnTo>
                      <a:pt x="229" y="26"/>
                    </a:lnTo>
                    <a:lnTo>
                      <a:pt x="231" y="26"/>
                    </a:lnTo>
                    <a:lnTo>
                      <a:pt x="233" y="26"/>
                    </a:lnTo>
                    <a:lnTo>
                      <a:pt x="235" y="27"/>
                    </a:lnTo>
                    <a:lnTo>
                      <a:pt x="236" y="27"/>
                    </a:lnTo>
                    <a:lnTo>
                      <a:pt x="238" y="27"/>
                    </a:lnTo>
                    <a:lnTo>
                      <a:pt x="240" y="27"/>
                    </a:lnTo>
                    <a:lnTo>
                      <a:pt x="242" y="28"/>
                    </a:lnTo>
                    <a:lnTo>
                      <a:pt x="243" y="28"/>
                    </a:lnTo>
                    <a:lnTo>
                      <a:pt x="245" y="28"/>
                    </a:lnTo>
                    <a:lnTo>
                      <a:pt x="247" y="28"/>
                    </a:lnTo>
                    <a:lnTo>
                      <a:pt x="249" y="29"/>
                    </a:lnTo>
                    <a:lnTo>
                      <a:pt x="250" y="29"/>
                    </a:lnTo>
                    <a:lnTo>
                      <a:pt x="296" y="42"/>
                    </a:lnTo>
                    <a:lnTo>
                      <a:pt x="325" y="65"/>
                    </a:lnTo>
                    <a:lnTo>
                      <a:pt x="344" y="93"/>
                    </a:lnTo>
                    <a:lnTo>
                      <a:pt x="362" y="119"/>
                    </a:lnTo>
                    <a:lnTo>
                      <a:pt x="363" y="126"/>
                    </a:lnTo>
                    <a:lnTo>
                      <a:pt x="365" y="131"/>
                    </a:lnTo>
                    <a:lnTo>
                      <a:pt x="367" y="134"/>
                    </a:lnTo>
                    <a:lnTo>
                      <a:pt x="368" y="139"/>
                    </a:lnTo>
                    <a:lnTo>
                      <a:pt x="370" y="143"/>
                    </a:lnTo>
                    <a:lnTo>
                      <a:pt x="372" y="146"/>
                    </a:lnTo>
                    <a:lnTo>
                      <a:pt x="374" y="149"/>
                    </a:lnTo>
                    <a:lnTo>
                      <a:pt x="376" y="152"/>
                    </a:lnTo>
                    <a:lnTo>
                      <a:pt x="377" y="154"/>
                    </a:lnTo>
                    <a:lnTo>
                      <a:pt x="379" y="156"/>
                    </a:lnTo>
                    <a:lnTo>
                      <a:pt x="381" y="159"/>
                    </a:lnTo>
                    <a:lnTo>
                      <a:pt x="382" y="161"/>
                    </a:lnTo>
                    <a:lnTo>
                      <a:pt x="384" y="163"/>
                    </a:lnTo>
                    <a:lnTo>
                      <a:pt x="386" y="165"/>
                    </a:lnTo>
                    <a:lnTo>
                      <a:pt x="388" y="167"/>
                    </a:lnTo>
                    <a:lnTo>
                      <a:pt x="389" y="169"/>
                    </a:lnTo>
                    <a:lnTo>
                      <a:pt x="391" y="171"/>
                    </a:lnTo>
                    <a:lnTo>
                      <a:pt x="393" y="173"/>
                    </a:lnTo>
                    <a:lnTo>
                      <a:pt x="395" y="175"/>
                    </a:lnTo>
                    <a:lnTo>
                      <a:pt x="396" y="177"/>
                    </a:lnTo>
                    <a:lnTo>
                      <a:pt x="398" y="179"/>
                    </a:lnTo>
                    <a:lnTo>
                      <a:pt x="400" y="180"/>
                    </a:lnTo>
                    <a:lnTo>
                      <a:pt x="402" y="182"/>
                    </a:lnTo>
                    <a:lnTo>
                      <a:pt x="403" y="184"/>
                    </a:lnTo>
                    <a:lnTo>
                      <a:pt x="405" y="186"/>
                    </a:lnTo>
                    <a:lnTo>
                      <a:pt x="407" y="188"/>
                    </a:lnTo>
                    <a:lnTo>
                      <a:pt x="409" y="190"/>
                    </a:lnTo>
                    <a:lnTo>
                      <a:pt x="410" y="191"/>
                    </a:lnTo>
                    <a:lnTo>
                      <a:pt x="412" y="193"/>
                    </a:lnTo>
                    <a:lnTo>
                      <a:pt x="414" y="195"/>
                    </a:lnTo>
                    <a:lnTo>
                      <a:pt x="415" y="197"/>
                    </a:lnTo>
                    <a:lnTo>
                      <a:pt x="417" y="199"/>
                    </a:lnTo>
                    <a:lnTo>
                      <a:pt x="419" y="201"/>
                    </a:lnTo>
                    <a:lnTo>
                      <a:pt x="421" y="203"/>
                    </a:lnTo>
                    <a:lnTo>
                      <a:pt x="422" y="205"/>
                    </a:lnTo>
                    <a:lnTo>
                      <a:pt x="424" y="206"/>
                    </a:lnTo>
                    <a:lnTo>
                      <a:pt x="426" y="208"/>
                    </a:lnTo>
                    <a:lnTo>
                      <a:pt x="428" y="210"/>
                    </a:lnTo>
                    <a:lnTo>
                      <a:pt x="429" y="212"/>
                    </a:lnTo>
                    <a:lnTo>
                      <a:pt x="431" y="214"/>
                    </a:lnTo>
                    <a:lnTo>
                      <a:pt x="433" y="216"/>
                    </a:lnTo>
                    <a:lnTo>
                      <a:pt x="435" y="218"/>
                    </a:lnTo>
                    <a:lnTo>
                      <a:pt x="436" y="219"/>
                    </a:lnTo>
                    <a:lnTo>
                      <a:pt x="438" y="221"/>
                    </a:lnTo>
                    <a:lnTo>
                      <a:pt x="440" y="223"/>
                    </a:lnTo>
                    <a:lnTo>
                      <a:pt x="442" y="225"/>
                    </a:lnTo>
                    <a:lnTo>
                      <a:pt x="443" y="227"/>
                    </a:lnTo>
                    <a:lnTo>
                      <a:pt x="445" y="229"/>
                    </a:lnTo>
                    <a:lnTo>
                      <a:pt x="447" y="231"/>
                    </a:lnTo>
                    <a:lnTo>
                      <a:pt x="449" y="233"/>
                    </a:lnTo>
                    <a:lnTo>
                      <a:pt x="450" y="235"/>
                    </a:lnTo>
                    <a:lnTo>
                      <a:pt x="452" y="236"/>
                    </a:lnTo>
                    <a:lnTo>
                      <a:pt x="454" y="238"/>
                    </a:lnTo>
                    <a:lnTo>
                      <a:pt x="455" y="240"/>
                    </a:lnTo>
                    <a:lnTo>
                      <a:pt x="457" y="242"/>
                    </a:lnTo>
                    <a:lnTo>
                      <a:pt x="459" y="244"/>
                    </a:lnTo>
                    <a:lnTo>
                      <a:pt x="461" y="246"/>
                    </a:lnTo>
                    <a:lnTo>
                      <a:pt x="462" y="248"/>
                    </a:lnTo>
                    <a:lnTo>
                      <a:pt x="464" y="250"/>
                    </a:lnTo>
                    <a:lnTo>
                      <a:pt x="466" y="251"/>
                    </a:lnTo>
                    <a:lnTo>
                      <a:pt x="468" y="254"/>
                    </a:lnTo>
                    <a:lnTo>
                      <a:pt x="469" y="256"/>
                    </a:lnTo>
                    <a:lnTo>
                      <a:pt x="471" y="259"/>
                    </a:lnTo>
                    <a:lnTo>
                      <a:pt x="473" y="261"/>
                    </a:lnTo>
                    <a:lnTo>
                      <a:pt x="475" y="264"/>
                    </a:lnTo>
                    <a:lnTo>
                      <a:pt x="476" y="267"/>
                    </a:lnTo>
                    <a:lnTo>
                      <a:pt x="478" y="269"/>
                    </a:lnTo>
                    <a:lnTo>
                      <a:pt x="480" y="272"/>
                    </a:lnTo>
                    <a:lnTo>
                      <a:pt x="482" y="275"/>
                    </a:lnTo>
                    <a:lnTo>
                      <a:pt x="483" y="278"/>
                    </a:lnTo>
                    <a:lnTo>
                      <a:pt x="485" y="280"/>
                    </a:lnTo>
                    <a:lnTo>
                      <a:pt x="487" y="283"/>
                    </a:lnTo>
                    <a:lnTo>
                      <a:pt x="489" y="286"/>
                    </a:lnTo>
                    <a:lnTo>
                      <a:pt x="490" y="289"/>
                    </a:lnTo>
                    <a:lnTo>
                      <a:pt x="492" y="292"/>
                    </a:lnTo>
                    <a:lnTo>
                      <a:pt x="494" y="295"/>
                    </a:lnTo>
                    <a:lnTo>
                      <a:pt x="496" y="298"/>
                    </a:lnTo>
                    <a:lnTo>
                      <a:pt x="497" y="301"/>
                    </a:lnTo>
                    <a:lnTo>
                      <a:pt x="499" y="304"/>
                    </a:lnTo>
                    <a:lnTo>
                      <a:pt x="501" y="307"/>
                    </a:lnTo>
                    <a:lnTo>
                      <a:pt x="502" y="310"/>
                    </a:lnTo>
                    <a:lnTo>
                      <a:pt x="504" y="313"/>
                    </a:lnTo>
                    <a:lnTo>
                      <a:pt x="506" y="316"/>
                    </a:lnTo>
                    <a:lnTo>
                      <a:pt x="508" y="320"/>
                    </a:lnTo>
                    <a:lnTo>
                      <a:pt x="509" y="323"/>
                    </a:lnTo>
                    <a:lnTo>
                      <a:pt x="511" y="326"/>
                    </a:lnTo>
                    <a:lnTo>
                      <a:pt x="513" y="330"/>
                    </a:lnTo>
                    <a:lnTo>
                      <a:pt x="515" y="333"/>
                    </a:lnTo>
                    <a:lnTo>
                      <a:pt x="516" y="337"/>
                    </a:lnTo>
                    <a:lnTo>
                      <a:pt x="518" y="340"/>
                    </a:lnTo>
                    <a:lnTo>
                      <a:pt x="520" y="344"/>
                    </a:lnTo>
                    <a:lnTo>
                      <a:pt x="522" y="348"/>
                    </a:lnTo>
                    <a:lnTo>
                      <a:pt x="523" y="351"/>
                    </a:lnTo>
                    <a:lnTo>
                      <a:pt x="525" y="355"/>
                    </a:lnTo>
                    <a:lnTo>
                      <a:pt x="527" y="359"/>
                    </a:lnTo>
                    <a:lnTo>
                      <a:pt x="529" y="363"/>
                    </a:lnTo>
                    <a:lnTo>
                      <a:pt x="530" y="367"/>
                    </a:lnTo>
                    <a:lnTo>
                      <a:pt x="532" y="371"/>
                    </a:lnTo>
                    <a:lnTo>
                      <a:pt x="534" y="375"/>
                    </a:lnTo>
                    <a:lnTo>
                      <a:pt x="535" y="379"/>
                    </a:lnTo>
                    <a:lnTo>
                      <a:pt x="537" y="383"/>
                    </a:lnTo>
                    <a:lnTo>
                      <a:pt x="539" y="387"/>
                    </a:lnTo>
                    <a:lnTo>
                      <a:pt x="541" y="392"/>
                    </a:lnTo>
                    <a:lnTo>
                      <a:pt x="542" y="396"/>
                    </a:lnTo>
                    <a:lnTo>
                      <a:pt x="544" y="401"/>
                    </a:lnTo>
                    <a:lnTo>
                      <a:pt x="546" y="405"/>
                    </a:lnTo>
                    <a:lnTo>
                      <a:pt x="548" y="410"/>
                    </a:lnTo>
                    <a:lnTo>
                      <a:pt x="549" y="415"/>
                    </a:lnTo>
                    <a:lnTo>
                      <a:pt x="551" y="420"/>
                    </a:lnTo>
                    <a:lnTo>
                      <a:pt x="553" y="425"/>
                    </a:lnTo>
                    <a:lnTo>
                      <a:pt x="555" y="430"/>
                    </a:lnTo>
                    <a:lnTo>
                      <a:pt x="556" y="435"/>
                    </a:lnTo>
                    <a:lnTo>
                      <a:pt x="558" y="440"/>
                    </a:lnTo>
                    <a:lnTo>
                      <a:pt x="560" y="446"/>
                    </a:lnTo>
                    <a:lnTo>
                      <a:pt x="562" y="452"/>
                    </a:lnTo>
                    <a:lnTo>
                      <a:pt x="563" y="457"/>
                    </a:lnTo>
                    <a:lnTo>
                      <a:pt x="565" y="463"/>
                    </a:lnTo>
                    <a:lnTo>
                      <a:pt x="567" y="469"/>
                    </a:lnTo>
                    <a:lnTo>
                      <a:pt x="568" y="475"/>
                    </a:lnTo>
                    <a:lnTo>
                      <a:pt x="570" y="481"/>
                    </a:lnTo>
                    <a:lnTo>
                      <a:pt x="572" y="488"/>
                    </a:lnTo>
                    <a:lnTo>
                      <a:pt x="574" y="494"/>
                    </a:lnTo>
                    <a:lnTo>
                      <a:pt x="576" y="501"/>
                    </a:lnTo>
                    <a:lnTo>
                      <a:pt x="577" y="507"/>
                    </a:lnTo>
                    <a:lnTo>
                      <a:pt x="579" y="514"/>
                    </a:lnTo>
                    <a:lnTo>
                      <a:pt x="581" y="522"/>
                    </a:lnTo>
                    <a:lnTo>
                      <a:pt x="582" y="529"/>
                    </a:lnTo>
                    <a:lnTo>
                      <a:pt x="584" y="536"/>
                    </a:lnTo>
                    <a:lnTo>
                      <a:pt x="586" y="544"/>
                    </a:lnTo>
                    <a:lnTo>
                      <a:pt x="588" y="552"/>
                    </a:lnTo>
                    <a:lnTo>
                      <a:pt x="589" y="560"/>
                    </a:lnTo>
                    <a:lnTo>
                      <a:pt x="591" y="568"/>
                    </a:lnTo>
                    <a:lnTo>
                      <a:pt x="593" y="576"/>
                    </a:lnTo>
                    <a:lnTo>
                      <a:pt x="595" y="585"/>
                    </a:lnTo>
                    <a:lnTo>
                      <a:pt x="596" y="593"/>
                    </a:lnTo>
                    <a:lnTo>
                      <a:pt x="598" y="602"/>
                    </a:lnTo>
                    <a:lnTo>
                      <a:pt x="600" y="611"/>
                    </a:lnTo>
                    <a:lnTo>
                      <a:pt x="602" y="620"/>
                    </a:lnTo>
                    <a:lnTo>
                      <a:pt x="603" y="630"/>
                    </a:lnTo>
                    <a:lnTo>
                      <a:pt x="605" y="639"/>
                    </a:lnTo>
                    <a:lnTo>
                      <a:pt x="607" y="649"/>
                    </a:lnTo>
                    <a:lnTo>
                      <a:pt x="609" y="659"/>
                    </a:lnTo>
                    <a:lnTo>
                      <a:pt x="610" y="670"/>
                    </a:lnTo>
                    <a:lnTo>
                      <a:pt x="612" y="681"/>
                    </a:ln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78" name="Freeform 82">
                <a:extLst>
                  <a:ext uri="{FF2B5EF4-FFF2-40B4-BE49-F238E27FC236}">
                    <a16:creationId xmlns:a16="http://schemas.microsoft.com/office/drawing/2014/main" id="{9DBBF968-5D69-42BE-BC06-3EB0BE25C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5" y="2375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4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4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79" name="Freeform 83">
                <a:extLst>
                  <a:ext uri="{FF2B5EF4-FFF2-40B4-BE49-F238E27FC236}">
                    <a16:creationId xmlns:a16="http://schemas.microsoft.com/office/drawing/2014/main" id="{49CCE076-55C7-44C5-9248-987533BC9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5" y="2375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4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4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0" name="Freeform 84">
                <a:extLst>
                  <a:ext uri="{FF2B5EF4-FFF2-40B4-BE49-F238E27FC236}">
                    <a16:creationId xmlns:a16="http://schemas.microsoft.com/office/drawing/2014/main" id="{16075A30-DAA0-4824-8609-CC149B3FE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3" y="2383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5 w 15"/>
                  <a:gd name="T7" fmla="*/ 1 h 15"/>
                  <a:gd name="T8" fmla="*/ 4 w 15"/>
                  <a:gd name="T9" fmla="*/ 2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4 w 15"/>
                  <a:gd name="T103" fmla="*/ 4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1" name="Freeform 85">
                <a:extLst>
                  <a:ext uri="{FF2B5EF4-FFF2-40B4-BE49-F238E27FC236}">
                    <a16:creationId xmlns:a16="http://schemas.microsoft.com/office/drawing/2014/main" id="{AAB8C1F6-F57C-4BD0-B522-D4B4E5403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3" y="2383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5 w 15"/>
                  <a:gd name="T7" fmla="*/ 1 h 15"/>
                  <a:gd name="T8" fmla="*/ 4 w 15"/>
                  <a:gd name="T9" fmla="*/ 2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4 w 15"/>
                  <a:gd name="T103" fmla="*/ 4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2" name="Freeform 86">
                <a:extLst>
                  <a:ext uri="{FF2B5EF4-FFF2-40B4-BE49-F238E27FC236}">
                    <a16:creationId xmlns:a16="http://schemas.microsoft.com/office/drawing/2014/main" id="{DCFE50B3-6980-4C60-B996-8B87DE177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1" y="2389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1 h 14"/>
                  <a:gd name="T8" fmla="*/ 4 w 15"/>
                  <a:gd name="T9" fmla="*/ 1 h 14"/>
                  <a:gd name="T10" fmla="*/ 3 w 15"/>
                  <a:gd name="T11" fmla="*/ 1 h 14"/>
                  <a:gd name="T12" fmla="*/ 3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1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1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2 h 14"/>
                  <a:gd name="T40" fmla="*/ 2 w 15"/>
                  <a:gd name="T41" fmla="*/ 12 h 14"/>
                  <a:gd name="T42" fmla="*/ 3 w 15"/>
                  <a:gd name="T43" fmla="*/ 13 h 14"/>
                  <a:gd name="T44" fmla="*/ 3 w 15"/>
                  <a:gd name="T45" fmla="*/ 13 h 14"/>
                  <a:gd name="T46" fmla="*/ 4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2 h 14"/>
                  <a:gd name="T84" fmla="*/ 14 w 15"/>
                  <a:gd name="T85" fmla="*/ 11 h 14"/>
                  <a:gd name="T86" fmla="*/ 14 w 15"/>
                  <a:gd name="T87" fmla="*/ 10 h 14"/>
                  <a:gd name="T88" fmla="*/ 15 w 15"/>
                  <a:gd name="T89" fmla="*/ 9 h 14"/>
                  <a:gd name="T90" fmla="*/ 15 w 15"/>
                  <a:gd name="T91" fmla="*/ 8 h 14"/>
                  <a:gd name="T92" fmla="*/ 15 w 15"/>
                  <a:gd name="T93" fmla="*/ 8 h 14"/>
                  <a:gd name="T94" fmla="*/ 15 w 15"/>
                  <a:gd name="T95" fmla="*/ 7 h 14"/>
                  <a:gd name="T96" fmla="*/ 15 w 15"/>
                  <a:gd name="T97" fmla="*/ 6 h 14"/>
                  <a:gd name="T98" fmla="*/ 15 w 15"/>
                  <a:gd name="T99" fmla="*/ 5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3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1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3" name="Freeform 87">
                <a:extLst>
                  <a:ext uri="{FF2B5EF4-FFF2-40B4-BE49-F238E27FC236}">
                    <a16:creationId xmlns:a16="http://schemas.microsoft.com/office/drawing/2014/main" id="{730D02B2-5817-4EF7-AEEE-8E15BE321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1" y="2389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1 h 14"/>
                  <a:gd name="T8" fmla="*/ 4 w 15"/>
                  <a:gd name="T9" fmla="*/ 1 h 14"/>
                  <a:gd name="T10" fmla="*/ 3 w 15"/>
                  <a:gd name="T11" fmla="*/ 1 h 14"/>
                  <a:gd name="T12" fmla="*/ 3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1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1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2 h 14"/>
                  <a:gd name="T40" fmla="*/ 2 w 15"/>
                  <a:gd name="T41" fmla="*/ 12 h 14"/>
                  <a:gd name="T42" fmla="*/ 3 w 15"/>
                  <a:gd name="T43" fmla="*/ 13 h 14"/>
                  <a:gd name="T44" fmla="*/ 3 w 15"/>
                  <a:gd name="T45" fmla="*/ 13 h 14"/>
                  <a:gd name="T46" fmla="*/ 4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2 h 14"/>
                  <a:gd name="T84" fmla="*/ 14 w 15"/>
                  <a:gd name="T85" fmla="*/ 11 h 14"/>
                  <a:gd name="T86" fmla="*/ 14 w 15"/>
                  <a:gd name="T87" fmla="*/ 10 h 14"/>
                  <a:gd name="T88" fmla="*/ 15 w 15"/>
                  <a:gd name="T89" fmla="*/ 9 h 14"/>
                  <a:gd name="T90" fmla="*/ 15 w 15"/>
                  <a:gd name="T91" fmla="*/ 8 h 14"/>
                  <a:gd name="T92" fmla="*/ 15 w 15"/>
                  <a:gd name="T93" fmla="*/ 8 h 14"/>
                  <a:gd name="T94" fmla="*/ 15 w 15"/>
                  <a:gd name="T95" fmla="*/ 7 h 14"/>
                  <a:gd name="T96" fmla="*/ 15 w 15"/>
                  <a:gd name="T97" fmla="*/ 6 h 14"/>
                  <a:gd name="T98" fmla="*/ 15 w 15"/>
                  <a:gd name="T99" fmla="*/ 5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3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1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4" name="Freeform 88">
                <a:extLst>
                  <a:ext uri="{FF2B5EF4-FFF2-40B4-BE49-F238E27FC236}">
                    <a16:creationId xmlns:a16="http://schemas.microsoft.com/office/drawing/2014/main" id="{10E08D5D-02BB-4154-9C5A-23A677FAF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2" y="2394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5 w 15"/>
                  <a:gd name="T7" fmla="*/ 1 h 15"/>
                  <a:gd name="T8" fmla="*/ 4 w 15"/>
                  <a:gd name="T9" fmla="*/ 2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3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5 w 15"/>
                  <a:gd name="T49" fmla="*/ 14 h 15"/>
                  <a:gd name="T50" fmla="*/ 5 w 15"/>
                  <a:gd name="T51" fmla="*/ 15 h 15"/>
                  <a:gd name="T52" fmla="*/ 6 w 15"/>
                  <a:gd name="T53" fmla="*/ 15 h 15"/>
                  <a:gd name="T54" fmla="*/ 7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5 h 15"/>
                  <a:gd name="T70" fmla="*/ 11 w 15"/>
                  <a:gd name="T71" fmla="*/ 14 h 15"/>
                  <a:gd name="T72" fmla="*/ 12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4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2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5" name="Freeform 89">
                <a:extLst>
                  <a:ext uri="{FF2B5EF4-FFF2-40B4-BE49-F238E27FC236}">
                    <a16:creationId xmlns:a16="http://schemas.microsoft.com/office/drawing/2014/main" id="{252CDB7F-5958-486D-ACF9-77F60442B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2" y="2394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5 w 15"/>
                  <a:gd name="T7" fmla="*/ 1 h 15"/>
                  <a:gd name="T8" fmla="*/ 4 w 15"/>
                  <a:gd name="T9" fmla="*/ 2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3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5 w 15"/>
                  <a:gd name="T49" fmla="*/ 14 h 15"/>
                  <a:gd name="T50" fmla="*/ 5 w 15"/>
                  <a:gd name="T51" fmla="*/ 15 h 15"/>
                  <a:gd name="T52" fmla="*/ 6 w 15"/>
                  <a:gd name="T53" fmla="*/ 15 h 15"/>
                  <a:gd name="T54" fmla="*/ 7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5 h 15"/>
                  <a:gd name="T70" fmla="*/ 11 w 15"/>
                  <a:gd name="T71" fmla="*/ 14 h 15"/>
                  <a:gd name="T72" fmla="*/ 12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4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2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6" name="Freeform 90">
                <a:extLst>
                  <a:ext uri="{FF2B5EF4-FFF2-40B4-BE49-F238E27FC236}">
                    <a16:creationId xmlns:a16="http://schemas.microsoft.com/office/drawing/2014/main" id="{BDA017C1-6037-472F-906E-F23CC81D0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2" y="2400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1 h 14"/>
                  <a:gd name="T8" fmla="*/ 3 w 15"/>
                  <a:gd name="T9" fmla="*/ 1 h 14"/>
                  <a:gd name="T10" fmla="*/ 3 w 15"/>
                  <a:gd name="T11" fmla="*/ 2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3 h 14"/>
                  <a:gd name="T18" fmla="*/ 1 w 15"/>
                  <a:gd name="T19" fmla="*/ 3 h 14"/>
                  <a:gd name="T20" fmla="*/ 1 w 15"/>
                  <a:gd name="T21" fmla="*/ 4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2 h 14"/>
                  <a:gd name="T40" fmla="*/ 2 w 15"/>
                  <a:gd name="T41" fmla="*/ 12 h 14"/>
                  <a:gd name="T42" fmla="*/ 2 w 15"/>
                  <a:gd name="T43" fmla="*/ 13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8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2 w 15"/>
                  <a:gd name="T79" fmla="*/ 13 h 14"/>
                  <a:gd name="T80" fmla="*/ 13 w 15"/>
                  <a:gd name="T81" fmla="*/ 12 h 14"/>
                  <a:gd name="T82" fmla="*/ 13 w 15"/>
                  <a:gd name="T83" fmla="*/ 12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4 w 15"/>
                  <a:gd name="T91" fmla="*/ 9 h 14"/>
                  <a:gd name="T92" fmla="*/ 15 w 15"/>
                  <a:gd name="T93" fmla="*/ 8 h 14"/>
                  <a:gd name="T94" fmla="*/ 15 w 15"/>
                  <a:gd name="T95" fmla="*/ 7 h 14"/>
                  <a:gd name="T96" fmla="*/ 14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2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1 h 14"/>
                  <a:gd name="T116" fmla="*/ 9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7" name="Freeform 91">
                <a:extLst>
                  <a:ext uri="{FF2B5EF4-FFF2-40B4-BE49-F238E27FC236}">
                    <a16:creationId xmlns:a16="http://schemas.microsoft.com/office/drawing/2014/main" id="{D2FBADF4-841D-4E8C-A010-C24A011B9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2" y="2400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1 h 14"/>
                  <a:gd name="T8" fmla="*/ 3 w 15"/>
                  <a:gd name="T9" fmla="*/ 1 h 14"/>
                  <a:gd name="T10" fmla="*/ 3 w 15"/>
                  <a:gd name="T11" fmla="*/ 2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3 h 14"/>
                  <a:gd name="T18" fmla="*/ 1 w 15"/>
                  <a:gd name="T19" fmla="*/ 3 h 14"/>
                  <a:gd name="T20" fmla="*/ 1 w 15"/>
                  <a:gd name="T21" fmla="*/ 4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2 h 14"/>
                  <a:gd name="T40" fmla="*/ 2 w 15"/>
                  <a:gd name="T41" fmla="*/ 12 h 14"/>
                  <a:gd name="T42" fmla="*/ 2 w 15"/>
                  <a:gd name="T43" fmla="*/ 13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8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2 w 15"/>
                  <a:gd name="T79" fmla="*/ 13 h 14"/>
                  <a:gd name="T80" fmla="*/ 13 w 15"/>
                  <a:gd name="T81" fmla="*/ 12 h 14"/>
                  <a:gd name="T82" fmla="*/ 13 w 15"/>
                  <a:gd name="T83" fmla="*/ 12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4 w 15"/>
                  <a:gd name="T91" fmla="*/ 9 h 14"/>
                  <a:gd name="T92" fmla="*/ 15 w 15"/>
                  <a:gd name="T93" fmla="*/ 8 h 14"/>
                  <a:gd name="T94" fmla="*/ 15 w 15"/>
                  <a:gd name="T95" fmla="*/ 7 h 14"/>
                  <a:gd name="T96" fmla="*/ 14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2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1 h 14"/>
                  <a:gd name="T116" fmla="*/ 9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8" name="Freeform 92">
                <a:extLst>
                  <a:ext uri="{FF2B5EF4-FFF2-40B4-BE49-F238E27FC236}">
                    <a16:creationId xmlns:a16="http://schemas.microsoft.com/office/drawing/2014/main" id="{FDCDF5DC-3E18-46B9-A2AE-85238C4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2" y="2411"/>
                <a:ext cx="14" cy="15"/>
              </a:xfrm>
              <a:custGeom>
                <a:avLst/>
                <a:gdLst>
                  <a:gd name="T0" fmla="*/ 6 w 14"/>
                  <a:gd name="T1" fmla="*/ 0 h 15"/>
                  <a:gd name="T2" fmla="*/ 5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4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0 w 14"/>
                  <a:gd name="T37" fmla="*/ 11 h 15"/>
                  <a:gd name="T38" fmla="*/ 1 w 14"/>
                  <a:gd name="T39" fmla="*/ 12 h 15"/>
                  <a:gd name="T40" fmla="*/ 2 w 14"/>
                  <a:gd name="T41" fmla="*/ 12 h 15"/>
                  <a:gd name="T42" fmla="*/ 2 w 14"/>
                  <a:gd name="T43" fmla="*/ 13 h 15"/>
                  <a:gd name="T44" fmla="*/ 2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4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4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3 h 15"/>
                  <a:gd name="T74" fmla="*/ 11 w 14"/>
                  <a:gd name="T75" fmla="*/ 13 h 15"/>
                  <a:gd name="T76" fmla="*/ 11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3 w 14"/>
                  <a:gd name="T87" fmla="*/ 10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2 h 15"/>
                  <a:gd name="T106" fmla="*/ 12 w 14"/>
                  <a:gd name="T107" fmla="*/ 2 h 15"/>
                  <a:gd name="T108" fmla="*/ 11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89" name="Freeform 93">
                <a:extLst>
                  <a:ext uri="{FF2B5EF4-FFF2-40B4-BE49-F238E27FC236}">
                    <a16:creationId xmlns:a16="http://schemas.microsoft.com/office/drawing/2014/main" id="{540E0246-5EB6-44D6-8CDC-CEF3EA2B00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2" y="2411"/>
                <a:ext cx="14" cy="15"/>
              </a:xfrm>
              <a:custGeom>
                <a:avLst/>
                <a:gdLst>
                  <a:gd name="T0" fmla="*/ 6 w 14"/>
                  <a:gd name="T1" fmla="*/ 0 h 15"/>
                  <a:gd name="T2" fmla="*/ 5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4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0 w 14"/>
                  <a:gd name="T37" fmla="*/ 11 h 15"/>
                  <a:gd name="T38" fmla="*/ 1 w 14"/>
                  <a:gd name="T39" fmla="*/ 12 h 15"/>
                  <a:gd name="T40" fmla="*/ 2 w 14"/>
                  <a:gd name="T41" fmla="*/ 12 h 15"/>
                  <a:gd name="T42" fmla="*/ 2 w 14"/>
                  <a:gd name="T43" fmla="*/ 13 h 15"/>
                  <a:gd name="T44" fmla="*/ 2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4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4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3 h 15"/>
                  <a:gd name="T74" fmla="*/ 11 w 14"/>
                  <a:gd name="T75" fmla="*/ 13 h 15"/>
                  <a:gd name="T76" fmla="*/ 11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3 w 14"/>
                  <a:gd name="T87" fmla="*/ 10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2 h 15"/>
                  <a:gd name="T106" fmla="*/ 12 w 14"/>
                  <a:gd name="T107" fmla="*/ 2 h 15"/>
                  <a:gd name="T108" fmla="*/ 11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0" name="Freeform 94">
                <a:extLst>
                  <a:ext uri="{FF2B5EF4-FFF2-40B4-BE49-F238E27FC236}">
                    <a16:creationId xmlns:a16="http://schemas.microsoft.com/office/drawing/2014/main" id="{BC495E5A-E79C-4C82-AFDE-EB75DBAFD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" y="2419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1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1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0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3 w 15"/>
                  <a:gd name="T85" fmla="*/ 12 h 15"/>
                  <a:gd name="T86" fmla="*/ 14 w 15"/>
                  <a:gd name="T87" fmla="*/ 11 h 15"/>
                  <a:gd name="T88" fmla="*/ 14 w 15"/>
                  <a:gd name="T89" fmla="*/ 10 h 15"/>
                  <a:gd name="T90" fmla="*/ 14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4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3 h 15"/>
                  <a:gd name="T106" fmla="*/ 12 w 15"/>
                  <a:gd name="T107" fmla="*/ 2 h 15"/>
                  <a:gd name="T108" fmla="*/ 12 w 15"/>
                  <a:gd name="T109" fmla="*/ 2 h 15"/>
                  <a:gd name="T110" fmla="*/ 11 w 15"/>
                  <a:gd name="T111" fmla="*/ 2 h 15"/>
                  <a:gd name="T112" fmla="*/ 11 w 15"/>
                  <a:gd name="T113" fmla="*/ 1 h 15"/>
                  <a:gd name="T114" fmla="*/ 10 w 15"/>
                  <a:gd name="T115" fmla="*/ 1 h 15"/>
                  <a:gd name="T116" fmla="*/ 10 w 15"/>
                  <a:gd name="T117" fmla="*/ 1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1" name="Freeform 95">
                <a:extLst>
                  <a:ext uri="{FF2B5EF4-FFF2-40B4-BE49-F238E27FC236}">
                    <a16:creationId xmlns:a16="http://schemas.microsoft.com/office/drawing/2014/main" id="{6E308132-0EA7-4430-A953-6D6E45538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" y="2419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1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1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0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3 w 15"/>
                  <a:gd name="T85" fmla="*/ 12 h 15"/>
                  <a:gd name="T86" fmla="*/ 14 w 15"/>
                  <a:gd name="T87" fmla="*/ 11 h 15"/>
                  <a:gd name="T88" fmla="*/ 14 w 15"/>
                  <a:gd name="T89" fmla="*/ 10 h 15"/>
                  <a:gd name="T90" fmla="*/ 14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4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3 h 15"/>
                  <a:gd name="T106" fmla="*/ 12 w 15"/>
                  <a:gd name="T107" fmla="*/ 2 h 15"/>
                  <a:gd name="T108" fmla="*/ 12 w 15"/>
                  <a:gd name="T109" fmla="*/ 2 h 15"/>
                  <a:gd name="T110" fmla="*/ 11 w 15"/>
                  <a:gd name="T111" fmla="*/ 2 h 15"/>
                  <a:gd name="T112" fmla="*/ 11 w 15"/>
                  <a:gd name="T113" fmla="*/ 1 h 15"/>
                  <a:gd name="T114" fmla="*/ 10 w 15"/>
                  <a:gd name="T115" fmla="*/ 1 h 15"/>
                  <a:gd name="T116" fmla="*/ 10 w 15"/>
                  <a:gd name="T117" fmla="*/ 1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2" name="Freeform 96">
                <a:extLst>
                  <a:ext uri="{FF2B5EF4-FFF2-40B4-BE49-F238E27FC236}">
                    <a16:creationId xmlns:a16="http://schemas.microsoft.com/office/drawing/2014/main" id="{2063F932-0432-419A-9F1F-C6A581250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4" y="2425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5 w 15"/>
                  <a:gd name="T7" fmla="*/ 1 h 14"/>
                  <a:gd name="T8" fmla="*/ 4 w 15"/>
                  <a:gd name="T9" fmla="*/ 1 h 14"/>
                  <a:gd name="T10" fmla="*/ 3 w 15"/>
                  <a:gd name="T11" fmla="*/ 1 h 14"/>
                  <a:gd name="T12" fmla="*/ 3 w 15"/>
                  <a:gd name="T13" fmla="*/ 2 h 14"/>
                  <a:gd name="T14" fmla="*/ 3 w 15"/>
                  <a:gd name="T15" fmla="*/ 2 h 14"/>
                  <a:gd name="T16" fmla="*/ 2 w 15"/>
                  <a:gd name="T17" fmla="*/ 2 h 14"/>
                  <a:gd name="T18" fmla="*/ 2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1 w 15"/>
                  <a:gd name="T25" fmla="*/ 5 h 14"/>
                  <a:gd name="T26" fmla="*/ 1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1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2 h 14"/>
                  <a:gd name="T40" fmla="*/ 3 w 15"/>
                  <a:gd name="T41" fmla="*/ 12 h 14"/>
                  <a:gd name="T42" fmla="*/ 3 w 15"/>
                  <a:gd name="T43" fmla="*/ 13 h 14"/>
                  <a:gd name="T44" fmla="*/ 3 w 15"/>
                  <a:gd name="T45" fmla="*/ 13 h 14"/>
                  <a:gd name="T46" fmla="*/ 4 w 15"/>
                  <a:gd name="T47" fmla="*/ 13 h 14"/>
                  <a:gd name="T48" fmla="*/ 5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7 w 15"/>
                  <a:gd name="T55" fmla="*/ 14 h 14"/>
                  <a:gd name="T56" fmla="*/ 7 w 15"/>
                  <a:gd name="T57" fmla="*/ 14 h 14"/>
                  <a:gd name="T58" fmla="*/ 8 w 15"/>
                  <a:gd name="T59" fmla="*/ 14 h 14"/>
                  <a:gd name="T60" fmla="*/ 8 w 15"/>
                  <a:gd name="T61" fmla="*/ 14 h 14"/>
                  <a:gd name="T62" fmla="*/ 9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2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2 h 14"/>
                  <a:gd name="T84" fmla="*/ 14 w 15"/>
                  <a:gd name="T85" fmla="*/ 11 h 14"/>
                  <a:gd name="T86" fmla="*/ 14 w 15"/>
                  <a:gd name="T87" fmla="*/ 10 h 14"/>
                  <a:gd name="T88" fmla="*/ 15 w 15"/>
                  <a:gd name="T89" fmla="*/ 9 h 14"/>
                  <a:gd name="T90" fmla="*/ 15 w 15"/>
                  <a:gd name="T91" fmla="*/ 8 h 14"/>
                  <a:gd name="T92" fmla="*/ 15 w 15"/>
                  <a:gd name="T93" fmla="*/ 8 h 14"/>
                  <a:gd name="T94" fmla="*/ 15 w 15"/>
                  <a:gd name="T95" fmla="*/ 7 h 14"/>
                  <a:gd name="T96" fmla="*/ 15 w 15"/>
                  <a:gd name="T97" fmla="*/ 6 h 14"/>
                  <a:gd name="T98" fmla="*/ 15 w 15"/>
                  <a:gd name="T99" fmla="*/ 5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3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2 w 15"/>
                  <a:gd name="T113" fmla="*/ 1 h 14"/>
                  <a:gd name="T114" fmla="*/ 11 w 15"/>
                  <a:gd name="T115" fmla="*/ 1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3" name="Freeform 97">
                <a:extLst>
                  <a:ext uri="{FF2B5EF4-FFF2-40B4-BE49-F238E27FC236}">
                    <a16:creationId xmlns:a16="http://schemas.microsoft.com/office/drawing/2014/main" id="{C05D17FE-D8C5-460D-92CC-C545F51ED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4" y="2425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5 w 15"/>
                  <a:gd name="T7" fmla="*/ 1 h 14"/>
                  <a:gd name="T8" fmla="*/ 4 w 15"/>
                  <a:gd name="T9" fmla="*/ 1 h 14"/>
                  <a:gd name="T10" fmla="*/ 3 w 15"/>
                  <a:gd name="T11" fmla="*/ 1 h 14"/>
                  <a:gd name="T12" fmla="*/ 3 w 15"/>
                  <a:gd name="T13" fmla="*/ 2 h 14"/>
                  <a:gd name="T14" fmla="*/ 3 w 15"/>
                  <a:gd name="T15" fmla="*/ 2 h 14"/>
                  <a:gd name="T16" fmla="*/ 2 w 15"/>
                  <a:gd name="T17" fmla="*/ 2 h 14"/>
                  <a:gd name="T18" fmla="*/ 2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1 w 15"/>
                  <a:gd name="T25" fmla="*/ 5 h 14"/>
                  <a:gd name="T26" fmla="*/ 1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1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2 h 14"/>
                  <a:gd name="T40" fmla="*/ 3 w 15"/>
                  <a:gd name="T41" fmla="*/ 12 h 14"/>
                  <a:gd name="T42" fmla="*/ 3 w 15"/>
                  <a:gd name="T43" fmla="*/ 13 h 14"/>
                  <a:gd name="T44" fmla="*/ 3 w 15"/>
                  <a:gd name="T45" fmla="*/ 13 h 14"/>
                  <a:gd name="T46" fmla="*/ 4 w 15"/>
                  <a:gd name="T47" fmla="*/ 13 h 14"/>
                  <a:gd name="T48" fmla="*/ 5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7 w 15"/>
                  <a:gd name="T55" fmla="*/ 14 h 14"/>
                  <a:gd name="T56" fmla="*/ 7 w 15"/>
                  <a:gd name="T57" fmla="*/ 14 h 14"/>
                  <a:gd name="T58" fmla="*/ 8 w 15"/>
                  <a:gd name="T59" fmla="*/ 14 h 14"/>
                  <a:gd name="T60" fmla="*/ 8 w 15"/>
                  <a:gd name="T61" fmla="*/ 14 h 14"/>
                  <a:gd name="T62" fmla="*/ 9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2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2 h 14"/>
                  <a:gd name="T84" fmla="*/ 14 w 15"/>
                  <a:gd name="T85" fmla="*/ 11 h 14"/>
                  <a:gd name="T86" fmla="*/ 14 w 15"/>
                  <a:gd name="T87" fmla="*/ 10 h 14"/>
                  <a:gd name="T88" fmla="*/ 15 w 15"/>
                  <a:gd name="T89" fmla="*/ 9 h 14"/>
                  <a:gd name="T90" fmla="*/ 15 w 15"/>
                  <a:gd name="T91" fmla="*/ 8 h 14"/>
                  <a:gd name="T92" fmla="*/ 15 w 15"/>
                  <a:gd name="T93" fmla="*/ 8 h 14"/>
                  <a:gd name="T94" fmla="*/ 15 w 15"/>
                  <a:gd name="T95" fmla="*/ 7 h 14"/>
                  <a:gd name="T96" fmla="*/ 15 w 15"/>
                  <a:gd name="T97" fmla="*/ 6 h 14"/>
                  <a:gd name="T98" fmla="*/ 15 w 15"/>
                  <a:gd name="T99" fmla="*/ 5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3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2 w 15"/>
                  <a:gd name="T113" fmla="*/ 1 h 14"/>
                  <a:gd name="T114" fmla="*/ 11 w 15"/>
                  <a:gd name="T115" fmla="*/ 1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4" name="Freeform 98">
                <a:extLst>
                  <a:ext uri="{FF2B5EF4-FFF2-40B4-BE49-F238E27FC236}">
                    <a16:creationId xmlns:a16="http://schemas.microsoft.com/office/drawing/2014/main" id="{D444BB34-5E12-4C48-9AA1-2AB52B274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4" y="2439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1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1 h 14"/>
                  <a:gd name="T40" fmla="*/ 2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8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2 w 15"/>
                  <a:gd name="T79" fmla="*/ 12 h 14"/>
                  <a:gd name="T80" fmla="*/ 13 w 15"/>
                  <a:gd name="T81" fmla="*/ 12 h 14"/>
                  <a:gd name="T82" fmla="*/ 13 w 15"/>
                  <a:gd name="T83" fmla="*/ 12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5" name="Freeform 99">
                <a:extLst>
                  <a:ext uri="{FF2B5EF4-FFF2-40B4-BE49-F238E27FC236}">
                    <a16:creationId xmlns:a16="http://schemas.microsoft.com/office/drawing/2014/main" id="{C89F55D3-A12D-44E5-8B94-0472CFBB2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4" y="2439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1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1 h 14"/>
                  <a:gd name="T40" fmla="*/ 2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8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2 w 15"/>
                  <a:gd name="T79" fmla="*/ 12 h 14"/>
                  <a:gd name="T80" fmla="*/ 13 w 15"/>
                  <a:gd name="T81" fmla="*/ 12 h 14"/>
                  <a:gd name="T82" fmla="*/ 13 w 15"/>
                  <a:gd name="T83" fmla="*/ 12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6" name="Freeform 100">
                <a:extLst>
                  <a:ext uri="{FF2B5EF4-FFF2-40B4-BE49-F238E27FC236}">
                    <a16:creationId xmlns:a16="http://schemas.microsoft.com/office/drawing/2014/main" id="{E4B40596-1467-450E-BB51-32AC470FF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7" y="2458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0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7" name="Freeform 101">
                <a:extLst>
                  <a:ext uri="{FF2B5EF4-FFF2-40B4-BE49-F238E27FC236}">
                    <a16:creationId xmlns:a16="http://schemas.microsoft.com/office/drawing/2014/main" id="{DC5AD9B5-428F-4D21-830C-21C4B4471B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7" y="2458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0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8" name="Freeform 102">
                <a:extLst>
                  <a:ext uri="{FF2B5EF4-FFF2-40B4-BE49-F238E27FC236}">
                    <a16:creationId xmlns:a16="http://schemas.microsoft.com/office/drawing/2014/main" id="{8B5AEB28-3CD6-4BAA-B589-AAC62D90B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" y="2483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4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2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4 h 15"/>
                  <a:gd name="T56" fmla="*/ 6 w 14"/>
                  <a:gd name="T57" fmla="*/ 14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4 h 15"/>
                  <a:gd name="T64" fmla="*/ 8 w 14"/>
                  <a:gd name="T65" fmla="*/ 14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3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0 h 15"/>
                  <a:gd name="T88" fmla="*/ 14 w 14"/>
                  <a:gd name="T89" fmla="*/ 9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3 w 14"/>
                  <a:gd name="T105" fmla="*/ 2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99" name="Freeform 103">
                <a:extLst>
                  <a:ext uri="{FF2B5EF4-FFF2-40B4-BE49-F238E27FC236}">
                    <a16:creationId xmlns:a16="http://schemas.microsoft.com/office/drawing/2014/main" id="{D57EA9DB-252A-4F76-B96D-1654ECAA1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" y="2483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4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2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4 h 15"/>
                  <a:gd name="T56" fmla="*/ 6 w 14"/>
                  <a:gd name="T57" fmla="*/ 14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4 h 15"/>
                  <a:gd name="T64" fmla="*/ 8 w 14"/>
                  <a:gd name="T65" fmla="*/ 14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3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0 h 15"/>
                  <a:gd name="T88" fmla="*/ 14 w 14"/>
                  <a:gd name="T89" fmla="*/ 9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3 w 14"/>
                  <a:gd name="T105" fmla="*/ 2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0" name="Freeform 104">
                <a:extLst>
                  <a:ext uri="{FF2B5EF4-FFF2-40B4-BE49-F238E27FC236}">
                    <a16:creationId xmlns:a16="http://schemas.microsoft.com/office/drawing/2014/main" id="{3B204042-3D16-4601-9E8B-4533AD464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4" y="2505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2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1" name="Freeform 105">
                <a:extLst>
                  <a:ext uri="{FF2B5EF4-FFF2-40B4-BE49-F238E27FC236}">
                    <a16:creationId xmlns:a16="http://schemas.microsoft.com/office/drawing/2014/main" id="{2EB4C6A9-0666-45FB-B6F4-F4CDC1BB6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4" y="2505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2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2" name="Freeform 106">
                <a:extLst>
                  <a:ext uri="{FF2B5EF4-FFF2-40B4-BE49-F238E27FC236}">
                    <a16:creationId xmlns:a16="http://schemas.microsoft.com/office/drawing/2014/main" id="{E36838BA-205A-4E7E-AE63-5A117F566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2" y="2527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1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3" name="Freeform 107">
                <a:extLst>
                  <a:ext uri="{FF2B5EF4-FFF2-40B4-BE49-F238E27FC236}">
                    <a16:creationId xmlns:a16="http://schemas.microsoft.com/office/drawing/2014/main" id="{1A846201-008E-4324-BEF1-DE515995E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2" y="2527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1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4" name="Freeform 108">
                <a:extLst>
                  <a:ext uri="{FF2B5EF4-FFF2-40B4-BE49-F238E27FC236}">
                    <a16:creationId xmlns:a16="http://schemas.microsoft.com/office/drawing/2014/main" id="{867A7755-D7AF-4087-9D70-A14F7B48F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0" y="2552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1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5" name="Freeform 109">
                <a:extLst>
                  <a:ext uri="{FF2B5EF4-FFF2-40B4-BE49-F238E27FC236}">
                    <a16:creationId xmlns:a16="http://schemas.microsoft.com/office/drawing/2014/main" id="{8D9859B7-E690-4F09-B0DB-F9CCCE127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0" y="2552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1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6" name="Freeform 110">
                <a:extLst>
                  <a:ext uri="{FF2B5EF4-FFF2-40B4-BE49-F238E27FC236}">
                    <a16:creationId xmlns:a16="http://schemas.microsoft.com/office/drawing/2014/main" id="{EFC9D3C1-8393-480E-A81C-CA465345C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2583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3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0 h 14"/>
                  <a:gd name="T38" fmla="*/ 2 w 15"/>
                  <a:gd name="T39" fmla="*/ 11 h 14"/>
                  <a:gd name="T40" fmla="*/ 2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3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3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1 h 14"/>
                  <a:gd name="T84" fmla="*/ 14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5 h 14"/>
                  <a:gd name="T98" fmla="*/ 14 w 15"/>
                  <a:gd name="T99" fmla="*/ 5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3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7" name="Freeform 111">
                <a:extLst>
                  <a:ext uri="{FF2B5EF4-FFF2-40B4-BE49-F238E27FC236}">
                    <a16:creationId xmlns:a16="http://schemas.microsoft.com/office/drawing/2014/main" id="{12BC428B-6D90-4B0A-8330-E6EA4CDB3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" y="2583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3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0 h 14"/>
                  <a:gd name="T38" fmla="*/ 2 w 15"/>
                  <a:gd name="T39" fmla="*/ 11 h 14"/>
                  <a:gd name="T40" fmla="*/ 2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3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3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1 h 14"/>
                  <a:gd name="T84" fmla="*/ 14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5 h 14"/>
                  <a:gd name="T98" fmla="*/ 14 w 15"/>
                  <a:gd name="T99" fmla="*/ 5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3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8" name="Freeform 112">
                <a:extLst>
                  <a:ext uri="{FF2B5EF4-FFF2-40B4-BE49-F238E27FC236}">
                    <a16:creationId xmlns:a16="http://schemas.microsoft.com/office/drawing/2014/main" id="{34A6AC56-9D0C-4228-8588-4647067BF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0" y="2619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1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0 h 14"/>
                  <a:gd name="T38" fmla="*/ 2 w 15"/>
                  <a:gd name="T39" fmla="*/ 11 h 14"/>
                  <a:gd name="T40" fmla="*/ 2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3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3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2 h 14"/>
                  <a:gd name="T78" fmla="*/ 12 w 15"/>
                  <a:gd name="T79" fmla="*/ 12 h 14"/>
                  <a:gd name="T80" fmla="*/ 13 w 15"/>
                  <a:gd name="T81" fmla="*/ 12 h 14"/>
                  <a:gd name="T82" fmla="*/ 13 w 15"/>
                  <a:gd name="T83" fmla="*/ 11 h 14"/>
                  <a:gd name="T84" fmla="*/ 14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5 h 14"/>
                  <a:gd name="T98" fmla="*/ 14 w 15"/>
                  <a:gd name="T99" fmla="*/ 4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2 w 15"/>
                  <a:gd name="T107" fmla="*/ 1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09" name="Freeform 113">
                <a:extLst>
                  <a:ext uri="{FF2B5EF4-FFF2-40B4-BE49-F238E27FC236}">
                    <a16:creationId xmlns:a16="http://schemas.microsoft.com/office/drawing/2014/main" id="{4F1A5891-5A06-4668-8175-AE6A4D4C9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0" y="2619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1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0 h 14"/>
                  <a:gd name="T38" fmla="*/ 2 w 15"/>
                  <a:gd name="T39" fmla="*/ 11 h 14"/>
                  <a:gd name="T40" fmla="*/ 2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3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3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2 h 14"/>
                  <a:gd name="T78" fmla="*/ 12 w 15"/>
                  <a:gd name="T79" fmla="*/ 12 h 14"/>
                  <a:gd name="T80" fmla="*/ 13 w 15"/>
                  <a:gd name="T81" fmla="*/ 12 h 14"/>
                  <a:gd name="T82" fmla="*/ 13 w 15"/>
                  <a:gd name="T83" fmla="*/ 11 h 14"/>
                  <a:gd name="T84" fmla="*/ 14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5 h 14"/>
                  <a:gd name="T98" fmla="*/ 14 w 15"/>
                  <a:gd name="T99" fmla="*/ 4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2 w 15"/>
                  <a:gd name="T107" fmla="*/ 1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0" name="Freeform 114">
                <a:extLst>
                  <a:ext uri="{FF2B5EF4-FFF2-40B4-BE49-F238E27FC236}">
                    <a16:creationId xmlns:a16="http://schemas.microsoft.com/office/drawing/2014/main" id="{38617C16-7A7D-4719-A62A-F25B9796E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2" y="2655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0 h 14"/>
                  <a:gd name="T8" fmla="*/ 3 w 14"/>
                  <a:gd name="T9" fmla="*/ 1 h 14"/>
                  <a:gd name="T10" fmla="*/ 3 w 14"/>
                  <a:gd name="T11" fmla="*/ 1 h 14"/>
                  <a:gd name="T12" fmla="*/ 2 w 14"/>
                  <a:gd name="T13" fmla="*/ 1 h 14"/>
                  <a:gd name="T14" fmla="*/ 2 w 14"/>
                  <a:gd name="T15" fmla="*/ 2 h 14"/>
                  <a:gd name="T16" fmla="*/ 2 w 14"/>
                  <a:gd name="T17" fmla="*/ 2 h 14"/>
                  <a:gd name="T18" fmla="*/ 1 w 14"/>
                  <a:gd name="T19" fmla="*/ 3 h 14"/>
                  <a:gd name="T20" fmla="*/ 1 w 14"/>
                  <a:gd name="T21" fmla="*/ 3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9 h 14"/>
                  <a:gd name="T36" fmla="*/ 1 w 14"/>
                  <a:gd name="T37" fmla="*/ 10 h 14"/>
                  <a:gd name="T38" fmla="*/ 1 w 14"/>
                  <a:gd name="T39" fmla="*/ 11 h 14"/>
                  <a:gd name="T40" fmla="*/ 2 w 14"/>
                  <a:gd name="T41" fmla="*/ 12 h 14"/>
                  <a:gd name="T42" fmla="*/ 2 w 14"/>
                  <a:gd name="T43" fmla="*/ 12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3 h 14"/>
                  <a:gd name="T50" fmla="*/ 5 w 14"/>
                  <a:gd name="T51" fmla="*/ 14 h 14"/>
                  <a:gd name="T52" fmla="*/ 6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3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2 h 14"/>
                  <a:gd name="T78" fmla="*/ 12 w 14"/>
                  <a:gd name="T79" fmla="*/ 12 h 14"/>
                  <a:gd name="T80" fmla="*/ 12 w 14"/>
                  <a:gd name="T81" fmla="*/ 12 h 14"/>
                  <a:gd name="T82" fmla="*/ 13 w 14"/>
                  <a:gd name="T83" fmla="*/ 11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7 h 14"/>
                  <a:gd name="T94" fmla="*/ 14 w 14"/>
                  <a:gd name="T95" fmla="*/ 6 h 14"/>
                  <a:gd name="T96" fmla="*/ 14 w 14"/>
                  <a:gd name="T97" fmla="*/ 5 h 14"/>
                  <a:gd name="T98" fmla="*/ 14 w 14"/>
                  <a:gd name="T99" fmla="*/ 4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1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0 h 14"/>
                  <a:gd name="T116" fmla="*/ 9 w 14"/>
                  <a:gd name="T117" fmla="*/ 0 h 14"/>
                  <a:gd name="T118" fmla="*/ 9 w 14"/>
                  <a:gd name="T119" fmla="*/ 0 h 14"/>
                  <a:gd name="T120" fmla="*/ 8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1" name="Freeform 115">
                <a:extLst>
                  <a:ext uri="{FF2B5EF4-FFF2-40B4-BE49-F238E27FC236}">
                    <a16:creationId xmlns:a16="http://schemas.microsoft.com/office/drawing/2014/main" id="{E7E33C61-842F-413F-A4AF-41C889A08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2" y="2655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0 h 14"/>
                  <a:gd name="T8" fmla="*/ 3 w 14"/>
                  <a:gd name="T9" fmla="*/ 1 h 14"/>
                  <a:gd name="T10" fmla="*/ 3 w 14"/>
                  <a:gd name="T11" fmla="*/ 1 h 14"/>
                  <a:gd name="T12" fmla="*/ 2 w 14"/>
                  <a:gd name="T13" fmla="*/ 1 h 14"/>
                  <a:gd name="T14" fmla="*/ 2 w 14"/>
                  <a:gd name="T15" fmla="*/ 2 h 14"/>
                  <a:gd name="T16" fmla="*/ 2 w 14"/>
                  <a:gd name="T17" fmla="*/ 2 h 14"/>
                  <a:gd name="T18" fmla="*/ 1 w 14"/>
                  <a:gd name="T19" fmla="*/ 3 h 14"/>
                  <a:gd name="T20" fmla="*/ 1 w 14"/>
                  <a:gd name="T21" fmla="*/ 3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9 h 14"/>
                  <a:gd name="T36" fmla="*/ 1 w 14"/>
                  <a:gd name="T37" fmla="*/ 10 h 14"/>
                  <a:gd name="T38" fmla="*/ 1 w 14"/>
                  <a:gd name="T39" fmla="*/ 11 h 14"/>
                  <a:gd name="T40" fmla="*/ 2 w 14"/>
                  <a:gd name="T41" fmla="*/ 12 h 14"/>
                  <a:gd name="T42" fmla="*/ 2 w 14"/>
                  <a:gd name="T43" fmla="*/ 12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3 h 14"/>
                  <a:gd name="T50" fmla="*/ 5 w 14"/>
                  <a:gd name="T51" fmla="*/ 14 h 14"/>
                  <a:gd name="T52" fmla="*/ 6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3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2 h 14"/>
                  <a:gd name="T78" fmla="*/ 12 w 14"/>
                  <a:gd name="T79" fmla="*/ 12 h 14"/>
                  <a:gd name="T80" fmla="*/ 12 w 14"/>
                  <a:gd name="T81" fmla="*/ 12 h 14"/>
                  <a:gd name="T82" fmla="*/ 13 w 14"/>
                  <a:gd name="T83" fmla="*/ 11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7 h 14"/>
                  <a:gd name="T94" fmla="*/ 14 w 14"/>
                  <a:gd name="T95" fmla="*/ 6 h 14"/>
                  <a:gd name="T96" fmla="*/ 14 w 14"/>
                  <a:gd name="T97" fmla="*/ 5 h 14"/>
                  <a:gd name="T98" fmla="*/ 14 w 14"/>
                  <a:gd name="T99" fmla="*/ 4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1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0 h 14"/>
                  <a:gd name="T116" fmla="*/ 9 w 14"/>
                  <a:gd name="T117" fmla="*/ 0 h 14"/>
                  <a:gd name="T118" fmla="*/ 9 w 14"/>
                  <a:gd name="T119" fmla="*/ 0 h 14"/>
                  <a:gd name="T120" fmla="*/ 8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2" name="Freeform 116">
                <a:extLst>
                  <a:ext uri="{FF2B5EF4-FFF2-40B4-BE49-F238E27FC236}">
                    <a16:creationId xmlns:a16="http://schemas.microsoft.com/office/drawing/2014/main" id="{08B3CB6A-ED4F-494B-B9B7-170E606A7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4" y="2693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7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2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4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3" name="Freeform 117">
                <a:extLst>
                  <a:ext uri="{FF2B5EF4-FFF2-40B4-BE49-F238E27FC236}">
                    <a16:creationId xmlns:a16="http://schemas.microsoft.com/office/drawing/2014/main" id="{1D3DD893-5234-4261-8FA5-4F57F8A36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4" y="2693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7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2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4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4" name="Freeform 118">
                <a:extLst>
                  <a:ext uri="{FF2B5EF4-FFF2-40B4-BE49-F238E27FC236}">
                    <a16:creationId xmlns:a16="http://schemas.microsoft.com/office/drawing/2014/main" id="{7017FF8F-EB07-412B-BF2C-57772927E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4" y="2735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1 w 15"/>
                  <a:gd name="T19" fmla="*/ 3 h 14"/>
                  <a:gd name="T20" fmla="*/ 1 w 15"/>
                  <a:gd name="T21" fmla="*/ 3 h 14"/>
                  <a:gd name="T22" fmla="*/ 0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0 w 15"/>
                  <a:gd name="T35" fmla="*/ 10 h 14"/>
                  <a:gd name="T36" fmla="*/ 1 w 15"/>
                  <a:gd name="T37" fmla="*/ 11 h 14"/>
                  <a:gd name="T38" fmla="*/ 1 w 15"/>
                  <a:gd name="T39" fmla="*/ 11 h 14"/>
                  <a:gd name="T40" fmla="*/ 2 w 15"/>
                  <a:gd name="T41" fmla="*/ 12 h 14"/>
                  <a:gd name="T42" fmla="*/ 2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6 w 15"/>
                  <a:gd name="T57" fmla="*/ 14 h 14"/>
                  <a:gd name="T58" fmla="*/ 7 w 15"/>
                  <a:gd name="T59" fmla="*/ 14 h 14"/>
                  <a:gd name="T60" fmla="*/ 7 w 15"/>
                  <a:gd name="T61" fmla="*/ 14 h 14"/>
                  <a:gd name="T62" fmla="*/ 8 w 15"/>
                  <a:gd name="T63" fmla="*/ 14 h 14"/>
                  <a:gd name="T64" fmla="*/ 8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0 w 15"/>
                  <a:gd name="T71" fmla="*/ 14 h 14"/>
                  <a:gd name="T72" fmla="*/ 11 w 15"/>
                  <a:gd name="T73" fmla="*/ 13 h 14"/>
                  <a:gd name="T74" fmla="*/ 11 w 15"/>
                  <a:gd name="T75" fmla="*/ 13 h 14"/>
                  <a:gd name="T76" fmla="*/ 12 w 15"/>
                  <a:gd name="T77" fmla="*/ 13 h 14"/>
                  <a:gd name="T78" fmla="*/ 12 w 15"/>
                  <a:gd name="T79" fmla="*/ 12 h 14"/>
                  <a:gd name="T80" fmla="*/ 12 w 15"/>
                  <a:gd name="T81" fmla="*/ 12 h 14"/>
                  <a:gd name="T82" fmla="*/ 13 w 15"/>
                  <a:gd name="T83" fmla="*/ 12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4 w 15"/>
                  <a:gd name="T91" fmla="*/ 8 h 14"/>
                  <a:gd name="T92" fmla="*/ 14 w 15"/>
                  <a:gd name="T93" fmla="*/ 7 h 14"/>
                  <a:gd name="T94" fmla="*/ 14 w 15"/>
                  <a:gd name="T95" fmla="*/ 7 h 14"/>
                  <a:gd name="T96" fmla="*/ 14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1 h 14"/>
                  <a:gd name="T110" fmla="*/ 11 w 15"/>
                  <a:gd name="T111" fmla="*/ 1 h 14"/>
                  <a:gd name="T112" fmla="*/ 11 w 15"/>
                  <a:gd name="T113" fmla="*/ 1 h 14"/>
                  <a:gd name="T114" fmla="*/ 10 w 15"/>
                  <a:gd name="T115" fmla="*/ 0 h 14"/>
                  <a:gd name="T116" fmla="*/ 9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5" name="Freeform 119">
                <a:extLst>
                  <a:ext uri="{FF2B5EF4-FFF2-40B4-BE49-F238E27FC236}">
                    <a16:creationId xmlns:a16="http://schemas.microsoft.com/office/drawing/2014/main" id="{E9F8DDE2-5061-46B1-A0D6-7B41602370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4" y="2735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1 w 15"/>
                  <a:gd name="T19" fmla="*/ 3 h 14"/>
                  <a:gd name="T20" fmla="*/ 1 w 15"/>
                  <a:gd name="T21" fmla="*/ 3 h 14"/>
                  <a:gd name="T22" fmla="*/ 0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0 w 15"/>
                  <a:gd name="T35" fmla="*/ 10 h 14"/>
                  <a:gd name="T36" fmla="*/ 1 w 15"/>
                  <a:gd name="T37" fmla="*/ 11 h 14"/>
                  <a:gd name="T38" fmla="*/ 1 w 15"/>
                  <a:gd name="T39" fmla="*/ 11 h 14"/>
                  <a:gd name="T40" fmla="*/ 2 w 15"/>
                  <a:gd name="T41" fmla="*/ 12 h 14"/>
                  <a:gd name="T42" fmla="*/ 2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6 w 15"/>
                  <a:gd name="T57" fmla="*/ 14 h 14"/>
                  <a:gd name="T58" fmla="*/ 7 w 15"/>
                  <a:gd name="T59" fmla="*/ 14 h 14"/>
                  <a:gd name="T60" fmla="*/ 7 w 15"/>
                  <a:gd name="T61" fmla="*/ 14 h 14"/>
                  <a:gd name="T62" fmla="*/ 8 w 15"/>
                  <a:gd name="T63" fmla="*/ 14 h 14"/>
                  <a:gd name="T64" fmla="*/ 8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0 w 15"/>
                  <a:gd name="T71" fmla="*/ 14 h 14"/>
                  <a:gd name="T72" fmla="*/ 11 w 15"/>
                  <a:gd name="T73" fmla="*/ 13 h 14"/>
                  <a:gd name="T74" fmla="*/ 11 w 15"/>
                  <a:gd name="T75" fmla="*/ 13 h 14"/>
                  <a:gd name="T76" fmla="*/ 12 w 15"/>
                  <a:gd name="T77" fmla="*/ 13 h 14"/>
                  <a:gd name="T78" fmla="*/ 12 w 15"/>
                  <a:gd name="T79" fmla="*/ 12 h 14"/>
                  <a:gd name="T80" fmla="*/ 12 w 15"/>
                  <a:gd name="T81" fmla="*/ 12 h 14"/>
                  <a:gd name="T82" fmla="*/ 13 w 15"/>
                  <a:gd name="T83" fmla="*/ 12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4 w 15"/>
                  <a:gd name="T91" fmla="*/ 8 h 14"/>
                  <a:gd name="T92" fmla="*/ 14 w 15"/>
                  <a:gd name="T93" fmla="*/ 7 h 14"/>
                  <a:gd name="T94" fmla="*/ 14 w 15"/>
                  <a:gd name="T95" fmla="*/ 7 h 14"/>
                  <a:gd name="T96" fmla="*/ 14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1 h 14"/>
                  <a:gd name="T110" fmla="*/ 11 w 15"/>
                  <a:gd name="T111" fmla="*/ 1 h 14"/>
                  <a:gd name="T112" fmla="*/ 11 w 15"/>
                  <a:gd name="T113" fmla="*/ 1 h 14"/>
                  <a:gd name="T114" fmla="*/ 10 w 15"/>
                  <a:gd name="T115" fmla="*/ 0 h 14"/>
                  <a:gd name="T116" fmla="*/ 9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6" name="Freeform 120">
                <a:extLst>
                  <a:ext uri="{FF2B5EF4-FFF2-40B4-BE49-F238E27FC236}">
                    <a16:creationId xmlns:a16="http://schemas.microsoft.com/office/drawing/2014/main" id="{11253BAB-F701-4B18-9FF8-2A819F081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779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7" name="Freeform 121">
                <a:extLst>
                  <a:ext uri="{FF2B5EF4-FFF2-40B4-BE49-F238E27FC236}">
                    <a16:creationId xmlns:a16="http://schemas.microsoft.com/office/drawing/2014/main" id="{1BEEC280-DD83-4574-BDC8-534163470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779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8" name="Freeform 122">
                <a:extLst>
                  <a:ext uri="{FF2B5EF4-FFF2-40B4-BE49-F238E27FC236}">
                    <a16:creationId xmlns:a16="http://schemas.microsoft.com/office/drawing/2014/main" id="{3889AE6F-494F-42C2-AE99-C96C23CB6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3" y="2823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3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7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6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3 h 15"/>
                  <a:gd name="T82" fmla="*/ 13 w 14"/>
                  <a:gd name="T83" fmla="*/ 12 h 15"/>
                  <a:gd name="T84" fmla="*/ 13 w 14"/>
                  <a:gd name="T85" fmla="*/ 12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3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8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19" name="Freeform 123">
                <a:extLst>
                  <a:ext uri="{FF2B5EF4-FFF2-40B4-BE49-F238E27FC236}">
                    <a16:creationId xmlns:a16="http://schemas.microsoft.com/office/drawing/2014/main" id="{5EF7B2DB-1C36-415A-9FCC-C939A85A3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3" y="2823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3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7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6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3 h 15"/>
                  <a:gd name="T82" fmla="*/ 13 w 14"/>
                  <a:gd name="T83" fmla="*/ 12 h 15"/>
                  <a:gd name="T84" fmla="*/ 13 w 14"/>
                  <a:gd name="T85" fmla="*/ 12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3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8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20" name="Freeform 124">
                <a:extLst>
                  <a:ext uri="{FF2B5EF4-FFF2-40B4-BE49-F238E27FC236}">
                    <a16:creationId xmlns:a16="http://schemas.microsoft.com/office/drawing/2014/main" id="{60F430F7-EB97-4A78-928B-DFCEA8050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8" y="2870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4 w 15"/>
                  <a:gd name="T7" fmla="*/ 1 h 15"/>
                  <a:gd name="T8" fmla="*/ 4 w 15"/>
                  <a:gd name="T9" fmla="*/ 2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3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7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4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21" name="Freeform 125">
                <a:extLst>
                  <a:ext uri="{FF2B5EF4-FFF2-40B4-BE49-F238E27FC236}">
                    <a16:creationId xmlns:a16="http://schemas.microsoft.com/office/drawing/2014/main" id="{7E98135B-F1C0-4783-A3C7-EBA9905C2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8" y="2870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4 w 15"/>
                  <a:gd name="T7" fmla="*/ 1 h 15"/>
                  <a:gd name="T8" fmla="*/ 4 w 15"/>
                  <a:gd name="T9" fmla="*/ 2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3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7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4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22" name="Freeform 126">
                <a:extLst>
                  <a:ext uri="{FF2B5EF4-FFF2-40B4-BE49-F238E27FC236}">
                    <a16:creationId xmlns:a16="http://schemas.microsoft.com/office/drawing/2014/main" id="{DC1DC25D-7BC2-4452-A840-DD1C48F9E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2920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3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8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23" name="Freeform 127">
                <a:extLst>
                  <a:ext uri="{FF2B5EF4-FFF2-40B4-BE49-F238E27FC236}">
                    <a16:creationId xmlns:a16="http://schemas.microsoft.com/office/drawing/2014/main" id="{82AD407C-2EC3-4B66-84C3-00EC6B3AF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2920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3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8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24" name="Freeform 128">
                <a:extLst>
                  <a:ext uri="{FF2B5EF4-FFF2-40B4-BE49-F238E27FC236}">
                    <a16:creationId xmlns:a16="http://schemas.microsoft.com/office/drawing/2014/main" id="{BE770F0F-825F-46C5-9B89-8E5F69314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" y="2981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25" name="Freeform 129">
                <a:extLst>
                  <a:ext uri="{FF2B5EF4-FFF2-40B4-BE49-F238E27FC236}">
                    <a16:creationId xmlns:a16="http://schemas.microsoft.com/office/drawing/2014/main" id="{08F68917-4349-4C7A-82BD-D9BBBA2073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" y="2981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26" name="Freeform 130">
                <a:extLst>
                  <a:ext uri="{FF2B5EF4-FFF2-40B4-BE49-F238E27FC236}">
                    <a16:creationId xmlns:a16="http://schemas.microsoft.com/office/drawing/2014/main" id="{858068E5-C63B-4E39-A0B2-A5DE856DC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" y="3017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0 w 15"/>
                  <a:gd name="T23" fmla="*/ 4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0 w 15"/>
                  <a:gd name="T35" fmla="*/ 10 h 15"/>
                  <a:gd name="T36" fmla="*/ 1 w 15"/>
                  <a:gd name="T37" fmla="*/ 11 h 15"/>
                  <a:gd name="T38" fmla="*/ 1 w 15"/>
                  <a:gd name="T39" fmla="*/ 12 h 15"/>
                  <a:gd name="T40" fmla="*/ 2 w 15"/>
                  <a:gd name="T41" fmla="*/ 12 h 15"/>
                  <a:gd name="T42" fmla="*/ 2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4 h 15"/>
                  <a:gd name="T56" fmla="*/ 6 w 15"/>
                  <a:gd name="T57" fmla="*/ 15 h 15"/>
                  <a:gd name="T58" fmla="*/ 7 w 15"/>
                  <a:gd name="T59" fmla="*/ 15 h 15"/>
                  <a:gd name="T60" fmla="*/ 7 w 15"/>
                  <a:gd name="T61" fmla="*/ 15 h 15"/>
                  <a:gd name="T62" fmla="*/ 8 w 15"/>
                  <a:gd name="T63" fmla="*/ 15 h 15"/>
                  <a:gd name="T64" fmla="*/ 8 w 15"/>
                  <a:gd name="T65" fmla="*/ 14 h 15"/>
                  <a:gd name="T66" fmla="*/ 9 w 15"/>
                  <a:gd name="T67" fmla="*/ 14 h 15"/>
                  <a:gd name="T68" fmla="*/ 10 w 15"/>
                  <a:gd name="T69" fmla="*/ 14 h 15"/>
                  <a:gd name="T70" fmla="*/ 10 w 15"/>
                  <a:gd name="T71" fmla="*/ 14 h 15"/>
                  <a:gd name="T72" fmla="*/ 11 w 15"/>
                  <a:gd name="T73" fmla="*/ 13 h 15"/>
                  <a:gd name="T74" fmla="*/ 11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2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4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4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1 w 15"/>
                  <a:gd name="T111" fmla="*/ 1 h 15"/>
                  <a:gd name="T112" fmla="*/ 11 w 15"/>
                  <a:gd name="T113" fmla="*/ 1 h 15"/>
                  <a:gd name="T114" fmla="*/ 10 w 15"/>
                  <a:gd name="T115" fmla="*/ 1 h 15"/>
                  <a:gd name="T116" fmla="*/ 9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27" name="Freeform 131">
                <a:extLst>
                  <a:ext uri="{FF2B5EF4-FFF2-40B4-BE49-F238E27FC236}">
                    <a16:creationId xmlns:a16="http://schemas.microsoft.com/office/drawing/2014/main" id="{3295A726-B601-4A6F-B722-21666C226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" y="3017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0 w 15"/>
                  <a:gd name="T23" fmla="*/ 4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0 w 15"/>
                  <a:gd name="T35" fmla="*/ 10 h 15"/>
                  <a:gd name="T36" fmla="*/ 1 w 15"/>
                  <a:gd name="T37" fmla="*/ 11 h 15"/>
                  <a:gd name="T38" fmla="*/ 1 w 15"/>
                  <a:gd name="T39" fmla="*/ 12 h 15"/>
                  <a:gd name="T40" fmla="*/ 2 w 15"/>
                  <a:gd name="T41" fmla="*/ 12 h 15"/>
                  <a:gd name="T42" fmla="*/ 2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4 h 15"/>
                  <a:gd name="T56" fmla="*/ 6 w 15"/>
                  <a:gd name="T57" fmla="*/ 15 h 15"/>
                  <a:gd name="T58" fmla="*/ 7 w 15"/>
                  <a:gd name="T59" fmla="*/ 15 h 15"/>
                  <a:gd name="T60" fmla="*/ 7 w 15"/>
                  <a:gd name="T61" fmla="*/ 15 h 15"/>
                  <a:gd name="T62" fmla="*/ 8 w 15"/>
                  <a:gd name="T63" fmla="*/ 15 h 15"/>
                  <a:gd name="T64" fmla="*/ 8 w 15"/>
                  <a:gd name="T65" fmla="*/ 14 h 15"/>
                  <a:gd name="T66" fmla="*/ 9 w 15"/>
                  <a:gd name="T67" fmla="*/ 14 h 15"/>
                  <a:gd name="T68" fmla="*/ 10 w 15"/>
                  <a:gd name="T69" fmla="*/ 14 h 15"/>
                  <a:gd name="T70" fmla="*/ 10 w 15"/>
                  <a:gd name="T71" fmla="*/ 14 h 15"/>
                  <a:gd name="T72" fmla="*/ 11 w 15"/>
                  <a:gd name="T73" fmla="*/ 13 h 15"/>
                  <a:gd name="T74" fmla="*/ 11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2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4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4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1 w 15"/>
                  <a:gd name="T111" fmla="*/ 1 h 15"/>
                  <a:gd name="T112" fmla="*/ 11 w 15"/>
                  <a:gd name="T113" fmla="*/ 1 h 15"/>
                  <a:gd name="T114" fmla="*/ 10 w 15"/>
                  <a:gd name="T115" fmla="*/ 1 h 15"/>
                  <a:gd name="T116" fmla="*/ 9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28" name="Rectangle 132">
                <a:extLst>
                  <a:ext uri="{FF2B5EF4-FFF2-40B4-BE49-F238E27FC236}">
                    <a16:creationId xmlns:a16="http://schemas.microsoft.com/office/drawing/2014/main" id="{E59C395A-B4E7-4A9B-B90C-D1DD1F26AC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01" y="3025"/>
                <a:ext cx="297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Presente trabalho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9" name="Line 133">
                <a:extLst>
                  <a:ext uri="{FF2B5EF4-FFF2-40B4-BE49-F238E27FC236}">
                    <a16:creationId xmlns:a16="http://schemas.microsoft.com/office/drawing/2014/main" id="{B7F6335F-61FC-4648-8C3C-82F0394E43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07" y="3047"/>
                <a:ext cx="73" cy="0"/>
              </a:xfrm>
              <a:prstGeom prst="line">
                <a:avLst/>
              </a:pr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0" name="Rectangle 134">
                <a:extLst>
                  <a:ext uri="{FF2B5EF4-FFF2-40B4-BE49-F238E27FC236}">
                    <a16:creationId xmlns:a16="http://schemas.microsoft.com/office/drawing/2014/main" id="{69992EEE-EFCD-425B-ABA4-85A743E42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01" y="3074"/>
                <a:ext cx="479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Bamonte e Lo Monte (2015)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31" name="Freeform 135">
                <a:extLst>
                  <a:ext uri="{FF2B5EF4-FFF2-40B4-BE49-F238E27FC236}">
                    <a16:creationId xmlns:a16="http://schemas.microsoft.com/office/drawing/2014/main" id="{8799DAD2-4BDF-4265-AEAB-B84B23F68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3088"/>
                <a:ext cx="16" cy="16"/>
              </a:xfrm>
              <a:custGeom>
                <a:avLst/>
                <a:gdLst>
                  <a:gd name="T0" fmla="*/ 7 w 16"/>
                  <a:gd name="T1" fmla="*/ 0 h 16"/>
                  <a:gd name="T2" fmla="*/ 6 w 16"/>
                  <a:gd name="T3" fmla="*/ 0 h 16"/>
                  <a:gd name="T4" fmla="*/ 5 w 16"/>
                  <a:gd name="T5" fmla="*/ 0 h 16"/>
                  <a:gd name="T6" fmla="*/ 4 w 16"/>
                  <a:gd name="T7" fmla="*/ 1 h 16"/>
                  <a:gd name="T8" fmla="*/ 3 w 16"/>
                  <a:gd name="T9" fmla="*/ 1 h 16"/>
                  <a:gd name="T10" fmla="*/ 3 w 16"/>
                  <a:gd name="T11" fmla="*/ 2 h 16"/>
                  <a:gd name="T12" fmla="*/ 2 w 16"/>
                  <a:gd name="T13" fmla="*/ 2 h 16"/>
                  <a:gd name="T14" fmla="*/ 2 w 16"/>
                  <a:gd name="T15" fmla="*/ 2 h 16"/>
                  <a:gd name="T16" fmla="*/ 2 w 16"/>
                  <a:gd name="T17" fmla="*/ 3 h 16"/>
                  <a:gd name="T18" fmla="*/ 1 w 16"/>
                  <a:gd name="T19" fmla="*/ 3 h 16"/>
                  <a:gd name="T20" fmla="*/ 1 w 16"/>
                  <a:gd name="T21" fmla="*/ 4 h 16"/>
                  <a:gd name="T22" fmla="*/ 0 w 16"/>
                  <a:gd name="T23" fmla="*/ 5 h 16"/>
                  <a:gd name="T24" fmla="*/ 0 w 16"/>
                  <a:gd name="T25" fmla="*/ 6 h 16"/>
                  <a:gd name="T26" fmla="*/ 0 w 16"/>
                  <a:gd name="T27" fmla="*/ 7 h 16"/>
                  <a:gd name="T28" fmla="*/ 0 w 16"/>
                  <a:gd name="T29" fmla="*/ 8 h 16"/>
                  <a:gd name="T30" fmla="*/ 0 w 16"/>
                  <a:gd name="T31" fmla="*/ 9 h 16"/>
                  <a:gd name="T32" fmla="*/ 0 w 16"/>
                  <a:gd name="T33" fmla="*/ 10 h 16"/>
                  <a:gd name="T34" fmla="*/ 0 w 16"/>
                  <a:gd name="T35" fmla="*/ 11 h 16"/>
                  <a:gd name="T36" fmla="*/ 1 w 16"/>
                  <a:gd name="T37" fmla="*/ 12 h 16"/>
                  <a:gd name="T38" fmla="*/ 1 w 16"/>
                  <a:gd name="T39" fmla="*/ 13 h 16"/>
                  <a:gd name="T40" fmla="*/ 2 w 16"/>
                  <a:gd name="T41" fmla="*/ 14 h 16"/>
                  <a:gd name="T42" fmla="*/ 2 w 16"/>
                  <a:gd name="T43" fmla="*/ 14 h 16"/>
                  <a:gd name="T44" fmla="*/ 3 w 16"/>
                  <a:gd name="T45" fmla="*/ 15 h 16"/>
                  <a:gd name="T46" fmla="*/ 3 w 16"/>
                  <a:gd name="T47" fmla="*/ 15 h 16"/>
                  <a:gd name="T48" fmla="*/ 4 w 16"/>
                  <a:gd name="T49" fmla="*/ 15 h 16"/>
                  <a:gd name="T50" fmla="*/ 5 w 16"/>
                  <a:gd name="T51" fmla="*/ 16 h 16"/>
                  <a:gd name="T52" fmla="*/ 6 w 16"/>
                  <a:gd name="T53" fmla="*/ 16 h 16"/>
                  <a:gd name="T54" fmla="*/ 6 w 16"/>
                  <a:gd name="T55" fmla="*/ 16 h 16"/>
                  <a:gd name="T56" fmla="*/ 7 w 16"/>
                  <a:gd name="T57" fmla="*/ 16 h 16"/>
                  <a:gd name="T58" fmla="*/ 8 w 16"/>
                  <a:gd name="T59" fmla="*/ 16 h 16"/>
                  <a:gd name="T60" fmla="*/ 8 w 16"/>
                  <a:gd name="T61" fmla="*/ 16 h 16"/>
                  <a:gd name="T62" fmla="*/ 9 w 16"/>
                  <a:gd name="T63" fmla="*/ 16 h 16"/>
                  <a:gd name="T64" fmla="*/ 9 w 16"/>
                  <a:gd name="T65" fmla="*/ 16 h 16"/>
                  <a:gd name="T66" fmla="*/ 10 w 16"/>
                  <a:gd name="T67" fmla="*/ 16 h 16"/>
                  <a:gd name="T68" fmla="*/ 10 w 16"/>
                  <a:gd name="T69" fmla="*/ 16 h 16"/>
                  <a:gd name="T70" fmla="*/ 11 w 16"/>
                  <a:gd name="T71" fmla="*/ 15 h 16"/>
                  <a:gd name="T72" fmla="*/ 12 w 16"/>
                  <a:gd name="T73" fmla="*/ 15 h 16"/>
                  <a:gd name="T74" fmla="*/ 13 w 16"/>
                  <a:gd name="T75" fmla="*/ 15 h 16"/>
                  <a:gd name="T76" fmla="*/ 13 w 16"/>
                  <a:gd name="T77" fmla="*/ 14 h 16"/>
                  <a:gd name="T78" fmla="*/ 14 w 16"/>
                  <a:gd name="T79" fmla="*/ 14 h 16"/>
                  <a:gd name="T80" fmla="*/ 14 w 16"/>
                  <a:gd name="T81" fmla="*/ 14 h 16"/>
                  <a:gd name="T82" fmla="*/ 14 w 16"/>
                  <a:gd name="T83" fmla="*/ 13 h 16"/>
                  <a:gd name="T84" fmla="*/ 15 w 16"/>
                  <a:gd name="T85" fmla="*/ 13 h 16"/>
                  <a:gd name="T86" fmla="*/ 15 w 16"/>
                  <a:gd name="T87" fmla="*/ 12 h 16"/>
                  <a:gd name="T88" fmla="*/ 16 w 16"/>
                  <a:gd name="T89" fmla="*/ 11 h 16"/>
                  <a:gd name="T90" fmla="*/ 16 w 16"/>
                  <a:gd name="T91" fmla="*/ 10 h 16"/>
                  <a:gd name="T92" fmla="*/ 16 w 16"/>
                  <a:gd name="T93" fmla="*/ 9 h 16"/>
                  <a:gd name="T94" fmla="*/ 16 w 16"/>
                  <a:gd name="T95" fmla="*/ 7 h 16"/>
                  <a:gd name="T96" fmla="*/ 16 w 16"/>
                  <a:gd name="T97" fmla="*/ 6 h 16"/>
                  <a:gd name="T98" fmla="*/ 16 w 16"/>
                  <a:gd name="T99" fmla="*/ 5 h 16"/>
                  <a:gd name="T100" fmla="*/ 15 w 16"/>
                  <a:gd name="T101" fmla="*/ 4 h 16"/>
                  <a:gd name="T102" fmla="*/ 15 w 16"/>
                  <a:gd name="T103" fmla="*/ 3 h 16"/>
                  <a:gd name="T104" fmla="*/ 14 w 16"/>
                  <a:gd name="T105" fmla="*/ 2 h 16"/>
                  <a:gd name="T106" fmla="*/ 14 w 16"/>
                  <a:gd name="T107" fmla="*/ 2 h 16"/>
                  <a:gd name="T108" fmla="*/ 13 w 16"/>
                  <a:gd name="T109" fmla="*/ 2 h 16"/>
                  <a:gd name="T110" fmla="*/ 13 w 16"/>
                  <a:gd name="T111" fmla="*/ 1 h 16"/>
                  <a:gd name="T112" fmla="*/ 12 w 16"/>
                  <a:gd name="T113" fmla="*/ 1 h 16"/>
                  <a:gd name="T114" fmla="*/ 11 w 16"/>
                  <a:gd name="T115" fmla="*/ 1 h 16"/>
                  <a:gd name="T116" fmla="*/ 10 w 16"/>
                  <a:gd name="T117" fmla="*/ 0 h 16"/>
                  <a:gd name="T118" fmla="*/ 9 w 16"/>
                  <a:gd name="T119" fmla="*/ 0 h 16"/>
                  <a:gd name="T120" fmla="*/ 8 w 16"/>
                  <a:gd name="T1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2" name="Freeform 136">
                <a:extLst>
                  <a:ext uri="{FF2B5EF4-FFF2-40B4-BE49-F238E27FC236}">
                    <a16:creationId xmlns:a16="http://schemas.microsoft.com/office/drawing/2014/main" id="{49F0323E-E1CE-4DFC-8572-3172E7D59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3088"/>
                <a:ext cx="16" cy="16"/>
              </a:xfrm>
              <a:custGeom>
                <a:avLst/>
                <a:gdLst>
                  <a:gd name="T0" fmla="*/ 7 w 16"/>
                  <a:gd name="T1" fmla="*/ 0 h 16"/>
                  <a:gd name="T2" fmla="*/ 6 w 16"/>
                  <a:gd name="T3" fmla="*/ 0 h 16"/>
                  <a:gd name="T4" fmla="*/ 5 w 16"/>
                  <a:gd name="T5" fmla="*/ 0 h 16"/>
                  <a:gd name="T6" fmla="*/ 4 w 16"/>
                  <a:gd name="T7" fmla="*/ 1 h 16"/>
                  <a:gd name="T8" fmla="*/ 3 w 16"/>
                  <a:gd name="T9" fmla="*/ 1 h 16"/>
                  <a:gd name="T10" fmla="*/ 3 w 16"/>
                  <a:gd name="T11" fmla="*/ 2 h 16"/>
                  <a:gd name="T12" fmla="*/ 2 w 16"/>
                  <a:gd name="T13" fmla="*/ 2 h 16"/>
                  <a:gd name="T14" fmla="*/ 2 w 16"/>
                  <a:gd name="T15" fmla="*/ 2 h 16"/>
                  <a:gd name="T16" fmla="*/ 2 w 16"/>
                  <a:gd name="T17" fmla="*/ 3 h 16"/>
                  <a:gd name="T18" fmla="*/ 1 w 16"/>
                  <a:gd name="T19" fmla="*/ 3 h 16"/>
                  <a:gd name="T20" fmla="*/ 1 w 16"/>
                  <a:gd name="T21" fmla="*/ 4 h 16"/>
                  <a:gd name="T22" fmla="*/ 0 w 16"/>
                  <a:gd name="T23" fmla="*/ 5 h 16"/>
                  <a:gd name="T24" fmla="*/ 0 w 16"/>
                  <a:gd name="T25" fmla="*/ 6 h 16"/>
                  <a:gd name="T26" fmla="*/ 0 w 16"/>
                  <a:gd name="T27" fmla="*/ 7 h 16"/>
                  <a:gd name="T28" fmla="*/ 0 w 16"/>
                  <a:gd name="T29" fmla="*/ 8 h 16"/>
                  <a:gd name="T30" fmla="*/ 0 w 16"/>
                  <a:gd name="T31" fmla="*/ 9 h 16"/>
                  <a:gd name="T32" fmla="*/ 0 w 16"/>
                  <a:gd name="T33" fmla="*/ 10 h 16"/>
                  <a:gd name="T34" fmla="*/ 0 w 16"/>
                  <a:gd name="T35" fmla="*/ 11 h 16"/>
                  <a:gd name="T36" fmla="*/ 1 w 16"/>
                  <a:gd name="T37" fmla="*/ 12 h 16"/>
                  <a:gd name="T38" fmla="*/ 1 w 16"/>
                  <a:gd name="T39" fmla="*/ 13 h 16"/>
                  <a:gd name="T40" fmla="*/ 2 w 16"/>
                  <a:gd name="T41" fmla="*/ 14 h 16"/>
                  <a:gd name="T42" fmla="*/ 2 w 16"/>
                  <a:gd name="T43" fmla="*/ 14 h 16"/>
                  <a:gd name="T44" fmla="*/ 3 w 16"/>
                  <a:gd name="T45" fmla="*/ 15 h 16"/>
                  <a:gd name="T46" fmla="*/ 3 w 16"/>
                  <a:gd name="T47" fmla="*/ 15 h 16"/>
                  <a:gd name="T48" fmla="*/ 4 w 16"/>
                  <a:gd name="T49" fmla="*/ 15 h 16"/>
                  <a:gd name="T50" fmla="*/ 5 w 16"/>
                  <a:gd name="T51" fmla="*/ 16 h 16"/>
                  <a:gd name="T52" fmla="*/ 6 w 16"/>
                  <a:gd name="T53" fmla="*/ 16 h 16"/>
                  <a:gd name="T54" fmla="*/ 6 w 16"/>
                  <a:gd name="T55" fmla="*/ 16 h 16"/>
                  <a:gd name="T56" fmla="*/ 7 w 16"/>
                  <a:gd name="T57" fmla="*/ 16 h 16"/>
                  <a:gd name="T58" fmla="*/ 8 w 16"/>
                  <a:gd name="T59" fmla="*/ 16 h 16"/>
                  <a:gd name="T60" fmla="*/ 8 w 16"/>
                  <a:gd name="T61" fmla="*/ 16 h 16"/>
                  <a:gd name="T62" fmla="*/ 9 w 16"/>
                  <a:gd name="T63" fmla="*/ 16 h 16"/>
                  <a:gd name="T64" fmla="*/ 9 w 16"/>
                  <a:gd name="T65" fmla="*/ 16 h 16"/>
                  <a:gd name="T66" fmla="*/ 10 w 16"/>
                  <a:gd name="T67" fmla="*/ 16 h 16"/>
                  <a:gd name="T68" fmla="*/ 10 w 16"/>
                  <a:gd name="T69" fmla="*/ 16 h 16"/>
                  <a:gd name="T70" fmla="*/ 11 w 16"/>
                  <a:gd name="T71" fmla="*/ 15 h 16"/>
                  <a:gd name="T72" fmla="*/ 12 w 16"/>
                  <a:gd name="T73" fmla="*/ 15 h 16"/>
                  <a:gd name="T74" fmla="*/ 13 w 16"/>
                  <a:gd name="T75" fmla="*/ 15 h 16"/>
                  <a:gd name="T76" fmla="*/ 13 w 16"/>
                  <a:gd name="T77" fmla="*/ 14 h 16"/>
                  <a:gd name="T78" fmla="*/ 14 w 16"/>
                  <a:gd name="T79" fmla="*/ 14 h 16"/>
                  <a:gd name="T80" fmla="*/ 14 w 16"/>
                  <a:gd name="T81" fmla="*/ 14 h 16"/>
                  <a:gd name="T82" fmla="*/ 14 w 16"/>
                  <a:gd name="T83" fmla="*/ 13 h 16"/>
                  <a:gd name="T84" fmla="*/ 15 w 16"/>
                  <a:gd name="T85" fmla="*/ 13 h 16"/>
                  <a:gd name="T86" fmla="*/ 15 w 16"/>
                  <a:gd name="T87" fmla="*/ 12 h 16"/>
                  <a:gd name="T88" fmla="*/ 16 w 16"/>
                  <a:gd name="T89" fmla="*/ 11 h 16"/>
                  <a:gd name="T90" fmla="*/ 16 w 16"/>
                  <a:gd name="T91" fmla="*/ 10 h 16"/>
                  <a:gd name="T92" fmla="*/ 16 w 16"/>
                  <a:gd name="T93" fmla="*/ 9 h 16"/>
                  <a:gd name="T94" fmla="*/ 16 w 16"/>
                  <a:gd name="T95" fmla="*/ 7 h 16"/>
                  <a:gd name="T96" fmla="*/ 16 w 16"/>
                  <a:gd name="T97" fmla="*/ 6 h 16"/>
                  <a:gd name="T98" fmla="*/ 16 w 16"/>
                  <a:gd name="T99" fmla="*/ 5 h 16"/>
                  <a:gd name="T100" fmla="*/ 15 w 16"/>
                  <a:gd name="T101" fmla="*/ 4 h 16"/>
                  <a:gd name="T102" fmla="*/ 15 w 16"/>
                  <a:gd name="T103" fmla="*/ 3 h 16"/>
                  <a:gd name="T104" fmla="*/ 14 w 16"/>
                  <a:gd name="T105" fmla="*/ 2 h 16"/>
                  <a:gd name="T106" fmla="*/ 14 w 16"/>
                  <a:gd name="T107" fmla="*/ 2 h 16"/>
                  <a:gd name="T108" fmla="*/ 13 w 16"/>
                  <a:gd name="T109" fmla="*/ 2 h 16"/>
                  <a:gd name="T110" fmla="*/ 13 w 16"/>
                  <a:gd name="T111" fmla="*/ 1 h 16"/>
                  <a:gd name="T112" fmla="*/ 12 w 16"/>
                  <a:gd name="T113" fmla="*/ 1 h 16"/>
                  <a:gd name="T114" fmla="*/ 11 w 16"/>
                  <a:gd name="T115" fmla="*/ 1 h 16"/>
                  <a:gd name="T116" fmla="*/ 10 w 16"/>
                  <a:gd name="T117" fmla="*/ 0 h 16"/>
                  <a:gd name="T118" fmla="*/ 9 w 16"/>
                  <a:gd name="T119" fmla="*/ 0 h 16"/>
                  <a:gd name="T120" fmla="*/ 8 w 16"/>
                  <a:gd name="T1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3" name="Line 137">
                <a:extLst>
                  <a:ext uri="{FF2B5EF4-FFF2-40B4-BE49-F238E27FC236}">
                    <a16:creationId xmlns:a16="http://schemas.microsoft.com/office/drawing/2014/main" id="{E511672E-02D5-43B9-9A0E-B823F6CF48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0" y="2299"/>
                <a:ext cx="626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4" name="Line 138">
                <a:extLst>
                  <a:ext uri="{FF2B5EF4-FFF2-40B4-BE49-F238E27FC236}">
                    <a16:creationId xmlns:a16="http://schemas.microsoft.com/office/drawing/2014/main" id="{3DD6AAB5-1F22-4579-AA22-75E83E3A4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06" y="2299"/>
                <a:ext cx="0" cy="832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5" name="Freeform 139">
                <a:extLst>
                  <a:ext uri="{FF2B5EF4-FFF2-40B4-BE49-F238E27FC236}">
                    <a16:creationId xmlns:a16="http://schemas.microsoft.com/office/drawing/2014/main" id="{F4540B84-FEE8-400A-815B-63F54E2D0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" y="2340"/>
                <a:ext cx="612" cy="44"/>
              </a:xfrm>
              <a:custGeom>
                <a:avLst/>
                <a:gdLst>
                  <a:gd name="T0" fmla="*/ 9 w 612"/>
                  <a:gd name="T1" fmla="*/ 43 h 44"/>
                  <a:gd name="T2" fmla="*/ 19 w 612"/>
                  <a:gd name="T3" fmla="*/ 42 h 44"/>
                  <a:gd name="T4" fmla="*/ 29 w 612"/>
                  <a:gd name="T5" fmla="*/ 40 h 44"/>
                  <a:gd name="T6" fmla="*/ 40 w 612"/>
                  <a:gd name="T7" fmla="*/ 38 h 44"/>
                  <a:gd name="T8" fmla="*/ 50 w 612"/>
                  <a:gd name="T9" fmla="*/ 36 h 44"/>
                  <a:gd name="T10" fmla="*/ 61 w 612"/>
                  <a:gd name="T11" fmla="*/ 34 h 44"/>
                  <a:gd name="T12" fmla="*/ 71 w 612"/>
                  <a:gd name="T13" fmla="*/ 32 h 44"/>
                  <a:gd name="T14" fmla="*/ 82 w 612"/>
                  <a:gd name="T15" fmla="*/ 31 h 44"/>
                  <a:gd name="T16" fmla="*/ 92 w 612"/>
                  <a:gd name="T17" fmla="*/ 29 h 44"/>
                  <a:gd name="T18" fmla="*/ 102 w 612"/>
                  <a:gd name="T19" fmla="*/ 27 h 44"/>
                  <a:gd name="T20" fmla="*/ 113 w 612"/>
                  <a:gd name="T21" fmla="*/ 26 h 44"/>
                  <a:gd name="T22" fmla="*/ 123 w 612"/>
                  <a:gd name="T23" fmla="*/ 24 h 44"/>
                  <a:gd name="T24" fmla="*/ 134 w 612"/>
                  <a:gd name="T25" fmla="*/ 22 h 44"/>
                  <a:gd name="T26" fmla="*/ 144 w 612"/>
                  <a:gd name="T27" fmla="*/ 21 h 44"/>
                  <a:gd name="T28" fmla="*/ 155 w 612"/>
                  <a:gd name="T29" fmla="*/ 19 h 44"/>
                  <a:gd name="T30" fmla="*/ 165 w 612"/>
                  <a:gd name="T31" fmla="*/ 17 h 44"/>
                  <a:gd name="T32" fmla="*/ 176 w 612"/>
                  <a:gd name="T33" fmla="*/ 16 h 44"/>
                  <a:gd name="T34" fmla="*/ 186 w 612"/>
                  <a:gd name="T35" fmla="*/ 15 h 44"/>
                  <a:gd name="T36" fmla="*/ 196 w 612"/>
                  <a:gd name="T37" fmla="*/ 13 h 44"/>
                  <a:gd name="T38" fmla="*/ 207 w 612"/>
                  <a:gd name="T39" fmla="*/ 12 h 44"/>
                  <a:gd name="T40" fmla="*/ 217 w 612"/>
                  <a:gd name="T41" fmla="*/ 11 h 44"/>
                  <a:gd name="T42" fmla="*/ 228 w 612"/>
                  <a:gd name="T43" fmla="*/ 9 h 44"/>
                  <a:gd name="T44" fmla="*/ 238 w 612"/>
                  <a:gd name="T45" fmla="*/ 8 h 44"/>
                  <a:gd name="T46" fmla="*/ 249 w 612"/>
                  <a:gd name="T47" fmla="*/ 7 h 44"/>
                  <a:gd name="T48" fmla="*/ 259 w 612"/>
                  <a:gd name="T49" fmla="*/ 6 h 44"/>
                  <a:gd name="T50" fmla="*/ 269 w 612"/>
                  <a:gd name="T51" fmla="*/ 5 h 44"/>
                  <a:gd name="T52" fmla="*/ 280 w 612"/>
                  <a:gd name="T53" fmla="*/ 4 h 44"/>
                  <a:gd name="T54" fmla="*/ 290 w 612"/>
                  <a:gd name="T55" fmla="*/ 3 h 44"/>
                  <a:gd name="T56" fmla="*/ 301 w 612"/>
                  <a:gd name="T57" fmla="*/ 2 h 44"/>
                  <a:gd name="T58" fmla="*/ 332 w 612"/>
                  <a:gd name="T59" fmla="*/ 1 h 44"/>
                  <a:gd name="T60" fmla="*/ 343 w 612"/>
                  <a:gd name="T61" fmla="*/ 1 h 44"/>
                  <a:gd name="T62" fmla="*/ 370 w 612"/>
                  <a:gd name="T63" fmla="*/ 1 h 44"/>
                  <a:gd name="T64" fmla="*/ 381 w 612"/>
                  <a:gd name="T65" fmla="*/ 2 h 44"/>
                  <a:gd name="T66" fmla="*/ 391 w 612"/>
                  <a:gd name="T67" fmla="*/ 3 h 44"/>
                  <a:gd name="T68" fmla="*/ 402 w 612"/>
                  <a:gd name="T69" fmla="*/ 3 h 44"/>
                  <a:gd name="T70" fmla="*/ 412 w 612"/>
                  <a:gd name="T71" fmla="*/ 2 h 44"/>
                  <a:gd name="T72" fmla="*/ 422 w 612"/>
                  <a:gd name="T73" fmla="*/ 2 h 44"/>
                  <a:gd name="T74" fmla="*/ 433 w 612"/>
                  <a:gd name="T75" fmla="*/ 2 h 44"/>
                  <a:gd name="T76" fmla="*/ 443 w 612"/>
                  <a:gd name="T77" fmla="*/ 2 h 44"/>
                  <a:gd name="T78" fmla="*/ 454 w 612"/>
                  <a:gd name="T79" fmla="*/ 2 h 44"/>
                  <a:gd name="T80" fmla="*/ 464 w 612"/>
                  <a:gd name="T81" fmla="*/ 1 h 44"/>
                  <a:gd name="T82" fmla="*/ 475 w 612"/>
                  <a:gd name="T83" fmla="*/ 1 h 44"/>
                  <a:gd name="T84" fmla="*/ 485 w 612"/>
                  <a:gd name="T85" fmla="*/ 1 h 44"/>
                  <a:gd name="T86" fmla="*/ 496 w 612"/>
                  <a:gd name="T87" fmla="*/ 1 h 44"/>
                  <a:gd name="T88" fmla="*/ 506 w 612"/>
                  <a:gd name="T89" fmla="*/ 1 h 44"/>
                  <a:gd name="T90" fmla="*/ 516 w 612"/>
                  <a:gd name="T91" fmla="*/ 1 h 44"/>
                  <a:gd name="T92" fmla="*/ 527 w 612"/>
                  <a:gd name="T93" fmla="*/ 1 h 44"/>
                  <a:gd name="T94" fmla="*/ 537 w 612"/>
                  <a:gd name="T95" fmla="*/ 2 h 44"/>
                  <a:gd name="T96" fmla="*/ 548 w 612"/>
                  <a:gd name="T97" fmla="*/ 2 h 44"/>
                  <a:gd name="T98" fmla="*/ 558 w 612"/>
                  <a:gd name="T99" fmla="*/ 2 h 44"/>
                  <a:gd name="T100" fmla="*/ 568 w 612"/>
                  <a:gd name="T101" fmla="*/ 2 h 44"/>
                  <a:gd name="T102" fmla="*/ 579 w 612"/>
                  <a:gd name="T103" fmla="*/ 3 h 44"/>
                  <a:gd name="T104" fmla="*/ 589 w 612"/>
                  <a:gd name="T105" fmla="*/ 3 h 44"/>
                  <a:gd name="T106" fmla="*/ 600 w 612"/>
                  <a:gd name="T107" fmla="*/ 4 h 44"/>
                  <a:gd name="T108" fmla="*/ 610 w 612"/>
                  <a:gd name="T109" fmla="*/ 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2" h="44">
                    <a:moveTo>
                      <a:pt x="0" y="44"/>
                    </a:moveTo>
                    <a:lnTo>
                      <a:pt x="2" y="44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7" y="43"/>
                    </a:lnTo>
                    <a:lnTo>
                      <a:pt x="9" y="43"/>
                    </a:lnTo>
                    <a:lnTo>
                      <a:pt x="10" y="43"/>
                    </a:lnTo>
                    <a:lnTo>
                      <a:pt x="12" y="43"/>
                    </a:lnTo>
                    <a:lnTo>
                      <a:pt x="14" y="43"/>
                    </a:lnTo>
                    <a:lnTo>
                      <a:pt x="16" y="42"/>
                    </a:lnTo>
                    <a:lnTo>
                      <a:pt x="17" y="42"/>
                    </a:lnTo>
                    <a:lnTo>
                      <a:pt x="19" y="42"/>
                    </a:lnTo>
                    <a:lnTo>
                      <a:pt x="21" y="42"/>
                    </a:lnTo>
                    <a:lnTo>
                      <a:pt x="23" y="41"/>
                    </a:lnTo>
                    <a:lnTo>
                      <a:pt x="24" y="41"/>
                    </a:lnTo>
                    <a:lnTo>
                      <a:pt x="26" y="41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31" y="40"/>
                    </a:lnTo>
                    <a:lnTo>
                      <a:pt x="33" y="39"/>
                    </a:lnTo>
                    <a:lnTo>
                      <a:pt x="35" y="39"/>
                    </a:lnTo>
                    <a:lnTo>
                      <a:pt x="36" y="39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2" y="38"/>
                    </a:lnTo>
                    <a:lnTo>
                      <a:pt x="43" y="37"/>
                    </a:lnTo>
                    <a:lnTo>
                      <a:pt x="45" y="37"/>
                    </a:lnTo>
                    <a:lnTo>
                      <a:pt x="47" y="37"/>
                    </a:lnTo>
                    <a:lnTo>
                      <a:pt x="49" y="36"/>
                    </a:lnTo>
                    <a:lnTo>
                      <a:pt x="50" y="36"/>
                    </a:lnTo>
                    <a:lnTo>
                      <a:pt x="52" y="36"/>
                    </a:lnTo>
                    <a:lnTo>
                      <a:pt x="54" y="35"/>
                    </a:lnTo>
                    <a:lnTo>
                      <a:pt x="56" y="35"/>
                    </a:lnTo>
                    <a:lnTo>
                      <a:pt x="57" y="35"/>
                    </a:lnTo>
                    <a:lnTo>
                      <a:pt x="59" y="34"/>
                    </a:lnTo>
                    <a:lnTo>
                      <a:pt x="61" y="34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6" y="33"/>
                    </a:lnTo>
                    <a:lnTo>
                      <a:pt x="68" y="33"/>
                    </a:lnTo>
                    <a:lnTo>
                      <a:pt x="69" y="33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5" y="32"/>
                    </a:lnTo>
                    <a:lnTo>
                      <a:pt x="76" y="31"/>
                    </a:lnTo>
                    <a:lnTo>
                      <a:pt x="78" y="31"/>
                    </a:lnTo>
                    <a:lnTo>
                      <a:pt x="80" y="31"/>
                    </a:lnTo>
                    <a:lnTo>
                      <a:pt x="82" y="31"/>
                    </a:lnTo>
                    <a:lnTo>
                      <a:pt x="83" y="30"/>
                    </a:lnTo>
                    <a:lnTo>
                      <a:pt x="85" y="30"/>
                    </a:lnTo>
                    <a:lnTo>
                      <a:pt x="87" y="30"/>
                    </a:lnTo>
                    <a:lnTo>
                      <a:pt x="89" y="30"/>
                    </a:lnTo>
                    <a:lnTo>
                      <a:pt x="90" y="29"/>
                    </a:lnTo>
                    <a:lnTo>
                      <a:pt x="92" y="29"/>
                    </a:lnTo>
                    <a:lnTo>
                      <a:pt x="94" y="29"/>
                    </a:lnTo>
                    <a:lnTo>
                      <a:pt x="96" y="28"/>
                    </a:lnTo>
                    <a:lnTo>
                      <a:pt x="97" y="28"/>
                    </a:lnTo>
                    <a:lnTo>
                      <a:pt x="99" y="28"/>
                    </a:lnTo>
                    <a:lnTo>
                      <a:pt x="101" y="28"/>
                    </a:lnTo>
                    <a:lnTo>
                      <a:pt x="102" y="27"/>
                    </a:lnTo>
                    <a:lnTo>
                      <a:pt x="104" y="27"/>
                    </a:lnTo>
                    <a:lnTo>
                      <a:pt x="106" y="27"/>
                    </a:lnTo>
                    <a:lnTo>
                      <a:pt x="108" y="26"/>
                    </a:lnTo>
                    <a:lnTo>
                      <a:pt x="109" y="26"/>
                    </a:lnTo>
                    <a:lnTo>
                      <a:pt x="111" y="26"/>
                    </a:lnTo>
                    <a:lnTo>
                      <a:pt x="113" y="26"/>
                    </a:lnTo>
                    <a:lnTo>
                      <a:pt x="115" y="25"/>
                    </a:lnTo>
                    <a:lnTo>
                      <a:pt x="116" y="25"/>
                    </a:lnTo>
                    <a:lnTo>
                      <a:pt x="118" y="25"/>
                    </a:lnTo>
                    <a:lnTo>
                      <a:pt x="120" y="24"/>
                    </a:lnTo>
                    <a:lnTo>
                      <a:pt x="122" y="24"/>
                    </a:lnTo>
                    <a:lnTo>
                      <a:pt x="123" y="24"/>
                    </a:lnTo>
                    <a:lnTo>
                      <a:pt x="125" y="24"/>
                    </a:lnTo>
                    <a:lnTo>
                      <a:pt x="127" y="23"/>
                    </a:lnTo>
                    <a:lnTo>
                      <a:pt x="129" y="23"/>
                    </a:lnTo>
                    <a:lnTo>
                      <a:pt x="130" y="23"/>
                    </a:lnTo>
                    <a:lnTo>
                      <a:pt x="132" y="22"/>
                    </a:lnTo>
                    <a:lnTo>
                      <a:pt x="134" y="22"/>
                    </a:lnTo>
                    <a:lnTo>
                      <a:pt x="136" y="22"/>
                    </a:lnTo>
                    <a:lnTo>
                      <a:pt x="137" y="22"/>
                    </a:lnTo>
                    <a:lnTo>
                      <a:pt x="139" y="21"/>
                    </a:lnTo>
                    <a:lnTo>
                      <a:pt x="141" y="21"/>
                    </a:lnTo>
                    <a:lnTo>
                      <a:pt x="143" y="21"/>
                    </a:lnTo>
                    <a:lnTo>
                      <a:pt x="144" y="21"/>
                    </a:lnTo>
                    <a:lnTo>
                      <a:pt x="146" y="20"/>
                    </a:lnTo>
                    <a:lnTo>
                      <a:pt x="148" y="20"/>
                    </a:lnTo>
                    <a:lnTo>
                      <a:pt x="149" y="20"/>
                    </a:lnTo>
                    <a:lnTo>
                      <a:pt x="151" y="19"/>
                    </a:lnTo>
                    <a:lnTo>
                      <a:pt x="153" y="19"/>
                    </a:lnTo>
                    <a:lnTo>
                      <a:pt x="155" y="19"/>
                    </a:lnTo>
                    <a:lnTo>
                      <a:pt x="156" y="19"/>
                    </a:lnTo>
                    <a:lnTo>
                      <a:pt x="158" y="18"/>
                    </a:lnTo>
                    <a:lnTo>
                      <a:pt x="160" y="18"/>
                    </a:lnTo>
                    <a:lnTo>
                      <a:pt x="162" y="18"/>
                    </a:lnTo>
                    <a:lnTo>
                      <a:pt x="163" y="18"/>
                    </a:lnTo>
                    <a:lnTo>
                      <a:pt x="165" y="17"/>
                    </a:lnTo>
                    <a:lnTo>
                      <a:pt x="167" y="17"/>
                    </a:lnTo>
                    <a:lnTo>
                      <a:pt x="169" y="17"/>
                    </a:lnTo>
                    <a:lnTo>
                      <a:pt x="170" y="17"/>
                    </a:lnTo>
                    <a:lnTo>
                      <a:pt x="172" y="16"/>
                    </a:lnTo>
                    <a:lnTo>
                      <a:pt x="174" y="16"/>
                    </a:lnTo>
                    <a:lnTo>
                      <a:pt x="176" y="16"/>
                    </a:lnTo>
                    <a:lnTo>
                      <a:pt x="177" y="16"/>
                    </a:lnTo>
                    <a:lnTo>
                      <a:pt x="179" y="15"/>
                    </a:lnTo>
                    <a:lnTo>
                      <a:pt x="181" y="15"/>
                    </a:lnTo>
                    <a:lnTo>
                      <a:pt x="182" y="15"/>
                    </a:lnTo>
                    <a:lnTo>
                      <a:pt x="184" y="15"/>
                    </a:lnTo>
                    <a:lnTo>
                      <a:pt x="186" y="15"/>
                    </a:lnTo>
                    <a:lnTo>
                      <a:pt x="188" y="14"/>
                    </a:lnTo>
                    <a:lnTo>
                      <a:pt x="190" y="14"/>
                    </a:lnTo>
                    <a:lnTo>
                      <a:pt x="191" y="14"/>
                    </a:lnTo>
                    <a:lnTo>
                      <a:pt x="193" y="14"/>
                    </a:lnTo>
                    <a:lnTo>
                      <a:pt x="195" y="13"/>
                    </a:lnTo>
                    <a:lnTo>
                      <a:pt x="196" y="13"/>
                    </a:lnTo>
                    <a:lnTo>
                      <a:pt x="198" y="13"/>
                    </a:lnTo>
                    <a:lnTo>
                      <a:pt x="200" y="13"/>
                    </a:lnTo>
                    <a:lnTo>
                      <a:pt x="202" y="13"/>
                    </a:lnTo>
                    <a:lnTo>
                      <a:pt x="203" y="12"/>
                    </a:lnTo>
                    <a:lnTo>
                      <a:pt x="205" y="12"/>
                    </a:lnTo>
                    <a:lnTo>
                      <a:pt x="207" y="12"/>
                    </a:lnTo>
                    <a:lnTo>
                      <a:pt x="209" y="12"/>
                    </a:lnTo>
                    <a:lnTo>
                      <a:pt x="210" y="12"/>
                    </a:lnTo>
                    <a:lnTo>
                      <a:pt x="212" y="11"/>
                    </a:lnTo>
                    <a:lnTo>
                      <a:pt x="214" y="11"/>
                    </a:lnTo>
                    <a:lnTo>
                      <a:pt x="215" y="11"/>
                    </a:lnTo>
                    <a:lnTo>
                      <a:pt x="217" y="11"/>
                    </a:lnTo>
                    <a:lnTo>
                      <a:pt x="219" y="10"/>
                    </a:lnTo>
                    <a:lnTo>
                      <a:pt x="221" y="10"/>
                    </a:lnTo>
                    <a:lnTo>
                      <a:pt x="223" y="10"/>
                    </a:lnTo>
                    <a:lnTo>
                      <a:pt x="224" y="10"/>
                    </a:lnTo>
                    <a:lnTo>
                      <a:pt x="226" y="10"/>
                    </a:lnTo>
                    <a:lnTo>
                      <a:pt x="228" y="9"/>
                    </a:lnTo>
                    <a:lnTo>
                      <a:pt x="229" y="9"/>
                    </a:lnTo>
                    <a:lnTo>
                      <a:pt x="231" y="9"/>
                    </a:lnTo>
                    <a:lnTo>
                      <a:pt x="233" y="9"/>
                    </a:lnTo>
                    <a:lnTo>
                      <a:pt x="235" y="9"/>
                    </a:lnTo>
                    <a:lnTo>
                      <a:pt x="236" y="9"/>
                    </a:lnTo>
                    <a:lnTo>
                      <a:pt x="238" y="8"/>
                    </a:lnTo>
                    <a:lnTo>
                      <a:pt x="240" y="8"/>
                    </a:lnTo>
                    <a:lnTo>
                      <a:pt x="242" y="8"/>
                    </a:lnTo>
                    <a:lnTo>
                      <a:pt x="243" y="8"/>
                    </a:lnTo>
                    <a:lnTo>
                      <a:pt x="245" y="8"/>
                    </a:lnTo>
                    <a:lnTo>
                      <a:pt x="247" y="7"/>
                    </a:lnTo>
                    <a:lnTo>
                      <a:pt x="249" y="7"/>
                    </a:lnTo>
                    <a:lnTo>
                      <a:pt x="250" y="7"/>
                    </a:lnTo>
                    <a:lnTo>
                      <a:pt x="252" y="7"/>
                    </a:lnTo>
                    <a:lnTo>
                      <a:pt x="254" y="7"/>
                    </a:lnTo>
                    <a:lnTo>
                      <a:pt x="256" y="6"/>
                    </a:lnTo>
                    <a:lnTo>
                      <a:pt x="257" y="6"/>
                    </a:lnTo>
                    <a:lnTo>
                      <a:pt x="259" y="6"/>
                    </a:lnTo>
                    <a:lnTo>
                      <a:pt x="261" y="6"/>
                    </a:lnTo>
                    <a:lnTo>
                      <a:pt x="262" y="6"/>
                    </a:lnTo>
                    <a:lnTo>
                      <a:pt x="264" y="6"/>
                    </a:lnTo>
                    <a:lnTo>
                      <a:pt x="266" y="5"/>
                    </a:lnTo>
                    <a:lnTo>
                      <a:pt x="268" y="5"/>
                    </a:lnTo>
                    <a:lnTo>
                      <a:pt x="269" y="5"/>
                    </a:lnTo>
                    <a:lnTo>
                      <a:pt x="271" y="5"/>
                    </a:lnTo>
                    <a:lnTo>
                      <a:pt x="273" y="5"/>
                    </a:lnTo>
                    <a:lnTo>
                      <a:pt x="275" y="4"/>
                    </a:lnTo>
                    <a:lnTo>
                      <a:pt x="276" y="4"/>
                    </a:lnTo>
                    <a:lnTo>
                      <a:pt x="278" y="4"/>
                    </a:lnTo>
                    <a:lnTo>
                      <a:pt x="280" y="4"/>
                    </a:lnTo>
                    <a:lnTo>
                      <a:pt x="282" y="4"/>
                    </a:lnTo>
                    <a:lnTo>
                      <a:pt x="283" y="4"/>
                    </a:lnTo>
                    <a:lnTo>
                      <a:pt x="285" y="3"/>
                    </a:lnTo>
                    <a:lnTo>
                      <a:pt x="287" y="3"/>
                    </a:lnTo>
                    <a:lnTo>
                      <a:pt x="289" y="3"/>
                    </a:lnTo>
                    <a:lnTo>
                      <a:pt x="290" y="3"/>
                    </a:lnTo>
                    <a:lnTo>
                      <a:pt x="292" y="3"/>
                    </a:lnTo>
                    <a:lnTo>
                      <a:pt x="294" y="3"/>
                    </a:lnTo>
                    <a:lnTo>
                      <a:pt x="296" y="2"/>
                    </a:lnTo>
                    <a:lnTo>
                      <a:pt x="297" y="2"/>
                    </a:lnTo>
                    <a:lnTo>
                      <a:pt x="299" y="2"/>
                    </a:lnTo>
                    <a:lnTo>
                      <a:pt x="301" y="2"/>
                    </a:lnTo>
                    <a:lnTo>
                      <a:pt x="302" y="2"/>
                    </a:lnTo>
                    <a:lnTo>
                      <a:pt x="304" y="2"/>
                    </a:lnTo>
                    <a:lnTo>
                      <a:pt x="306" y="1"/>
                    </a:lnTo>
                    <a:lnTo>
                      <a:pt x="308" y="1"/>
                    </a:lnTo>
                    <a:lnTo>
                      <a:pt x="309" y="1"/>
                    </a:lnTo>
                    <a:lnTo>
                      <a:pt x="332" y="1"/>
                    </a:lnTo>
                    <a:lnTo>
                      <a:pt x="334" y="1"/>
                    </a:lnTo>
                    <a:lnTo>
                      <a:pt x="335" y="1"/>
                    </a:lnTo>
                    <a:lnTo>
                      <a:pt x="337" y="1"/>
                    </a:lnTo>
                    <a:lnTo>
                      <a:pt x="339" y="1"/>
                    </a:lnTo>
                    <a:lnTo>
                      <a:pt x="341" y="1"/>
                    </a:lnTo>
                    <a:lnTo>
                      <a:pt x="343" y="1"/>
                    </a:lnTo>
                    <a:lnTo>
                      <a:pt x="344" y="1"/>
                    </a:lnTo>
                    <a:lnTo>
                      <a:pt x="346" y="1"/>
                    </a:lnTo>
                    <a:lnTo>
                      <a:pt x="348" y="0"/>
                    </a:lnTo>
                    <a:lnTo>
                      <a:pt x="349" y="0"/>
                    </a:lnTo>
                    <a:lnTo>
                      <a:pt x="351" y="0"/>
                    </a:lnTo>
                    <a:lnTo>
                      <a:pt x="370" y="1"/>
                    </a:lnTo>
                    <a:lnTo>
                      <a:pt x="372" y="2"/>
                    </a:lnTo>
                    <a:lnTo>
                      <a:pt x="374" y="2"/>
                    </a:lnTo>
                    <a:lnTo>
                      <a:pt x="376" y="2"/>
                    </a:lnTo>
                    <a:lnTo>
                      <a:pt x="377" y="2"/>
                    </a:lnTo>
                    <a:lnTo>
                      <a:pt x="379" y="2"/>
                    </a:lnTo>
                    <a:lnTo>
                      <a:pt x="381" y="2"/>
                    </a:lnTo>
                    <a:lnTo>
                      <a:pt x="382" y="3"/>
                    </a:lnTo>
                    <a:lnTo>
                      <a:pt x="384" y="3"/>
                    </a:lnTo>
                    <a:lnTo>
                      <a:pt x="386" y="3"/>
                    </a:lnTo>
                    <a:lnTo>
                      <a:pt x="388" y="3"/>
                    </a:lnTo>
                    <a:lnTo>
                      <a:pt x="389" y="3"/>
                    </a:lnTo>
                    <a:lnTo>
                      <a:pt x="391" y="3"/>
                    </a:lnTo>
                    <a:lnTo>
                      <a:pt x="393" y="3"/>
                    </a:lnTo>
                    <a:lnTo>
                      <a:pt x="395" y="3"/>
                    </a:lnTo>
                    <a:lnTo>
                      <a:pt x="396" y="3"/>
                    </a:lnTo>
                    <a:lnTo>
                      <a:pt x="398" y="3"/>
                    </a:lnTo>
                    <a:lnTo>
                      <a:pt x="400" y="3"/>
                    </a:lnTo>
                    <a:lnTo>
                      <a:pt x="402" y="3"/>
                    </a:lnTo>
                    <a:lnTo>
                      <a:pt x="403" y="3"/>
                    </a:lnTo>
                    <a:lnTo>
                      <a:pt x="405" y="3"/>
                    </a:lnTo>
                    <a:lnTo>
                      <a:pt x="407" y="2"/>
                    </a:lnTo>
                    <a:lnTo>
                      <a:pt x="409" y="2"/>
                    </a:lnTo>
                    <a:lnTo>
                      <a:pt x="410" y="2"/>
                    </a:lnTo>
                    <a:lnTo>
                      <a:pt x="412" y="2"/>
                    </a:lnTo>
                    <a:lnTo>
                      <a:pt x="414" y="2"/>
                    </a:lnTo>
                    <a:lnTo>
                      <a:pt x="415" y="2"/>
                    </a:lnTo>
                    <a:lnTo>
                      <a:pt x="417" y="2"/>
                    </a:lnTo>
                    <a:lnTo>
                      <a:pt x="419" y="2"/>
                    </a:lnTo>
                    <a:lnTo>
                      <a:pt x="421" y="2"/>
                    </a:lnTo>
                    <a:lnTo>
                      <a:pt x="422" y="2"/>
                    </a:lnTo>
                    <a:lnTo>
                      <a:pt x="424" y="2"/>
                    </a:lnTo>
                    <a:lnTo>
                      <a:pt x="426" y="2"/>
                    </a:lnTo>
                    <a:lnTo>
                      <a:pt x="428" y="2"/>
                    </a:lnTo>
                    <a:lnTo>
                      <a:pt x="429" y="2"/>
                    </a:lnTo>
                    <a:lnTo>
                      <a:pt x="431" y="2"/>
                    </a:lnTo>
                    <a:lnTo>
                      <a:pt x="433" y="2"/>
                    </a:lnTo>
                    <a:lnTo>
                      <a:pt x="435" y="2"/>
                    </a:lnTo>
                    <a:lnTo>
                      <a:pt x="436" y="2"/>
                    </a:lnTo>
                    <a:lnTo>
                      <a:pt x="438" y="2"/>
                    </a:lnTo>
                    <a:lnTo>
                      <a:pt x="440" y="2"/>
                    </a:lnTo>
                    <a:lnTo>
                      <a:pt x="442" y="2"/>
                    </a:lnTo>
                    <a:lnTo>
                      <a:pt x="443" y="2"/>
                    </a:lnTo>
                    <a:lnTo>
                      <a:pt x="445" y="2"/>
                    </a:lnTo>
                    <a:lnTo>
                      <a:pt x="447" y="2"/>
                    </a:lnTo>
                    <a:lnTo>
                      <a:pt x="449" y="2"/>
                    </a:lnTo>
                    <a:lnTo>
                      <a:pt x="450" y="2"/>
                    </a:lnTo>
                    <a:lnTo>
                      <a:pt x="452" y="2"/>
                    </a:lnTo>
                    <a:lnTo>
                      <a:pt x="454" y="2"/>
                    </a:lnTo>
                    <a:lnTo>
                      <a:pt x="455" y="2"/>
                    </a:lnTo>
                    <a:lnTo>
                      <a:pt x="457" y="2"/>
                    </a:lnTo>
                    <a:lnTo>
                      <a:pt x="459" y="1"/>
                    </a:lnTo>
                    <a:lnTo>
                      <a:pt x="461" y="1"/>
                    </a:lnTo>
                    <a:lnTo>
                      <a:pt x="462" y="1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8" y="1"/>
                    </a:lnTo>
                    <a:lnTo>
                      <a:pt x="469" y="1"/>
                    </a:lnTo>
                    <a:lnTo>
                      <a:pt x="471" y="1"/>
                    </a:lnTo>
                    <a:lnTo>
                      <a:pt x="473" y="1"/>
                    </a:lnTo>
                    <a:lnTo>
                      <a:pt x="475" y="1"/>
                    </a:lnTo>
                    <a:lnTo>
                      <a:pt x="476" y="1"/>
                    </a:lnTo>
                    <a:lnTo>
                      <a:pt x="478" y="1"/>
                    </a:lnTo>
                    <a:lnTo>
                      <a:pt x="480" y="1"/>
                    </a:lnTo>
                    <a:lnTo>
                      <a:pt x="482" y="1"/>
                    </a:lnTo>
                    <a:lnTo>
                      <a:pt x="483" y="1"/>
                    </a:lnTo>
                    <a:lnTo>
                      <a:pt x="485" y="1"/>
                    </a:lnTo>
                    <a:lnTo>
                      <a:pt x="487" y="1"/>
                    </a:lnTo>
                    <a:lnTo>
                      <a:pt x="489" y="1"/>
                    </a:lnTo>
                    <a:lnTo>
                      <a:pt x="490" y="1"/>
                    </a:lnTo>
                    <a:lnTo>
                      <a:pt x="492" y="1"/>
                    </a:lnTo>
                    <a:lnTo>
                      <a:pt x="494" y="1"/>
                    </a:lnTo>
                    <a:lnTo>
                      <a:pt x="496" y="1"/>
                    </a:lnTo>
                    <a:lnTo>
                      <a:pt x="497" y="1"/>
                    </a:lnTo>
                    <a:lnTo>
                      <a:pt x="499" y="1"/>
                    </a:lnTo>
                    <a:lnTo>
                      <a:pt x="501" y="1"/>
                    </a:lnTo>
                    <a:lnTo>
                      <a:pt x="502" y="1"/>
                    </a:lnTo>
                    <a:lnTo>
                      <a:pt x="504" y="1"/>
                    </a:lnTo>
                    <a:lnTo>
                      <a:pt x="506" y="1"/>
                    </a:lnTo>
                    <a:lnTo>
                      <a:pt x="508" y="1"/>
                    </a:lnTo>
                    <a:lnTo>
                      <a:pt x="509" y="1"/>
                    </a:lnTo>
                    <a:lnTo>
                      <a:pt x="511" y="1"/>
                    </a:lnTo>
                    <a:lnTo>
                      <a:pt x="513" y="1"/>
                    </a:lnTo>
                    <a:lnTo>
                      <a:pt x="515" y="1"/>
                    </a:lnTo>
                    <a:lnTo>
                      <a:pt x="516" y="1"/>
                    </a:lnTo>
                    <a:lnTo>
                      <a:pt x="518" y="1"/>
                    </a:lnTo>
                    <a:lnTo>
                      <a:pt x="520" y="1"/>
                    </a:lnTo>
                    <a:lnTo>
                      <a:pt x="522" y="1"/>
                    </a:lnTo>
                    <a:lnTo>
                      <a:pt x="523" y="1"/>
                    </a:lnTo>
                    <a:lnTo>
                      <a:pt x="525" y="1"/>
                    </a:lnTo>
                    <a:lnTo>
                      <a:pt x="527" y="1"/>
                    </a:lnTo>
                    <a:lnTo>
                      <a:pt x="529" y="1"/>
                    </a:lnTo>
                    <a:lnTo>
                      <a:pt x="530" y="1"/>
                    </a:lnTo>
                    <a:lnTo>
                      <a:pt x="532" y="1"/>
                    </a:lnTo>
                    <a:lnTo>
                      <a:pt x="534" y="2"/>
                    </a:lnTo>
                    <a:lnTo>
                      <a:pt x="535" y="2"/>
                    </a:lnTo>
                    <a:lnTo>
                      <a:pt x="537" y="2"/>
                    </a:lnTo>
                    <a:lnTo>
                      <a:pt x="539" y="2"/>
                    </a:lnTo>
                    <a:lnTo>
                      <a:pt x="541" y="2"/>
                    </a:lnTo>
                    <a:lnTo>
                      <a:pt x="542" y="2"/>
                    </a:lnTo>
                    <a:lnTo>
                      <a:pt x="544" y="2"/>
                    </a:lnTo>
                    <a:lnTo>
                      <a:pt x="546" y="2"/>
                    </a:lnTo>
                    <a:lnTo>
                      <a:pt x="548" y="2"/>
                    </a:lnTo>
                    <a:lnTo>
                      <a:pt x="549" y="2"/>
                    </a:lnTo>
                    <a:lnTo>
                      <a:pt x="551" y="2"/>
                    </a:lnTo>
                    <a:lnTo>
                      <a:pt x="553" y="2"/>
                    </a:lnTo>
                    <a:lnTo>
                      <a:pt x="555" y="2"/>
                    </a:lnTo>
                    <a:lnTo>
                      <a:pt x="556" y="2"/>
                    </a:lnTo>
                    <a:lnTo>
                      <a:pt x="558" y="2"/>
                    </a:lnTo>
                    <a:lnTo>
                      <a:pt x="560" y="2"/>
                    </a:lnTo>
                    <a:lnTo>
                      <a:pt x="562" y="2"/>
                    </a:lnTo>
                    <a:lnTo>
                      <a:pt x="563" y="2"/>
                    </a:lnTo>
                    <a:lnTo>
                      <a:pt x="565" y="2"/>
                    </a:lnTo>
                    <a:lnTo>
                      <a:pt x="567" y="2"/>
                    </a:lnTo>
                    <a:lnTo>
                      <a:pt x="568" y="2"/>
                    </a:lnTo>
                    <a:lnTo>
                      <a:pt x="570" y="3"/>
                    </a:lnTo>
                    <a:lnTo>
                      <a:pt x="572" y="3"/>
                    </a:lnTo>
                    <a:lnTo>
                      <a:pt x="574" y="3"/>
                    </a:lnTo>
                    <a:lnTo>
                      <a:pt x="576" y="3"/>
                    </a:lnTo>
                    <a:lnTo>
                      <a:pt x="577" y="3"/>
                    </a:lnTo>
                    <a:lnTo>
                      <a:pt x="579" y="3"/>
                    </a:lnTo>
                    <a:lnTo>
                      <a:pt x="581" y="3"/>
                    </a:lnTo>
                    <a:lnTo>
                      <a:pt x="582" y="3"/>
                    </a:lnTo>
                    <a:lnTo>
                      <a:pt x="584" y="3"/>
                    </a:lnTo>
                    <a:lnTo>
                      <a:pt x="586" y="3"/>
                    </a:lnTo>
                    <a:lnTo>
                      <a:pt x="588" y="3"/>
                    </a:lnTo>
                    <a:lnTo>
                      <a:pt x="589" y="3"/>
                    </a:lnTo>
                    <a:lnTo>
                      <a:pt x="591" y="3"/>
                    </a:lnTo>
                    <a:lnTo>
                      <a:pt x="593" y="4"/>
                    </a:lnTo>
                    <a:lnTo>
                      <a:pt x="595" y="4"/>
                    </a:lnTo>
                    <a:lnTo>
                      <a:pt x="596" y="4"/>
                    </a:lnTo>
                    <a:lnTo>
                      <a:pt x="598" y="4"/>
                    </a:lnTo>
                    <a:lnTo>
                      <a:pt x="600" y="4"/>
                    </a:lnTo>
                    <a:lnTo>
                      <a:pt x="602" y="4"/>
                    </a:lnTo>
                    <a:lnTo>
                      <a:pt x="603" y="4"/>
                    </a:lnTo>
                    <a:lnTo>
                      <a:pt x="605" y="4"/>
                    </a:lnTo>
                    <a:lnTo>
                      <a:pt x="607" y="4"/>
                    </a:lnTo>
                    <a:lnTo>
                      <a:pt x="609" y="5"/>
                    </a:lnTo>
                    <a:lnTo>
                      <a:pt x="610" y="5"/>
                    </a:lnTo>
                    <a:lnTo>
                      <a:pt x="612" y="5"/>
                    </a:ln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6" name="Freeform 140">
                <a:extLst>
                  <a:ext uri="{FF2B5EF4-FFF2-40B4-BE49-F238E27FC236}">
                    <a16:creationId xmlns:a16="http://schemas.microsoft.com/office/drawing/2014/main" id="{ADD39A42-7B75-4405-8044-BEF5E924F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" y="2375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0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2 w 14"/>
                  <a:gd name="T105" fmla="*/ 2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7" name="Freeform 141">
                <a:extLst>
                  <a:ext uri="{FF2B5EF4-FFF2-40B4-BE49-F238E27FC236}">
                    <a16:creationId xmlns:a16="http://schemas.microsoft.com/office/drawing/2014/main" id="{488622C6-8C24-4A66-9A42-C3DD79D39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" y="2375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0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2 w 14"/>
                  <a:gd name="T105" fmla="*/ 2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8" name="Freeform 142">
                <a:extLst>
                  <a:ext uri="{FF2B5EF4-FFF2-40B4-BE49-F238E27FC236}">
                    <a16:creationId xmlns:a16="http://schemas.microsoft.com/office/drawing/2014/main" id="{8809B337-9B51-49B7-93E2-505D4366D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4" y="2374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0 h 14"/>
                  <a:gd name="T8" fmla="*/ 3 w 14"/>
                  <a:gd name="T9" fmla="*/ 1 h 14"/>
                  <a:gd name="T10" fmla="*/ 3 w 14"/>
                  <a:gd name="T11" fmla="*/ 1 h 14"/>
                  <a:gd name="T12" fmla="*/ 2 w 14"/>
                  <a:gd name="T13" fmla="*/ 2 h 14"/>
                  <a:gd name="T14" fmla="*/ 2 w 14"/>
                  <a:gd name="T15" fmla="*/ 2 h 14"/>
                  <a:gd name="T16" fmla="*/ 1 w 14"/>
                  <a:gd name="T17" fmla="*/ 2 h 14"/>
                  <a:gd name="T18" fmla="*/ 1 w 14"/>
                  <a:gd name="T19" fmla="*/ 3 h 14"/>
                  <a:gd name="T20" fmla="*/ 1 w 14"/>
                  <a:gd name="T21" fmla="*/ 3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1 h 14"/>
                  <a:gd name="T38" fmla="*/ 1 w 14"/>
                  <a:gd name="T39" fmla="*/ 11 h 14"/>
                  <a:gd name="T40" fmla="*/ 2 w 14"/>
                  <a:gd name="T41" fmla="*/ 12 h 14"/>
                  <a:gd name="T42" fmla="*/ 2 w 14"/>
                  <a:gd name="T43" fmla="*/ 12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4 h 14"/>
                  <a:gd name="T50" fmla="*/ 5 w 14"/>
                  <a:gd name="T51" fmla="*/ 14 h 14"/>
                  <a:gd name="T52" fmla="*/ 5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4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3 h 14"/>
                  <a:gd name="T78" fmla="*/ 12 w 14"/>
                  <a:gd name="T79" fmla="*/ 12 h 14"/>
                  <a:gd name="T80" fmla="*/ 13 w 14"/>
                  <a:gd name="T81" fmla="*/ 12 h 14"/>
                  <a:gd name="T82" fmla="*/ 13 w 14"/>
                  <a:gd name="T83" fmla="*/ 12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8 h 14"/>
                  <a:gd name="T94" fmla="*/ 14 w 14"/>
                  <a:gd name="T95" fmla="*/ 6 h 14"/>
                  <a:gd name="T96" fmla="*/ 14 w 14"/>
                  <a:gd name="T97" fmla="*/ 6 h 14"/>
                  <a:gd name="T98" fmla="*/ 14 w 14"/>
                  <a:gd name="T99" fmla="*/ 5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2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0 h 14"/>
                  <a:gd name="T116" fmla="*/ 9 w 14"/>
                  <a:gd name="T117" fmla="*/ 0 h 14"/>
                  <a:gd name="T118" fmla="*/ 9 w 14"/>
                  <a:gd name="T119" fmla="*/ 0 h 14"/>
                  <a:gd name="T120" fmla="*/ 8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9" name="Freeform 143">
                <a:extLst>
                  <a:ext uri="{FF2B5EF4-FFF2-40B4-BE49-F238E27FC236}">
                    <a16:creationId xmlns:a16="http://schemas.microsoft.com/office/drawing/2014/main" id="{A4B13327-F6B8-494C-89FD-57EFB22BB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4" y="2374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0 h 14"/>
                  <a:gd name="T8" fmla="*/ 3 w 14"/>
                  <a:gd name="T9" fmla="*/ 1 h 14"/>
                  <a:gd name="T10" fmla="*/ 3 w 14"/>
                  <a:gd name="T11" fmla="*/ 1 h 14"/>
                  <a:gd name="T12" fmla="*/ 2 w 14"/>
                  <a:gd name="T13" fmla="*/ 2 h 14"/>
                  <a:gd name="T14" fmla="*/ 2 w 14"/>
                  <a:gd name="T15" fmla="*/ 2 h 14"/>
                  <a:gd name="T16" fmla="*/ 1 w 14"/>
                  <a:gd name="T17" fmla="*/ 2 h 14"/>
                  <a:gd name="T18" fmla="*/ 1 w 14"/>
                  <a:gd name="T19" fmla="*/ 3 h 14"/>
                  <a:gd name="T20" fmla="*/ 1 w 14"/>
                  <a:gd name="T21" fmla="*/ 3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1 h 14"/>
                  <a:gd name="T38" fmla="*/ 1 w 14"/>
                  <a:gd name="T39" fmla="*/ 11 h 14"/>
                  <a:gd name="T40" fmla="*/ 2 w 14"/>
                  <a:gd name="T41" fmla="*/ 12 h 14"/>
                  <a:gd name="T42" fmla="*/ 2 w 14"/>
                  <a:gd name="T43" fmla="*/ 12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4 h 14"/>
                  <a:gd name="T50" fmla="*/ 5 w 14"/>
                  <a:gd name="T51" fmla="*/ 14 h 14"/>
                  <a:gd name="T52" fmla="*/ 5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4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3 h 14"/>
                  <a:gd name="T78" fmla="*/ 12 w 14"/>
                  <a:gd name="T79" fmla="*/ 12 h 14"/>
                  <a:gd name="T80" fmla="*/ 13 w 14"/>
                  <a:gd name="T81" fmla="*/ 12 h 14"/>
                  <a:gd name="T82" fmla="*/ 13 w 14"/>
                  <a:gd name="T83" fmla="*/ 12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8 h 14"/>
                  <a:gd name="T94" fmla="*/ 14 w 14"/>
                  <a:gd name="T95" fmla="*/ 6 h 14"/>
                  <a:gd name="T96" fmla="*/ 14 w 14"/>
                  <a:gd name="T97" fmla="*/ 6 h 14"/>
                  <a:gd name="T98" fmla="*/ 14 w 14"/>
                  <a:gd name="T99" fmla="*/ 5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2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0 h 14"/>
                  <a:gd name="T116" fmla="*/ 9 w 14"/>
                  <a:gd name="T117" fmla="*/ 0 h 14"/>
                  <a:gd name="T118" fmla="*/ 9 w 14"/>
                  <a:gd name="T119" fmla="*/ 0 h 14"/>
                  <a:gd name="T120" fmla="*/ 8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0" name="Freeform 144">
                <a:extLst>
                  <a:ext uri="{FF2B5EF4-FFF2-40B4-BE49-F238E27FC236}">
                    <a16:creationId xmlns:a16="http://schemas.microsoft.com/office/drawing/2014/main" id="{5E1EF278-AB01-45A3-AA43-8BF6AEAD1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373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0 h 14"/>
                  <a:gd name="T8" fmla="*/ 3 w 14"/>
                  <a:gd name="T9" fmla="*/ 1 h 14"/>
                  <a:gd name="T10" fmla="*/ 2 w 14"/>
                  <a:gd name="T11" fmla="*/ 1 h 14"/>
                  <a:gd name="T12" fmla="*/ 2 w 14"/>
                  <a:gd name="T13" fmla="*/ 2 h 14"/>
                  <a:gd name="T14" fmla="*/ 2 w 14"/>
                  <a:gd name="T15" fmla="*/ 2 h 14"/>
                  <a:gd name="T16" fmla="*/ 1 w 14"/>
                  <a:gd name="T17" fmla="*/ 2 h 14"/>
                  <a:gd name="T18" fmla="*/ 1 w 14"/>
                  <a:gd name="T19" fmla="*/ 3 h 14"/>
                  <a:gd name="T20" fmla="*/ 1 w 14"/>
                  <a:gd name="T21" fmla="*/ 3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1 h 14"/>
                  <a:gd name="T38" fmla="*/ 1 w 14"/>
                  <a:gd name="T39" fmla="*/ 11 h 14"/>
                  <a:gd name="T40" fmla="*/ 2 w 14"/>
                  <a:gd name="T41" fmla="*/ 12 h 14"/>
                  <a:gd name="T42" fmla="*/ 2 w 14"/>
                  <a:gd name="T43" fmla="*/ 12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3 h 14"/>
                  <a:gd name="T50" fmla="*/ 5 w 14"/>
                  <a:gd name="T51" fmla="*/ 14 h 14"/>
                  <a:gd name="T52" fmla="*/ 5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3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3 h 14"/>
                  <a:gd name="T78" fmla="*/ 12 w 14"/>
                  <a:gd name="T79" fmla="*/ 12 h 14"/>
                  <a:gd name="T80" fmla="*/ 12 w 14"/>
                  <a:gd name="T81" fmla="*/ 12 h 14"/>
                  <a:gd name="T82" fmla="*/ 13 w 14"/>
                  <a:gd name="T83" fmla="*/ 12 h 14"/>
                  <a:gd name="T84" fmla="*/ 13 w 14"/>
                  <a:gd name="T85" fmla="*/ 11 h 14"/>
                  <a:gd name="T86" fmla="*/ 13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7 h 14"/>
                  <a:gd name="T94" fmla="*/ 14 w 14"/>
                  <a:gd name="T95" fmla="*/ 6 h 14"/>
                  <a:gd name="T96" fmla="*/ 14 w 14"/>
                  <a:gd name="T97" fmla="*/ 6 h 14"/>
                  <a:gd name="T98" fmla="*/ 14 w 14"/>
                  <a:gd name="T99" fmla="*/ 5 h 14"/>
                  <a:gd name="T100" fmla="*/ 13 w 14"/>
                  <a:gd name="T101" fmla="*/ 4 h 14"/>
                  <a:gd name="T102" fmla="*/ 13 w 14"/>
                  <a:gd name="T103" fmla="*/ 3 h 14"/>
                  <a:gd name="T104" fmla="*/ 12 w 14"/>
                  <a:gd name="T105" fmla="*/ 2 h 14"/>
                  <a:gd name="T106" fmla="*/ 12 w 14"/>
                  <a:gd name="T107" fmla="*/ 2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0 h 14"/>
                  <a:gd name="T116" fmla="*/ 9 w 14"/>
                  <a:gd name="T117" fmla="*/ 0 h 14"/>
                  <a:gd name="T118" fmla="*/ 8 w 14"/>
                  <a:gd name="T119" fmla="*/ 0 h 14"/>
                  <a:gd name="T120" fmla="*/ 7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1" name="Freeform 145">
                <a:extLst>
                  <a:ext uri="{FF2B5EF4-FFF2-40B4-BE49-F238E27FC236}">
                    <a16:creationId xmlns:a16="http://schemas.microsoft.com/office/drawing/2014/main" id="{7317F909-1F40-4C98-8FC2-BE1648F2F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2373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0 h 14"/>
                  <a:gd name="T8" fmla="*/ 3 w 14"/>
                  <a:gd name="T9" fmla="*/ 1 h 14"/>
                  <a:gd name="T10" fmla="*/ 2 w 14"/>
                  <a:gd name="T11" fmla="*/ 1 h 14"/>
                  <a:gd name="T12" fmla="*/ 2 w 14"/>
                  <a:gd name="T13" fmla="*/ 2 h 14"/>
                  <a:gd name="T14" fmla="*/ 2 w 14"/>
                  <a:gd name="T15" fmla="*/ 2 h 14"/>
                  <a:gd name="T16" fmla="*/ 1 w 14"/>
                  <a:gd name="T17" fmla="*/ 2 h 14"/>
                  <a:gd name="T18" fmla="*/ 1 w 14"/>
                  <a:gd name="T19" fmla="*/ 3 h 14"/>
                  <a:gd name="T20" fmla="*/ 1 w 14"/>
                  <a:gd name="T21" fmla="*/ 3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1 h 14"/>
                  <a:gd name="T38" fmla="*/ 1 w 14"/>
                  <a:gd name="T39" fmla="*/ 11 h 14"/>
                  <a:gd name="T40" fmla="*/ 2 w 14"/>
                  <a:gd name="T41" fmla="*/ 12 h 14"/>
                  <a:gd name="T42" fmla="*/ 2 w 14"/>
                  <a:gd name="T43" fmla="*/ 12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3 h 14"/>
                  <a:gd name="T50" fmla="*/ 5 w 14"/>
                  <a:gd name="T51" fmla="*/ 14 h 14"/>
                  <a:gd name="T52" fmla="*/ 5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3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3 h 14"/>
                  <a:gd name="T78" fmla="*/ 12 w 14"/>
                  <a:gd name="T79" fmla="*/ 12 h 14"/>
                  <a:gd name="T80" fmla="*/ 12 w 14"/>
                  <a:gd name="T81" fmla="*/ 12 h 14"/>
                  <a:gd name="T82" fmla="*/ 13 w 14"/>
                  <a:gd name="T83" fmla="*/ 12 h 14"/>
                  <a:gd name="T84" fmla="*/ 13 w 14"/>
                  <a:gd name="T85" fmla="*/ 11 h 14"/>
                  <a:gd name="T86" fmla="*/ 13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7 h 14"/>
                  <a:gd name="T94" fmla="*/ 14 w 14"/>
                  <a:gd name="T95" fmla="*/ 6 h 14"/>
                  <a:gd name="T96" fmla="*/ 14 w 14"/>
                  <a:gd name="T97" fmla="*/ 6 h 14"/>
                  <a:gd name="T98" fmla="*/ 14 w 14"/>
                  <a:gd name="T99" fmla="*/ 5 h 14"/>
                  <a:gd name="T100" fmla="*/ 13 w 14"/>
                  <a:gd name="T101" fmla="*/ 4 h 14"/>
                  <a:gd name="T102" fmla="*/ 13 w 14"/>
                  <a:gd name="T103" fmla="*/ 3 h 14"/>
                  <a:gd name="T104" fmla="*/ 12 w 14"/>
                  <a:gd name="T105" fmla="*/ 2 h 14"/>
                  <a:gd name="T106" fmla="*/ 12 w 14"/>
                  <a:gd name="T107" fmla="*/ 2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0 h 14"/>
                  <a:gd name="T116" fmla="*/ 9 w 14"/>
                  <a:gd name="T117" fmla="*/ 0 h 14"/>
                  <a:gd name="T118" fmla="*/ 8 w 14"/>
                  <a:gd name="T119" fmla="*/ 0 h 14"/>
                  <a:gd name="T120" fmla="*/ 7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2" name="Freeform 146">
                <a:extLst>
                  <a:ext uri="{FF2B5EF4-FFF2-40B4-BE49-F238E27FC236}">
                    <a16:creationId xmlns:a16="http://schemas.microsoft.com/office/drawing/2014/main" id="{F70E0A79-30DC-4954-A72B-4E2643199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2371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1 h 14"/>
                  <a:gd name="T8" fmla="*/ 3 w 14"/>
                  <a:gd name="T9" fmla="*/ 1 h 14"/>
                  <a:gd name="T10" fmla="*/ 2 w 14"/>
                  <a:gd name="T11" fmla="*/ 1 h 14"/>
                  <a:gd name="T12" fmla="*/ 2 w 14"/>
                  <a:gd name="T13" fmla="*/ 2 h 14"/>
                  <a:gd name="T14" fmla="*/ 2 w 14"/>
                  <a:gd name="T15" fmla="*/ 2 h 14"/>
                  <a:gd name="T16" fmla="*/ 1 w 14"/>
                  <a:gd name="T17" fmla="*/ 2 h 14"/>
                  <a:gd name="T18" fmla="*/ 1 w 14"/>
                  <a:gd name="T19" fmla="*/ 3 h 14"/>
                  <a:gd name="T20" fmla="*/ 1 w 14"/>
                  <a:gd name="T21" fmla="*/ 3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1 h 14"/>
                  <a:gd name="T38" fmla="*/ 1 w 14"/>
                  <a:gd name="T39" fmla="*/ 12 h 14"/>
                  <a:gd name="T40" fmla="*/ 2 w 14"/>
                  <a:gd name="T41" fmla="*/ 12 h 14"/>
                  <a:gd name="T42" fmla="*/ 2 w 14"/>
                  <a:gd name="T43" fmla="*/ 13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4 h 14"/>
                  <a:gd name="T50" fmla="*/ 5 w 14"/>
                  <a:gd name="T51" fmla="*/ 14 h 14"/>
                  <a:gd name="T52" fmla="*/ 5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4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3 h 14"/>
                  <a:gd name="T78" fmla="*/ 12 w 14"/>
                  <a:gd name="T79" fmla="*/ 12 h 14"/>
                  <a:gd name="T80" fmla="*/ 12 w 14"/>
                  <a:gd name="T81" fmla="*/ 12 h 14"/>
                  <a:gd name="T82" fmla="*/ 13 w 14"/>
                  <a:gd name="T83" fmla="*/ 12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8 h 14"/>
                  <a:gd name="T94" fmla="*/ 14 w 14"/>
                  <a:gd name="T95" fmla="*/ 7 h 14"/>
                  <a:gd name="T96" fmla="*/ 14 w 14"/>
                  <a:gd name="T97" fmla="*/ 6 h 14"/>
                  <a:gd name="T98" fmla="*/ 14 w 14"/>
                  <a:gd name="T99" fmla="*/ 5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2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1 h 14"/>
                  <a:gd name="T116" fmla="*/ 9 w 14"/>
                  <a:gd name="T117" fmla="*/ 0 h 14"/>
                  <a:gd name="T118" fmla="*/ 8 w 14"/>
                  <a:gd name="T119" fmla="*/ 0 h 14"/>
                  <a:gd name="T120" fmla="*/ 7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3" name="Freeform 147">
                <a:extLst>
                  <a:ext uri="{FF2B5EF4-FFF2-40B4-BE49-F238E27FC236}">
                    <a16:creationId xmlns:a16="http://schemas.microsoft.com/office/drawing/2014/main" id="{3912FECE-A64E-4E27-BAF1-68FAD81A6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2371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1 h 14"/>
                  <a:gd name="T8" fmla="*/ 3 w 14"/>
                  <a:gd name="T9" fmla="*/ 1 h 14"/>
                  <a:gd name="T10" fmla="*/ 2 w 14"/>
                  <a:gd name="T11" fmla="*/ 1 h 14"/>
                  <a:gd name="T12" fmla="*/ 2 w 14"/>
                  <a:gd name="T13" fmla="*/ 2 h 14"/>
                  <a:gd name="T14" fmla="*/ 2 w 14"/>
                  <a:gd name="T15" fmla="*/ 2 h 14"/>
                  <a:gd name="T16" fmla="*/ 1 w 14"/>
                  <a:gd name="T17" fmla="*/ 2 h 14"/>
                  <a:gd name="T18" fmla="*/ 1 w 14"/>
                  <a:gd name="T19" fmla="*/ 3 h 14"/>
                  <a:gd name="T20" fmla="*/ 1 w 14"/>
                  <a:gd name="T21" fmla="*/ 3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1 h 14"/>
                  <a:gd name="T38" fmla="*/ 1 w 14"/>
                  <a:gd name="T39" fmla="*/ 12 h 14"/>
                  <a:gd name="T40" fmla="*/ 2 w 14"/>
                  <a:gd name="T41" fmla="*/ 12 h 14"/>
                  <a:gd name="T42" fmla="*/ 2 w 14"/>
                  <a:gd name="T43" fmla="*/ 13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4 h 14"/>
                  <a:gd name="T50" fmla="*/ 5 w 14"/>
                  <a:gd name="T51" fmla="*/ 14 h 14"/>
                  <a:gd name="T52" fmla="*/ 5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4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3 h 14"/>
                  <a:gd name="T78" fmla="*/ 12 w 14"/>
                  <a:gd name="T79" fmla="*/ 12 h 14"/>
                  <a:gd name="T80" fmla="*/ 12 w 14"/>
                  <a:gd name="T81" fmla="*/ 12 h 14"/>
                  <a:gd name="T82" fmla="*/ 13 w 14"/>
                  <a:gd name="T83" fmla="*/ 12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8 h 14"/>
                  <a:gd name="T94" fmla="*/ 14 w 14"/>
                  <a:gd name="T95" fmla="*/ 7 h 14"/>
                  <a:gd name="T96" fmla="*/ 14 w 14"/>
                  <a:gd name="T97" fmla="*/ 6 h 14"/>
                  <a:gd name="T98" fmla="*/ 14 w 14"/>
                  <a:gd name="T99" fmla="*/ 5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2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1 h 14"/>
                  <a:gd name="T116" fmla="*/ 9 w 14"/>
                  <a:gd name="T117" fmla="*/ 0 h 14"/>
                  <a:gd name="T118" fmla="*/ 8 w 14"/>
                  <a:gd name="T119" fmla="*/ 0 h 14"/>
                  <a:gd name="T120" fmla="*/ 7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4" name="Freeform 148">
                <a:extLst>
                  <a:ext uri="{FF2B5EF4-FFF2-40B4-BE49-F238E27FC236}">
                    <a16:creationId xmlns:a16="http://schemas.microsoft.com/office/drawing/2014/main" id="{9CB5FD78-BF22-4609-8FFC-6F454D476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" y="2368"/>
                <a:ext cx="14" cy="15"/>
              </a:xfrm>
              <a:custGeom>
                <a:avLst/>
                <a:gdLst>
                  <a:gd name="T0" fmla="*/ 6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6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2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1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2 w 14"/>
                  <a:gd name="T83" fmla="*/ 12 h 15"/>
                  <a:gd name="T84" fmla="*/ 13 w 14"/>
                  <a:gd name="T85" fmla="*/ 11 h 15"/>
                  <a:gd name="T86" fmla="*/ 13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1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5" name="Freeform 149">
                <a:extLst>
                  <a:ext uri="{FF2B5EF4-FFF2-40B4-BE49-F238E27FC236}">
                    <a16:creationId xmlns:a16="http://schemas.microsoft.com/office/drawing/2014/main" id="{88ED89E5-5E2E-4971-907F-B2921469E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" y="2368"/>
                <a:ext cx="14" cy="15"/>
              </a:xfrm>
              <a:custGeom>
                <a:avLst/>
                <a:gdLst>
                  <a:gd name="T0" fmla="*/ 6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6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2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1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2 w 14"/>
                  <a:gd name="T83" fmla="*/ 12 h 15"/>
                  <a:gd name="T84" fmla="*/ 13 w 14"/>
                  <a:gd name="T85" fmla="*/ 11 h 15"/>
                  <a:gd name="T86" fmla="*/ 13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1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6" name="Freeform 150">
                <a:extLst>
                  <a:ext uri="{FF2B5EF4-FFF2-40B4-BE49-F238E27FC236}">
                    <a16:creationId xmlns:a16="http://schemas.microsoft.com/office/drawing/2014/main" id="{67724EB2-3713-4D6F-898A-E7B72E8DC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1" y="2366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2 w 15"/>
                  <a:gd name="T13" fmla="*/ 1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2 h 14"/>
                  <a:gd name="T20" fmla="*/ 1 w 15"/>
                  <a:gd name="T21" fmla="*/ 3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0 h 14"/>
                  <a:gd name="T38" fmla="*/ 2 w 15"/>
                  <a:gd name="T39" fmla="*/ 11 h 14"/>
                  <a:gd name="T40" fmla="*/ 2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3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3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2 h 14"/>
                  <a:gd name="T78" fmla="*/ 12 w 15"/>
                  <a:gd name="T79" fmla="*/ 12 h 14"/>
                  <a:gd name="T80" fmla="*/ 13 w 15"/>
                  <a:gd name="T81" fmla="*/ 12 h 14"/>
                  <a:gd name="T82" fmla="*/ 13 w 15"/>
                  <a:gd name="T83" fmla="*/ 11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5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1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0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7" name="Freeform 151">
                <a:extLst>
                  <a:ext uri="{FF2B5EF4-FFF2-40B4-BE49-F238E27FC236}">
                    <a16:creationId xmlns:a16="http://schemas.microsoft.com/office/drawing/2014/main" id="{EEBF8398-8419-4230-BAEC-408250F27E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1" y="2366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0 h 14"/>
                  <a:gd name="T8" fmla="*/ 3 w 15"/>
                  <a:gd name="T9" fmla="*/ 1 h 14"/>
                  <a:gd name="T10" fmla="*/ 3 w 15"/>
                  <a:gd name="T11" fmla="*/ 1 h 14"/>
                  <a:gd name="T12" fmla="*/ 2 w 15"/>
                  <a:gd name="T13" fmla="*/ 1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2 h 14"/>
                  <a:gd name="T20" fmla="*/ 1 w 15"/>
                  <a:gd name="T21" fmla="*/ 3 h 14"/>
                  <a:gd name="T22" fmla="*/ 1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0 h 14"/>
                  <a:gd name="T38" fmla="*/ 2 w 15"/>
                  <a:gd name="T39" fmla="*/ 11 h 14"/>
                  <a:gd name="T40" fmla="*/ 2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3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3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2 h 14"/>
                  <a:gd name="T78" fmla="*/ 12 w 15"/>
                  <a:gd name="T79" fmla="*/ 12 h 14"/>
                  <a:gd name="T80" fmla="*/ 13 w 15"/>
                  <a:gd name="T81" fmla="*/ 12 h 14"/>
                  <a:gd name="T82" fmla="*/ 13 w 15"/>
                  <a:gd name="T83" fmla="*/ 11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5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1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0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8" name="Freeform 152">
                <a:extLst>
                  <a:ext uri="{FF2B5EF4-FFF2-40B4-BE49-F238E27FC236}">
                    <a16:creationId xmlns:a16="http://schemas.microsoft.com/office/drawing/2014/main" id="{3C1B75AC-9908-4881-8688-72B853288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5" y="2362"/>
                <a:ext cx="14" cy="15"/>
              </a:xfrm>
              <a:custGeom>
                <a:avLst/>
                <a:gdLst>
                  <a:gd name="T0" fmla="*/ 6 w 14"/>
                  <a:gd name="T1" fmla="*/ 0 h 15"/>
                  <a:gd name="T2" fmla="*/ 6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4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2 h 15"/>
                  <a:gd name="T42" fmla="*/ 2 w 14"/>
                  <a:gd name="T43" fmla="*/ 13 h 15"/>
                  <a:gd name="T44" fmla="*/ 2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4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4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3 h 15"/>
                  <a:gd name="T74" fmla="*/ 11 w 14"/>
                  <a:gd name="T75" fmla="*/ 13 h 15"/>
                  <a:gd name="T76" fmla="*/ 11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2 w 14"/>
                  <a:gd name="T83" fmla="*/ 12 h 15"/>
                  <a:gd name="T84" fmla="*/ 13 w 14"/>
                  <a:gd name="T85" fmla="*/ 11 h 15"/>
                  <a:gd name="T86" fmla="*/ 13 w 14"/>
                  <a:gd name="T87" fmla="*/ 10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2 h 15"/>
                  <a:gd name="T106" fmla="*/ 12 w 14"/>
                  <a:gd name="T107" fmla="*/ 2 h 15"/>
                  <a:gd name="T108" fmla="*/ 11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9" name="Freeform 153">
                <a:extLst>
                  <a:ext uri="{FF2B5EF4-FFF2-40B4-BE49-F238E27FC236}">
                    <a16:creationId xmlns:a16="http://schemas.microsoft.com/office/drawing/2014/main" id="{46C8AC07-32E3-42E5-8FFE-791F67F9D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5" y="2362"/>
                <a:ext cx="14" cy="15"/>
              </a:xfrm>
              <a:custGeom>
                <a:avLst/>
                <a:gdLst>
                  <a:gd name="T0" fmla="*/ 6 w 14"/>
                  <a:gd name="T1" fmla="*/ 0 h 15"/>
                  <a:gd name="T2" fmla="*/ 6 w 14"/>
                  <a:gd name="T3" fmla="*/ 0 h 15"/>
                  <a:gd name="T4" fmla="*/ 5 w 14"/>
                  <a:gd name="T5" fmla="*/ 0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4 h 15"/>
                  <a:gd name="T24" fmla="*/ 0 w 14"/>
                  <a:gd name="T25" fmla="*/ 5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2 h 15"/>
                  <a:gd name="T42" fmla="*/ 2 w 14"/>
                  <a:gd name="T43" fmla="*/ 13 h 15"/>
                  <a:gd name="T44" fmla="*/ 2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4 h 15"/>
                  <a:gd name="T54" fmla="*/ 6 w 14"/>
                  <a:gd name="T55" fmla="*/ 14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4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3 h 15"/>
                  <a:gd name="T74" fmla="*/ 11 w 14"/>
                  <a:gd name="T75" fmla="*/ 13 h 15"/>
                  <a:gd name="T76" fmla="*/ 11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2 w 14"/>
                  <a:gd name="T83" fmla="*/ 12 h 15"/>
                  <a:gd name="T84" fmla="*/ 13 w 14"/>
                  <a:gd name="T85" fmla="*/ 11 h 15"/>
                  <a:gd name="T86" fmla="*/ 13 w 14"/>
                  <a:gd name="T87" fmla="*/ 10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2 h 15"/>
                  <a:gd name="T106" fmla="*/ 12 w 14"/>
                  <a:gd name="T107" fmla="*/ 2 h 15"/>
                  <a:gd name="T108" fmla="*/ 11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0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0" name="Freeform 154">
                <a:extLst>
                  <a:ext uri="{FF2B5EF4-FFF2-40B4-BE49-F238E27FC236}">
                    <a16:creationId xmlns:a16="http://schemas.microsoft.com/office/drawing/2014/main" id="{9333D607-236B-4875-8DFC-0D37CE763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" y="2360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0 h 14"/>
                  <a:gd name="T8" fmla="*/ 3 w 14"/>
                  <a:gd name="T9" fmla="*/ 1 h 14"/>
                  <a:gd name="T10" fmla="*/ 3 w 14"/>
                  <a:gd name="T11" fmla="*/ 1 h 14"/>
                  <a:gd name="T12" fmla="*/ 2 w 14"/>
                  <a:gd name="T13" fmla="*/ 1 h 14"/>
                  <a:gd name="T14" fmla="*/ 2 w 14"/>
                  <a:gd name="T15" fmla="*/ 2 h 14"/>
                  <a:gd name="T16" fmla="*/ 2 w 14"/>
                  <a:gd name="T17" fmla="*/ 2 h 14"/>
                  <a:gd name="T18" fmla="*/ 1 w 14"/>
                  <a:gd name="T19" fmla="*/ 2 h 14"/>
                  <a:gd name="T20" fmla="*/ 1 w 14"/>
                  <a:gd name="T21" fmla="*/ 3 h 14"/>
                  <a:gd name="T22" fmla="*/ 1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0 h 14"/>
                  <a:gd name="T38" fmla="*/ 1 w 14"/>
                  <a:gd name="T39" fmla="*/ 11 h 14"/>
                  <a:gd name="T40" fmla="*/ 2 w 14"/>
                  <a:gd name="T41" fmla="*/ 12 h 14"/>
                  <a:gd name="T42" fmla="*/ 2 w 14"/>
                  <a:gd name="T43" fmla="*/ 12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3 h 14"/>
                  <a:gd name="T50" fmla="*/ 5 w 14"/>
                  <a:gd name="T51" fmla="*/ 14 h 14"/>
                  <a:gd name="T52" fmla="*/ 6 w 14"/>
                  <a:gd name="T53" fmla="*/ 14 h 14"/>
                  <a:gd name="T54" fmla="*/ 6 w 14"/>
                  <a:gd name="T55" fmla="*/ 14 h 14"/>
                  <a:gd name="T56" fmla="*/ 7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3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2 h 14"/>
                  <a:gd name="T78" fmla="*/ 12 w 14"/>
                  <a:gd name="T79" fmla="*/ 12 h 14"/>
                  <a:gd name="T80" fmla="*/ 13 w 14"/>
                  <a:gd name="T81" fmla="*/ 12 h 14"/>
                  <a:gd name="T82" fmla="*/ 13 w 14"/>
                  <a:gd name="T83" fmla="*/ 11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7 h 14"/>
                  <a:gd name="T94" fmla="*/ 14 w 14"/>
                  <a:gd name="T95" fmla="*/ 6 h 14"/>
                  <a:gd name="T96" fmla="*/ 14 w 14"/>
                  <a:gd name="T97" fmla="*/ 5 h 14"/>
                  <a:gd name="T98" fmla="*/ 14 w 14"/>
                  <a:gd name="T99" fmla="*/ 4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1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0 h 14"/>
                  <a:gd name="T116" fmla="*/ 9 w 14"/>
                  <a:gd name="T117" fmla="*/ 0 h 14"/>
                  <a:gd name="T118" fmla="*/ 9 w 14"/>
                  <a:gd name="T119" fmla="*/ 0 h 14"/>
                  <a:gd name="T120" fmla="*/ 8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1" name="Freeform 155">
                <a:extLst>
                  <a:ext uri="{FF2B5EF4-FFF2-40B4-BE49-F238E27FC236}">
                    <a16:creationId xmlns:a16="http://schemas.microsoft.com/office/drawing/2014/main" id="{357FD8F2-8815-49CB-AB10-38FB8CC2D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" y="2360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0 h 14"/>
                  <a:gd name="T8" fmla="*/ 3 w 14"/>
                  <a:gd name="T9" fmla="*/ 1 h 14"/>
                  <a:gd name="T10" fmla="*/ 3 w 14"/>
                  <a:gd name="T11" fmla="*/ 1 h 14"/>
                  <a:gd name="T12" fmla="*/ 2 w 14"/>
                  <a:gd name="T13" fmla="*/ 1 h 14"/>
                  <a:gd name="T14" fmla="*/ 2 w 14"/>
                  <a:gd name="T15" fmla="*/ 2 h 14"/>
                  <a:gd name="T16" fmla="*/ 2 w 14"/>
                  <a:gd name="T17" fmla="*/ 2 h 14"/>
                  <a:gd name="T18" fmla="*/ 1 w 14"/>
                  <a:gd name="T19" fmla="*/ 2 h 14"/>
                  <a:gd name="T20" fmla="*/ 1 w 14"/>
                  <a:gd name="T21" fmla="*/ 3 h 14"/>
                  <a:gd name="T22" fmla="*/ 1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0 h 14"/>
                  <a:gd name="T38" fmla="*/ 1 w 14"/>
                  <a:gd name="T39" fmla="*/ 11 h 14"/>
                  <a:gd name="T40" fmla="*/ 2 w 14"/>
                  <a:gd name="T41" fmla="*/ 12 h 14"/>
                  <a:gd name="T42" fmla="*/ 2 w 14"/>
                  <a:gd name="T43" fmla="*/ 12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3 h 14"/>
                  <a:gd name="T50" fmla="*/ 5 w 14"/>
                  <a:gd name="T51" fmla="*/ 14 h 14"/>
                  <a:gd name="T52" fmla="*/ 6 w 14"/>
                  <a:gd name="T53" fmla="*/ 14 h 14"/>
                  <a:gd name="T54" fmla="*/ 6 w 14"/>
                  <a:gd name="T55" fmla="*/ 14 h 14"/>
                  <a:gd name="T56" fmla="*/ 7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3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2 h 14"/>
                  <a:gd name="T78" fmla="*/ 12 w 14"/>
                  <a:gd name="T79" fmla="*/ 12 h 14"/>
                  <a:gd name="T80" fmla="*/ 13 w 14"/>
                  <a:gd name="T81" fmla="*/ 12 h 14"/>
                  <a:gd name="T82" fmla="*/ 13 w 14"/>
                  <a:gd name="T83" fmla="*/ 11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8 h 14"/>
                  <a:gd name="T92" fmla="*/ 14 w 14"/>
                  <a:gd name="T93" fmla="*/ 7 h 14"/>
                  <a:gd name="T94" fmla="*/ 14 w 14"/>
                  <a:gd name="T95" fmla="*/ 6 h 14"/>
                  <a:gd name="T96" fmla="*/ 14 w 14"/>
                  <a:gd name="T97" fmla="*/ 5 h 14"/>
                  <a:gd name="T98" fmla="*/ 14 w 14"/>
                  <a:gd name="T99" fmla="*/ 4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1 h 14"/>
                  <a:gd name="T108" fmla="*/ 12 w 14"/>
                  <a:gd name="T109" fmla="*/ 1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0 h 14"/>
                  <a:gd name="T116" fmla="*/ 9 w 14"/>
                  <a:gd name="T117" fmla="*/ 0 h 14"/>
                  <a:gd name="T118" fmla="*/ 9 w 14"/>
                  <a:gd name="T119" fmla="*/ 0 h 14"/>
                  <a:gd name="T120" fmla="*/ 8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2" name="Freeform 156">
                <a:extLst>
                  <a:ext uri="{FF2B5EF4-FFF2-40B4-BE49-F238E27FC236}">
                    <a16:creationId xmlns:a16="http://schemas.microsoft.com/office/drawing/2014/main" id="{61028D47-BB0E-4E3C-8704-B56A8891F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7" y="2358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6 w 15"/>
                  <a:gd name="T5" fmla="*/ 0 h 14"/>
                  <a:gd name="T6" fmla="*/ 5 w 15"/>
                  <a:gd name="T7" fmla="*/ 0 h 14"/>
                  <a:gd name="T8" fmla="*/ 4 w 15"/>
                  <a:gd name="T9" fmla="*/ 1 h 14"/>
                  <a:gd name="T10" fmla="*/ 3 w 15"/>
                  <a:gd name="T11" fmla="*/ 1 h 14"/>
                  <a:gd name="T12" fmla="*/ 3 w 15"/>
                  <a:gd name="T13" fmla="*/ 1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2 h 14"/>
                  <a:gd name="T20" fmla="*/ 1 w 15"/>
                  <a:gd name="T21" fmla="*/ 3 h 14"/>
                  <a:gd name="T22" fmla="*/ 1 w 15"/>
                  <a:gd name="T23" fmla="*/ 4 h 14"/>
                  <a:gd name="T24" fmla="*/ 1 w 15"/>
                  <a:gd name="T25" fmla="*/ 5 h 14"/>
                  <a:gd name="T26" fmla="*/ 1 w 15"/>
                  <a:gd name="T27" fmla="*/ 6 h 14"/>
                  <a:gd name="T28" fmla="*/ 0 w 15"/>
                  <a:gd name="T29" fmla="*/ 7 h 14"/>
                  <a:gd name="T30" fmla="*/ 1 w 15"/>
                  <a:gd name="T31" fmla="*/ 8 h 14"/>
                  <a:gd name="T32" fmla="*/ 1 w 15"/>
                  <a:gd name="T33" fmla="*/ 9 h 14"/>
                  <a:gd name="T34" fmla="*/ 1 w 15"/>
                  <a:gd name="T35" fmla="*/ 9 h 14"/>
                  <a:gd name="T36" fmla="*/ 1 w 15"/>
                  <a:gd name="T37" fmla="*/ 10 h 14"/>
                  <a:gd name="T38" fmla="*/ 2 w 15"/>
                  <a:gd name="T39" fmla="*/ 11 h 14"/>
                  <a:gd name="T40" fmla="*/ 3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4 w 15"/>
                  <a:gd name="T47" fmla="*/ 13 h 14"/>
                  <a:gd name="T48" fmla="*/ 5 w 15"/>
                  <a:gd name="T49" fmla="*/ 13 h 14"/>
                  <a:gd name="T50" fmla="*/ 5 w 15"/>
                  <a:gd name="T51" fmla="*/ 14 h 14"/>
                  <a:gd name="T52" fmla="*/ 6 w 15"/>
                  <a:gd name="T53" fmla="*/ 14 h 14"/>
                  <a:gd name="T54" fmla="*/ 7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9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3 h 14"/>
                  <a:gd name="T72" fmla="*/ 12 w 15"/>
                  <a:gd name="T73" fmla="*/ 13 h 14"/>
                  <a:gd name="T74" fmla="*/ 12 w 15"/>
                  <a:gd name="T75" fmla="*/ 13 h 14"/>
                  <a:gd name="T76" fmla="*/ 12 w 15"/>
                  <a:gd name="T77" fmla="*/ 12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1 h 14"/>
                  <a:gd name="T84" fmla="*/ 14 w 15"/>
                  <a:gd name="T85" fmla="*/ 11 h 14"/>
                  <a:gd name="T86" fmla="*/ 14 w 15"/>
                  <a:gd name="T87" fmla="*/ 10 h 14"/>
                  <a:gd name="T88" fmla="*/ 15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5 h 14"/>
                  <a:gd name="T98" fmla="*/ 15 w 15"/>
                  <a:gd name="T99" fmla="*/ 4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3 w 15"/>
                  <a:gd name="T107" fmla="*/ 1 h 14"/>
                  <a:gd name="T108" fmla="*/ 12 w 15"/>
                  <a:gd name="T109" fmla="*/ 1 h 14"/>
                  <a:gd name="T110" fmla="*/ 12 w 15"/>
                  <a:gd name="T111" fmla="*/ 1 h 14"/>
                  <a:gd name="T112" fmla="*/ 12 w 15"/>
                  <a:gd name="T113" fmla="*/ 1 h 14"/>
                  <a:gd name="T114" fmla="*/ 11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3" name="Freeform 157">
                <a:extLst>
                  <a:ext uri="{FF2B5EF4-FFF2-40B4-BE49-F238E27FC236}">
                    <a16:creationId xmlns:a16="http://schemas.microsoft.com/office/drawing/2014/main" id="{3B5C99A5-4272-4235-B8A1-FD224E0A9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7" y="2358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6 w 15"/>
                  <a:gd name="T5" fmla="*/ 0 h 14"/>
                  <a:gd name="T6" fmla="*/ 5 w 15"/>
                  <a:gd name="T7" fmla="*/ 0 h 14"/>
                  <a:gd name="T8" fmla="*/ 4 w 15"/>
                  <a:gd name="T9" fmla="*/ 1 h 14"/>
                  <a:gd name="T10" fmla="*/ 3 w 15"/>
                  <a:gd name="T11" fmla="*/ 1 h 14"/>
                  <a:gd name="T12" fmla="*/ 3 w 15"/>
                  <a:gd name="T13" fmla="*/ 1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2 h 14"/>
                  <a:gd name="T20" fmla="*/ 1 w 15"/>
                  <a:gd name="T21" fmla="*/ 3 h 14"/>
                  <a:gd name="T22" fmla="*/ 1 w 15"/>
                  <a:gd name="T23" fmla="*/ 4 h 14"/>
                  <a:gd name="T24" fmla="*/ 1 w 15"/>
                  <a:gd name="T25" fmla="*/ 5 h 14"/>
                  <a:gd name="T26" fmla="*/ 1 w 15"/>
                  <a:gd name="T27" fmla="*/ 6 h 14"/>
                  <a:gd name="T28" fmla="*/ 0 w 15"/>
                  <a:gd name="T29" fmla="*/ 7 h 14"/>
                  <a:gd name="T30" fmla="*/ 1 w 15"/>
                  <a:gd name="T31" fmla="*/ 8 h 14"/>
                  <a:gd name="T32" fmla="*/ 1 w 15"/>
                  <a:gd name="T33" fmla="*/ 9 h 14"/>
                  <a:gd name="T34" fmla="*/ 1 w 15"/>
                  <a:gd name="T35" fmla="*/ 9 h 14"/>
                  <a:gd name="T36" fmla="*/ 1 w 15"/>
                  <a:gd name="T37" fmla="*/ 10 h 14"/>
                  <a:gd name="T38" fmla="*/ 2 w 15"/>
                  <a:gd name="T39" fmla="*/ 11 h 14"/>
                  <a:gd name="T40" fmla="*/ 3 w 15"/>
                  <a:gd name="T41" fmla="*/ 12 h 14"/>
                  <a:gd name="T42" fmla="*/ 3 w 15"/>
                  <a:gd name="T43" fmla="*/ 12 h 14"/>
                  <a:gd name="T44" fmla="*/ 3 w 15"/>
                  <a:gd name="T45" fmla="*/ 13 h 14"/>
                  <a:gd name="T46" fmla="*/ 4 w 15"/>
                  <a:gd name="T47" fmla="*/ 13 h 14"/>
                  <a:gd name="T48" fmla="*/ 5 w 15"/>
                  <a:gd name="T49" fmla="*/ 13 h 14"/>
                  <a:gd name="T50" fmla="*/ 5 w 15"/>
                  <a:gd name="T51" fmla="*/ 14 h 14"/>
                  <a:gd name="T52" fmla="*/ 6 w 15"/>
                  <a:gd name="T53" fmla="*/ 14 h 14"/>
                  <a:gd name="T54" fmla="*/ 7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9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3 h 14"/>
                  <a:gd name="T72" fmla="*/ 12 w 15"/>
                  <a:gd name="T73" fmla="*/ 13 h 14"/>
                  <a:gd name="T74" fmla="*/ 12 w 15"/>
                  <a:gd name="T75" fmla="*/ 13 h 14"/>
                  <a:gd name="T76" fmla="*/ 12 w 15"/>
                  <a:gd name="T77" fmla="*/ 12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1 h 14"/>
                  <a:gd name="T84" fmla="*/ 14 w 15"/>
                  <a:gd name="T85" fmla="*/ 11 h 14"/>
                  <a:gd name="T86" fmla="*/ 14 w 15"/>
                  <a:gd name="T87" fmla="*/ 10 h 14"/>
                  <a:gd name="T88" fmla="*/ 15 w 15"/>
                  <a:gd name="T89" fmla="*/ 9 h 14"/>
                  <a:gd name="T90" fmla="*/ 15 w 15"/>
                  <a:gd name="T91" fmla="*/ 8 h 14"/>
                  <a:gd name="T92" fmla="*/ 15 w 15"/>
                  <a:gd name="T93" fmla="*/ 7 h 14"/>
                  <a:gd name="T94" fmla="*/ 15 w 15"/>
                  <a:gd name="T95" fmla="*/ 6 h 14"/>
                  <a:gd name="T96" fmla="*/ 15 w 15"/>
                  <a:gd name="T97" fmla="*/ 5 h 14"/>
                  <a:gd name="T98" fmla="*/ 15 w 15"/>
                  <a:gd name="T99" fmla="*/ 4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3 w 15"/>
                  <a:gd name="T107" fmla="*/ 1 h 14"/>
                  <a:gd name="T108" fmla="*/ 12 w 15"/>
                  <a:gd name="T109" fmla="*/ 1 h 14"/>
                  <a:gd name="T110" fmla="*/ 12 w 15"/>
                  <a:gd name="T111" fmla="*/ 1 h 14"/>
                  <a:gd name="T112" fmla="*/ 12 w 15"/>
                  <a:gd name="T113" fmla="*/ 1 h 14"/>
                  <a:gd name="T114" fmla="*/ 11 w 15"/>
                  <a:gd name="T115" fmla="*/ 0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4" name="Freeform 158">
                <a:extLst>
                  <a:ext uri="{FF2B5EF4-FFF2-40B4-BE49-F238E27FC236}">
                    <a16:creationId xmlns:a16="http://schemas.microsoft.com/office/drawing/2014/main" id="{25B7B025-D6A9-449E-8CEF-43CC65663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8" y="2354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6 w 14"/>
                  <a:gd name="T53" fmla="*/ 14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3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9 w 14"/>
                  <a:gd name="T119" fmla="*/ 0 h 15"/>
                  <a:gd name="T120" fmla="*/ 8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5" name="Freeform 159">
                <a:extLst>
                  <a:ext uri="{FF2B5EF4-FFF2-40B4-BE49-F238E27FC236}">
                    <a16:creationId xmlns:a16="http://schemas.microsoft.com/office/drawing/2014/main" id="{4C6F9B21-FD50-42D4-9E85-5FC28DA29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8" y="2354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6 h 15"/>
                  <a:gd name="T28" fmla="*/ 0 w 14"/>
                  <a:gd name="T29" fmla="*/ 7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3 h 15"/>
                  <a:gd name="T48" fmla="*/ 4 w 14"/>
                  <a:gd name="T49" fmla="*/ 14 h 15"/>
                  <a:gd name="T50" fmla="*/ 5 w 14"/>
                  <a:gd name="T51" fmla="*/ 14 h 15"/>
                  <a:gd name="T52" fmla="*/ 6 w 14"/>
                  <a:gd name="T53" fmla="*/ 14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4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3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1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9 w 14"/>
                  <a:gd name="T119" fmla="*/ 0 h 15"/>
                  <a:gd name="T120" fmla="*/ 8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6" name="Freeform 160">
                <a:extLst>
                  <a:ext uri="{FF2B5EF4-FFF2-40B4-BE49-F238E27FC236}">
                    <a16:creationId xmlns:a16="http://schemas.microsoft.com/office/drawing/2014/main" id="{51D6F914-E458-4234-95CC-3E813F141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1" y="2350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1 h 15"/>
                  <a:gd name="T6" fmla="*/ 4 w 15"/>
                  <a:gd name="T7" fmla="*/ 1 h 15"/>
                  <a:gd name="T8" fmla="*/ 4 w 15"/>
                  <a:gd name="T9" fmla="*/ 2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3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7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4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7" name="Freeform 161">
                <a:extLst>
                  <a:ext uri="{FF2B5EF4-FFF2-40B4-BE49-F238E27FC236}">
                    <a16:creationId xmlns:a16="http://schemas.microsoft.com/office/drawing/2014/main" id="{AA6C40F0-6919-4623-BB39-CB0CE24D0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1" y="2350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1 h 15"/>
                  <a:gd name="T6" fmla="*/ 4 w 15"/>
                  <a:gd name="T7" fmla="*/ 1 h 15"/>
                  <a:gd name="T8" fmla="*/ 4 w 15"/>
                  <a:gd name="T9" fmla="*/ 2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3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7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2 h 15"/>
                  <a:gd name="T86" fmla="*/ 14 w 15"/>
                  <a:gd name="T87" fmla="*/ 11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4 h 15"/>
                  <a:gd name="T104" fmla="*/ 13 w 15"/>
                  <a:gd name="T105" fmla="*/ 3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8" name="Freeform 162">
                <a:extLst>
                  <a:ext uri="{FF2B5EF4-FFF2-40B4-BE49-F238E27FC236}">
                    <a16:creationId xmlns:a16="http://schemas.microsoft.com/office/drawing/2014/main" id="{A88824D1-50D0-446D-87EE-A3F81D96A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4" y="2347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1 h 14"/>
                  <a:gd name="T8" fmla="*/ 3 w 15"/>
                  <a:gd name="T9" fmla="*/ 1 h 14"/>
                  <a:gd name="T10" fmla="*/ 3 w 15"/>
                  <a:gd name="T11" fmla="*/ 1 h 14"/>
                  <a:gd name="T12" fmla="*/ 3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1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2 h 14"/>
                  <a:gd name="T40" fmla="*/ 2 w 15"/>
                  <a:gd name="T41" fmla="*/ 12 h 14"/>
                  <a:gd name="T42" fmla="*/ 3 w 15"/>
                  <a:gd name="T43" fmla="*/ 13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2 h 14"/>
                  <a:gd name="T84" fmla="*/ 14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8 h 14"/>
                  <a:gd name="T94" fmla="*/ 15 w 15"/>
                  <a:gd name="T95" fmla="*/ 7 h 14"/>
                  <a:gd name="T96" fmla="*/ 15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1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9" name="Freeform 163">
                <a:extLst>
                  <a:ext uri="{FF2B5EF4-FFF2-40B4-BE49-F238E27FC236}">
                    <a16:creationId xmlns:a16="http://schemas.microsoft.com/office/drawing/2014/main" id="{F4773947-8FEA-4D69-8438-6D6B4CA027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4" y="2347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1 h 14"/>
                  <a:gd name="T8" fmla="*/ 3 w 15"/>
                  <a:gd name="T9" fmla="*/ 1 h 14"/>
                  <a:gd name="T10" fmla="*/ 3 w 15"/>
                  <a:gd name="T11" fmla="*/ 1 h 14"/>
                  <a:gd name="T12" fmla="*/ 3 w 15"/>
                  <a:gd name="T13" fmla="*/ 2 h 14"/>
                  <a:gd name="T14" fmla="*/ 2 w 15"/>
                  <a:gd name="T15" fmla="*/ 2 h 14"/>
                  <a:gd name="T16" fmla="*/ 2 w 15"/>
                  <a:gd name="T17" fmla="*/ 2 h 14"/>
                  <a:gd name="T18" fmla="*/ 2 w 15"/>
                  <a:gd name="T19" fmla="*/ 3 h 14"/>
                  <a:gd name="T20" fmla="*/ 1 w 15"/>
                  <a:gd name="T21" fmla="*/ 3 h 14"/>
                  <a:gd name="T22" fmla="*/ 1 w 15"/>
                  <a:gd name="T23" fmla="*/ 4 h 14"/>
                  <a:gd name="T24" fmla="*/ 1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1 w 15"/>
                  <a:gd name="T35" fmla="*/ 10 h 14"/>
                  <a:gd name="T36" fmla="*/ 1 w 15"/>
                  <a:gd name="T37" fmla="*/ 11 h 14"/>
                  <a:gd name="T38" fmla="*/ 2 w 15"/>
                  <a:gd name="T39" fmla="*/ 12 h 14"/>
                  <a:gd name="T40" fmla="*/ 2 w 15"/>
                  <a:gd name="T41" fmla="*/ 12 h 14"/>
                  <a:gd name="T42" fmla="*/ 3 w 15"/>
                  <a:gd name="T43" fmla="*/ 13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7 w 15"/>
                  <a:gd name="T57" fmla="*/ 14 h 14"/>
                  <a:gd name="T58" fmla="*/ 7 w 15"/>
                  <a:gd name="T59" fmla="*/ 14 h 14"/>
                  <a:gd name="T60" fmla="*/ 8 w 15"/>
                  <a:gd name="T61" fmla="*/ 14 h 14"/>
                  <a:gd name="T62" fmla="*/ 8 w 15"/>
                  <a:gd name="T63" fmla="*/ 14 h 14"/>
                  <a:gd name="T64" fmla="*/ 9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1 w 15"/>
                  <a:gd name="T71" fmla="*/ 14 h 14"/>
                  <a:gd name="T72" fmla="*/ 11 w 15"/>
                  <a:gd name="T73" fmla="*/ 13 h 14"/>
                  <a:gd name="T74" fmla="*/ 12 w 15"/>
                  <a:gd name="T75" fmla="*/ 13 h 14"/>
                  <a:gd name="T76" fmla="*/ 12 w 15"/>
                  <a:gd name="T77" fmla="*/ 13 h 14"/>
                  <a:gd name="T78" fmla="*/ 13 w 15"/>
                  <a:gd name="T79" fmla="*/ 12 h 14"/>
                  <a:gd name="T80" fmla="*/ 13 w 15"/>
                  <a:gd name="T81" fmla="*/ 12 h 14"/>
                  <a:gd name="T82" fmla="*/ 13 w 15"/>
                  <a:gd name="T83" fmla="*/ 12 h 14"/>
                  <a:gd name="T84" fmla="*/ 14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5 w 15"/>
                  <a:gd name="T91" fmla="*/ 8 h 14"/>
                  <a:gd name="T92" fmla="*/ 15 w 15"/>
                  <a:gd name="T93" fmla="*/ 8 h 14"/>
                  <a:gd name="T94" fmla="*/ 15 w 15"/>
                  <a:gd name="T95" fmla="*/ 7 h 14"/>
                  <a:gd name="T96" fmla="*/ 15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4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1 h 14"/>
                  <a:gd name="T110" fmla="*/ 12 w 15"/>
                  <a:gd name="T111" fmla="*/ 1 h 14"/>
                  <a:gd name="T112" fmla="*/ 11 w 15"/>
                  <a:gd name="T113" fmla="*/ 1 h 14"/>
                  <a:gd name="T114" fmla="*/ 11 w 15"/>
                  <a:gd name="T115" fmla="*/ 1 h 14"/>
                  <a:gd name="T116" fmla="*/ 10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0" name="Freeform 164">
                <a:extLst>
                  <a:ext uri="{FF2B5EF4-FFF2-40B4-BE49-F238E27FC236}">
                    <a16:creationId xmlns:a16="http://schemas.microsoft.com/office/drawing/2014/main" id="{D4E9388B-81B6-4FAC-9016-3F50AA4DF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8" y="2343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4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1 w 15"/>
                  <a:gd name="T39" fmla="*/ 12 h 15"/>
                  <a:gd name="T40" fmla="*/ 2 w 15"/>
                  <a:gd name="T41" fmla="*/ 12 h 15"/>
                  <a:gd name="T42" fmla="*/ 2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4 h 15"/>
                  <a:gd name="T56" fmla="*/ 7 w 15"/>
                  <a:gd name="T57" fmla="*/ 15 h 15"/>
                  <a:gd name="T58" fmla="*/ 7 w 15"/>
                  <a:gd name="T59" fmla="*/ 15 h 15"/>
                  <a:gd name="T60" fmla="*/ 7 w 15"/>
                  <a:gd name="T61" fmla="*/ 15 h 15"/>
                  <a:gd name="T62" fmla="*/ 8 w 15"/>
                  <a:gd name="T63" fmla="*/ 15 h 15"/>
                  <a:gd name="T64" fmla="*/ 9 w 15"/>
                  <a:gd name="T65" fmla="*/ 14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3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2 h 15"/>
                  <a:gd name="T80" fmla="*/ 13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1 h 15"/>
                  <a:gd name="T110" fmla="*/ 12 w 15"/>
                  <a:gd name="T111" fmla="*/ 1 h 15"/>
                  <a:gd name="T112" fmla="*/ 11 w 15"/>
                  <a:gd name="T113" fmla="*/ 1 h 15"/>
                  <a:gd name="T114" fmla="*/ 10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1" name="Freeform 165">
                <a:extLst>
                  <a:ext uri="{FF2B5EF4-FFF2-40B4-BE49-F238E27FC236}">
                    <a16:creationId xmlns:a16="http://schemas.microsoft.com/office/drawing/2014/main" id="{FE4EA5A5-C674-4852-A330-A7E1FF4A6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8" y="2343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4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1 w 15"/>
                  <a:gd name="T39" fmla="*/ 12 h 15"/>
                  <a:gd name="T40" fmla="*/ 2 w 15"/>
                  <a:gd name="T41" fmla="*/ 12 h 15"/>
                  <a:gd name="T42" fmla="*/ 2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4 h 15"/>
                  <a:gd name="T56" fmla="*/ 7 w 15"/>
                  <a:gd name="T57" fmla="*/ 15 h 15"/>
                  <a:gd name="T58" fmla="*/ 7 w 15"/>
                  <a:gd name="T59" fmla="*/ 15 h 15"/>
                  <a:gd name="T60" fmla="*/ 7 w 15"/>
                  <a:gd name="T61" fmla="*/ 15 h 15"/>
                  <a:gd name="T62" fmla="*/ 8 w 15"/>
                  <a:gd name="T63" fmla="*/ 15 h 15"/>
                  <a:gd name="T64" fmla="*/ 9 w 15"/>
                  <a:gd name="T65" fmla="*/ 14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3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2 h 15"/>
                  <a:gd name="T80" fmla="*/ 13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1 h 15"/>
                  <a:gd name="T110" fmla="*/ 12 w 15"/>
                  <a:gd name="T111" fmla="*/ 1 h 15"/>
                  <a:gd name="T112" fmla="*/ 11 w 15"/>
                  <a:gd name="T113" fmla="*/ 1 h 15"/>
                  <a:gd name="T114" fmla="*/ 10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2" name="Freeform 166">
                <a:extLst>
                  <a:ext uri="{FF2B5EF4-FFF2-40B4-BE49-F238E27FC236}">
                    <a16:creationId xmlns:a16="http://schemas.microsoft.com/office/drawing/2014/main" id="{5FD57BF2-DD07-47AB-A937-6EBE62536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1" y="2340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1 h 14"/>
                  <a:gd name="T8" fmla="*/ 3 w 14"/>
                  <a:gd name="T9" fmla="*/ 1 h 14"/>
                  <a:gd name="T10" fmla="*/ 3 w 14"/>
                  <a:gd name="T11" fmla="*/ 2 h 14"/>
                  <a:gd name="T12" fmla="*/ 2 w 14"/>
                  <a:gd name="T13" fmla="*/ 2 h 14"/>
                  <a:gd name="T14" fmla="*/ 2 w 14"/>
                  <a:gd name="T15" fmla="*/ 2 h 14"/>
                  <a:gd name="T16" fmla="*/ 1 w 14"/>
                  <a:gd name="T17" fmla="*/ 3 h 14"/>
                  <a:gd name="T18" fmla="*/ 1 w 14"/>
                  <a:gd name="T19" fmla="*/ 3 h 14"/>
                  <a:gd name="T20" fmla="*/ 1 w 14"/>
                  <a:gd name="T21" fmla="*/ 4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1 h 14"/>
                  <a:gd name="T38" fmla="*/ 1 w 14"/>
                  <a:gd name="T39" fmla="*/ 12 h 14"/>
                  <a:gd name="T40" fmla="*/ 2 w 14"/>
                  <a:gd name="T41" fmla="*/ 12 h 14"/>
                  <a:gd name="T42" fmla="*/ 2 w 14"/>
                  <a:gd name="T43" fmla="*/ 13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4 h 14"/>
                  <a:gd name="T50" fmla="*/ 5 w 14"/>
                  <a:gd name="T51" fmla="*/ 14 h 14"/>
                  <a:gd name="T52" fmla="*/ 5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4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3 h 14"/>
                  <a:gd name="T78" fmla="*/ 12 w 14"/>
                  <a:gd name="T79" fmla="*/ 13 h 14"/>
                  <a:gd name="T80" fmla="*/ 13 w 14"/>
                  <a:gd name="T81" fmla="*/ 12 h 14"/>
                  <a:gd name="T82" fmla="*/ 13 w 14"/>
                  <a:gd name="T83" fmla="*/ 12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9 h 14"/>
                  <a:gd name="T92" fmla="*/ 14 w 14"/>
                  <a:gd name="T93" fmla="*/ 8 h 14"/>
                  <a:gd name="T94" fmla="*/ 14 w 14"/>
                  <a:gd name="T95" fmla="*/ 7 h 14"/>
                  <a:gd name="T96" fmla="*/ 14 w 14"/>
                  <a:gd name="T97" fmla="*/ 6 h 14"/>
                  <a:gd name="T98" fmla="*/ 14 w 14"/>
                  <a:gd name="T99" fmla="*/ 5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2 h 14"/>
                  <a:gd name="T108" fmla="*/ 12 w 14"/>
                  <a:gd name="T109" fmla="*/ 2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1 h 14"/>
                  <a:gd name="T116" fmla="*/ 9 w 14"/>
                  <a:gd name="T117" fmla="*/ 0 h 14"/>
                  <a:gd name="T118" fmla="*/ 9 w 14"/>
                  <a:gd name="T119" fmla="*/ 0 h 14"/>
                  <a:gd name="T120" fmla="*/ 8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3" name="Freeform 167">
                <a:extLst>
                  <a:ext uri="{FF2B5EF4-FFF2-40B4-BE49-F238E27FC236}">
                    <a16:creationId xmlns:a16="http://schemas.microsoft.com/office/drawing/2014/main" id="{037FC30D-1F0A-4B2D-8144-5BA132AD4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1" y="2340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5 w 14"/>
                  <a:gd name="T5" fmla="*/ 0 h 14"/>
                  <a:gd name="T6" fmla="*/ 4 w 14"/>
                  <a:gd name="T7" fmla="*/ 1 h 14"/>
                  <a:gd name="T8" fmla="*/ 3 w 14"/>
                  <a:gd name="T9" fmla="*/ 1 h 14"/>
                  <a:gd name="T10" fmla="*/ 3 w 14"/>
                  <a:gd name="T11" fmla="*/ 2 h 14"/>
                  <a:gd name="T12" fmla="*/ 2 w 14"/>
                  <a:gd name="T13" fmla="*/ 2 h 14"/>
                  <a:gd name="T14" fmla="*/ 2 w 14"/>
                  <a:gd name="T15" fmla="*/ 2 h 14"/>
                  <a:gd name="T16" fmla="*/ 1 w 14"/>
                  <a:gd name="T17" fmla="*/ 3 h 14"/>
                  <a:gd name="T18" fmla="*/ 1 w 14"/>
                  <a:gd name="T19" fmla="*/ 3 h 14"/>
                  <a:gd name="T20" fmla="*/ 1 w 14"/>
                  <a:gd name="T21" fmla="*/ 4 h 14"/>
                  <a:gd name="T22" fmla="*/ 0 w 14"/>
                  <a:gd name="T23" fmla="*/ 4 h 14"/>
                  <a:gd name="T24" fmla="*/ 0 w 14"/>
                  <a:gd name="T25" fmla="*/ 5 h 14"/>
                  <a:gd name="T26" fmla="*/ 0 w 14"/>
                  <a:gd name="T27" fmla="*/ 6 h 14"/>
                  <a:gd name="T28" fmla="*/ 0 w 14"/>
                  <a:gd name="T29" fmla="*/ 7 h 14"/>
                  <a:gd name="T30" fmla="*/ 0 w 14"/>
                  <a:gd name="T31" fmla="*/ 8 h 14"/>
                  <a:gd name="T32" fmla="*/ 0 w 14"/>
                  <a:gd name="T33" fmla="*/ 9 h 14"/>
                  <a:gd name="T34" fmla="*/ 0 w 14"/>
                  <a:gd name="T35" fmla="*/ 10 h 14"/>
                  <a:gd name="T36" fmla="*/ 1 w 14"/>
                  <a:gd name="T37" fmla="*/ 11 h 14"/>
                  <a:gd name="T38" fmla="*/ 1 w 14"/>
                  <a:gd name="T39" fmla="*/ 12 h 14"/>
                  <a:gd name="T40" fmla="*/ 2 w 14"/>
                  <a:gd name="T41" fmla="*/ 12 h 14"/>
                  <a:gd name="T42" fmla="*/ 2 w 14"/>
                  <a:gd name="T43" fmla="*/ 13 h 14"/>
                  <a:gd name="T44" fmla="*/ 3 w 14"/>
                  <a:gd name="T45" fmla="*/ 13 h 14"/>
                  <a:gd name="T46" fmla="*/ 3 w 14"/>
                  <a:gd name="T47" fmla="*/ 13 h 14"/>
                  <a:gd name="T48" fmla="*/ 4 w 14"/>
                  <a:gd name="T49" fmla="*/ 14 h 14"/>
                  <a:gd name="T50" fmla="*/ 5 w 14"/>
                  <a:gd name="T51" fmla="*/ 14 h 14"/>
                  <a:gd name="T52" fmla="*/ 5 w 14"/>
                  <a:gd name="T53" fmla="*/ 14 h 14"/>
                  <a:gd name="T54" fmla="*/ 6 w 14"/>
                  <a:gd name="T55" fmla="*/ 14 h 14"/>
                  <a:gd name="T56" fmla="*/ 6 w 14"/>
                  <a:gd name="T57" fmla="*/ 14 h 14"/>
                  <a:gd name="T58" fmla="*/ 7 w 14"/>
                  <a:gd name="T59" fmla="*/ 14 h 14"/>
                  <a:gd name="T60" fmla="*/ 7 w 14"/>
                  <a:gd name="T61" fmla="*/ 14 h 14"/>
                  <a:gd name="T62" fmla="*/ 8 w 14"/>
                  <a:gd name="T63" fmla="*/ 14 h 14"/>
                  <a:gd name="T64" fmla="*/ 8 w 14"/>
                  <a:gd name="T65" fmla="*/ 14 h 14"/>
                  <a:gd name="T66" fmla="*/ 9 w 14"/>
                  <a:gd name="T67" fmla="*/ 14 h 14"/>
                  <a:gd name="T68" fmla="*/ 9 w 14"/>
                  <a:gd name="T69" fmla="*/ 14 h 14"/>
                  <a:gd name="T70" fmla="*/ 10 w 14"/>
                  <a:gd name="T71" fmla="*/ 14 h 14"/>
                  <a:gd name="T72" fmla="*/ 11 w 14"/>
                  <a:gd name="T73" fmla="*/ 13 h 14"/>
                  <a:gd name="T74" fmla="*/ 11 w 14"/>
                  <a:gd name="T75" fmla="*/ 13 h 14"/>
                  <a:gd name="T76" fmla="*/ 12 w 14"/>
                  <a:gd name="T77" fmla="*/ 13 h 14"/>
                  <a:gd name="T78" fmla="*/ 12 w 14"/>
                  <a:gd name="T79" fmla="*/ 13 h 14"/>
                  <a:gd name="T80" fmla="*/ 13 w 14"/>
                  <a:gd name="T81" fmla="*/ 12 h 14"/>
                  <a:gd name="T82" fmla="*/ 13 w 14"/>
                  <a:gd name="T83" fmla="*/ 12 h 14"/>
                  <a:gd name="T84" fmla="*/ 13 w 14"/>
                  <a:gd name="T85" fmla="*/ 11 h 14"/>
                  <a:gd name="T86" fmla="*/ 14 w 14"/>
                  <a:gd name="T87" fmla="*/ 10 h 14"/>
                  <a:gd name="T88" fmla="*/ 14 w 14"/>
                  <a:gd name="T89" fmla="*/ 9 h 14"/>
                  <a:gd name="T90" fmla="*/ 14 w 14"/>
                  <a:gd name="T91" fmla="*/ 9 h 14"/>
                  <a:gd name="T92" fmla="*/ 14 w 14"/>
                  <a:gd name="T93" fmla="*/ 8 h 14"/>
                  <a:gd name="T94" fmla="*/ 14 w 14"/>
                  <a:gd name="T95" fmla="*/ 7 h 14"/>
                  <a:gd name="T96" fmla="*/ 14 w 14"/>
                  <a:gd name="T97" fmla="*/ 6 h 14"/>
                  <a:gd name="T98" fmla="*/ 14 w 14"/>
                  <a:gd name="T99" fmla="*/ 5 h 14"/>
                  <a:gd name="T100" fmla="*/ 14 w 14"/>
                  <a:gd name="T101" fmla="*/ 4 h 14"/>
                  <a:gd name="T102" fmla="*/ 13 w 14"/>
                  <a:gd name="T103" fmla="*/ 3 h 14"/>
                  <a:gd name="T104" fmla="*/ 13 w 14"/>
                  <a:gd name="T105" fmla="*/ 2 h 14"/>
                  <a:gd name="T106" fmla="*/ 12 w 14"/>
                  <a:gd name="T107" fmla="*/ 2 h 14"/>
                  <a:gd name="T108" fmla="*/ 12 w 14"/>
                  <a:gd name="T109" fmla="*/ 2 h 14"/>
                  <a:gd name="T110" fmla="*/ 11 w 14"/>
                  <a:gd name="T111" fmla="*/ 1 h 14"/>
                  <a:gd name="T112" fmla="*/ 11 w 14"/>
                  <a:gd name="T113" fmla="*/ 1 h 14"/>
                  <a:gd name="T114" fmla="*/ 10 w 14"/>
                  <a:gd name="T115" fmla="*/ 1 h 14"/>
                  <a:gd name="T116" fmla="*/ 9 w 14"/>
                  <a:gd name="T117" fmla="*/ 0 h 14"/>
                  <a:gd name="T118" fmla="*/ 9 w 14"/>
                  <a:gd name="T119" fmla="*/ 0 h 14"/>
                  <a:gd name="T120" fmla="*/ 8 w 14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4" name="Freeform 168">
                <a:extLst>
                  <a:ext uri="{FF2B5EF4-FFF2-40B4-BE49-F238E27FC236}">
                    <a16:creationId xmlns:a16="http://schemas.microsoft.com/office/drawing/2014/main" id="{F4DBEB50-D460-484C-9D10-0B51395C0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1" y="2338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4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2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4 h 15"/>
                  <a:gd name="T56" fmla="*/ 7 w 15"/>
                  <a:gd name="T57" fmla="*/ 14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4 h 15"/>
                  <a:gd name="T64" fmla="*/ 9 w 15"/>
                  <a:gd name="T65" fmla="*/ 14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3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2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0 h 15"/>
                  <a:gd name="T88" fmla="*/ 14 w 15"/>
                  <a:gd name="T89" fmla="*/ 9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5" name="Freeform 169">
                <a:extLst>
                  <a:ext uri="{FF2B5EF4-FFF2-40B4-BE49-F238E27FC236}">
                    <a16:creationId xmlns:a16="http://schemas.microsoft.com/office/drawing/2014/main" id="{D74BA035-81F3-4CDC-97EE-BD6B7D45F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1" y="2338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4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2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4 h 15"/>
                  <a:gd name="T56" fmla="*/ 7 w 15"/>
                  <a:gd name="T57" fmla="*/ 14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4 h 15"/>
                  <a:gd name="T64" fmla="*/ 9 w 15"/>
                  <a:gd name="T65" fmla="*/ 14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3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2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0 h 15"/>
                  <a:gd name="T88" fmla="*/ 14 w 15"/>
                  <a:gd name="T89" fmla="*/ 9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6" name="Freeform 170">
                <a:extLst>
                  <a:ext uri="{FF2B5EF4-FFF2-40B4-BE49-F238E27FC236}">
                    <a16:creationId xmlns:a16="http://schemas.microsoft.com/office/drawing/2014/main" id="{3BE74949-F783-415C-8041-FEC64A903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" y="2335"/>
                <a:ext cx="14" cy="15"/>
              </a:xfrm>
              <a:custGeom>
                <a:avLst/>
                <a:gdLst>
                  <a:gd name="T0" fmla="*/ 6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7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2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8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3 h 15"/>
                  <a:gd name="T82" fmla="*/ 13 w 14"/>
                  <a:gd name="T83" fmla="*/ 12 h 15"/>
                  <a:gd name="T84" fmla="*/ 13 w 14"/>
                  <a:gd name="T85" fmla="*/ 12 h 15"/>
                  <a:gd name="T86" fmla="*/ 13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7" name="Freeform 171">
                <a:extLst>
                  <a:ext uri="{FF2B5EF4-FFF2-40B4-BE49-F238E27FC236}">
                    <a16:creationId xmlns:a16="http://schemas.microsoft.com/office/drawing/2014/main" id="{FBF0D25D-79EE-4CDC-91B5-C6FACFC92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" y="2335"/>
                <a:ext cx="14" cy="15"/>
              </a:xfrm>
              <a:custGeom>
                <a:avLst/>
                <a:gdLst>
                  <a:gd name="T0" fmla="*/ 6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7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2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8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3 h 15"/>
                  <a:gd name="T82" fmla="*/ 13 w 14"/>
                  <a:gd name="T83" fmla="*/ 12 h 15"/>
                  <a:gd name="T84" fmla="*/ 13 w 14"/>
                  <a:gd name="T85" fmla="*/ 12 h 15"/>
                  <a:gd name="T86" fmla="*/ 13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8" name="Freeform 172">
                <a:extLst>
                  <a:ext uri="{FF2B5EF4-FFF2-40B4-BE49-F238E27FC236}">
                    <a16:creationId xmlns:a16="http://schemas.microsoft.com/office/drawing/2014/main" id="{EEB810D0-C4BA-4C97-A076-233F52941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7" y="2334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6 w 15"/>
                  <a:gd name="T5" fmla="*/ 0 h 15"/>
                  <a:gd name="T6" fmla="*/ 5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1 w 15"/>
                  <a:gd name="T27" fmla="*/ 6 h 15"/>
                  <a:gd name="T28" fmla="*/ 0 w 15"/>
                  <a:gd name="T29" fmla="*/ 7 h 15"/>
                  <a:gd name="T30" fmla="*/ 1 w 15"/>
                  <a:gd name="T31" fmla="*/ 8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3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3 h 15"/>
                  <a:gd name="T48" fmla="*/ 5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7 w 15"/>
                  <a:gd name="T55" fmla="*/ 15 h 15"/>
                  <a:gd name="T56" fmla="*/ 7 w 15"/>
                  <a:gd name="T57" fmla="*/ 15 h 15"/>
                  <a:gd name="T58" fmla="*/ 8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2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0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2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2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9" name="Freeform 173">
                <a:extLst>
                  <a:ext uri="{FF2B5EF4-FFF2-40B4-BE49-F238E27FC236}">
                    <a16:creationId xmlns:a16="http://schemas.microsoft.com/office/drawing/2014/main" id="{5B7D633C-D984-40F2-AACC-3C398738C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7" y="2334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6 w 15"/>
                  <a:gd name="T5" fmla="*/ 0 h 15"/>
                  <a:gd name="T6" fmla="*/ 5 w 15"/>
                  <a:gd name="T7" fmla="*/ 1 h 15"/>
                  <a:gd name="T8" fmla="*/ 4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1 w 15"/>
                  <a:gd name="T25" fmla="*/ 6 h 15"/>
                  <a:gd name="T26" fmla="*/ 1 w 15"/>
                  <a:gd name="T27" fmla="*/ 6 h 15"/>
                  <a:gd name="T28" fmla="*/ 0 w 15"/>
                  <a:gd name="T29" fmla="*/ 7 h 15"/>
                  <a:gd name="T30" fmla="*/ 1 w 15"/>
                  <a:gd name="T31" fmla="*/ 8 h 15"/>
                  <a:gd name="T32" fmla="*/ 1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3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4 w 15"/>
                  <a:gd name="T47" fmla="*/ 13 h 15"/>
                  <a:gd name="T48" fmla="*/ 5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7 w 15"/>
                  <a:gd name="T55" fmla="*/ 15 h 15"/>
                  <a:gd name="T56" fmla="*/ 7 w 15"/>
                  <a:gd name="T57" fmla="*/ 15 h 15"/>
                  <a:gd name="T58" fmla="*/ 8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2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3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4 w 15"/>
                  <a:gd name="T85" fmla="*/ 11 h 15"/>
                  <a:gd name="T86" fmla="*/ 14 w 15"/>
                  <a:gd name="T87" fmla="*/ 10 h 15"/>
                  <a:gd name="T88" fmla="*/ 15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5 w 15"/>
                  <a:gd name="T99" fmla="*/ 5 h 15"/>
                  <a:gd name="T100" fmla="*/ 14 w 15"/>
                  <a:gd name="T101" fmla="*/ 4 h 15"/>
                  <a:gd name="T102" fmla="*/ 14 w 15"/>
                  <a:gd name="T103" fmla="*/ 3 h 15"/>
                  <a:gd name="T104" fmla="*/ 13 w 15"/>
                  <a:gd name="T105" fmla="*/ 2 h 15"/>
                  <a:gd name="T106" fmla="*/ 13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2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0" name="Freeform 174">
                <a:extLst>
                  <a:ext uri="{FF2B5EF4-FFF2-40B4-BE49-F238E27FC236}">
                    <a16:creationId xmlns:a16="http://schemas.microsoft.com/office/drawing/2014/main" id="{56AA6BA6-9C46-4542-AA88-7DC255AEA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333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4 w 15"/>
                  <a:gd name="T7" fmla="*/ 1 h 15"/>
                  <a:gd name="T8" fmla="*/ 3 w 15"/>
                  <a:gd name="T9" fmla="*/ 2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4 h 15"/>
                  <a:gd name="T48" fmla="*/ 4 w 15"/>
                  <a:gd name="T49" fmla="*/ 14 h 15"/>
                  <a:gd name="T50" fmla="*/ 5 w 15"/>
                  <a:gd name="T51" fmla="*/ 15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5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3 w 15"/>
                  <a:gd name="T85" fmla="*/ 12 h 15"/>
                  <a:gd name="T86" fmla="*/ 14 w 15"/>
                  <a:gd name="T87" fmla="*/ 11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4 h 15"/>
                  <a:gd name="T104" fmla="*/ 13 w 15"/>
                  <a:gd name="T105" fmla="*/ 3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1" name="Freeform 175">
                <a:extLst>
                  <a:ext uri="{FF2B5EF4-FFF2-40B4-BE49-F238E27FC236}">
                    <a16:creationId xmlns:a16="http://schemas.microsoft.com/office/drawing/2014/main" id="{9BDBB1BF-D46A-4CA1-A203-6594C6716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" y="2333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4 w 15"/>
                  <a:gd name="T7" fmla="*/ 1 h 15"/>
                  <a:gd name="T8" fmla="*/ 3 w 15"/>
                  <a:gd name="T9" fmla="*/ 2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4 h 15"/>
                  <a:gd name="T48" fmla="*/ 4 w 15"/>
                  <a:gd name="T49" fmla="*/ 14 h 15"/>
                  <a:gd name="T50" fmla="*/ 5 w 15"/>
                  <a:gd name="T51" fmla="*/ 15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5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3 w 15"/>
                  <a:gd name="T85" fmla="*/ 12 h 15"/>
                  <a:gd name="T86" fmla="*/ 14 w 15"/>
                  <a:gd name="T87" fmla="*/ 11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4 h 15"/>
                  <a:gd name="T104" fmla="*/ 13 w 15"/>
                  <a:gd name="T105" fmla="*/ 3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2" name="Freeform 176">
                <a:extLst>
                  <a:ext uri="{FF2B5EF4-FFF2-40B4-BE49-F238E27FC236}">
                    <a16:creationId xmlns:a16="http://schemas.microsoft.com/office/drawing/2014/main" id="{6FFCE404-AC6A-4CFB-8CB7-BABDB1BCB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4" y="2333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1 h 14"/>
                  <a:gd name="T8" fmla="*/ 3 w 15"/>
                  <a:gd name="T9" fmla="*/ 1 h 14"/>
                  <a:gd name="T10" fmla="*/ 3 w 15"/>
                  <a:gd name="T11" fmla="*/ 2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3 h 14"/>
                  <a:gd name="T18" fmla="*/ 1 w 15"/>
                  <a:gd name="T19" fmla="*/ 3 h 14"/>
                  <a:gd name="T20" fmla="*/ 1 w 15"/>
                  <a:gd name="T21" fmla="*/ 4 h 14"/>
                  <a:gd name="T22" fmla="*/ 0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0 w 15"/>
                  <a:gd name="T35" fmla="*/ 10 h 14"/>
                  <a:gd name="T36" fmla="*/ 1 w 15"/>
                  <a:gd name="T37" fmla="*/ 11 h 14"/>
                  <a:gd name="T38" fmla="*/ 1 w 15"/>
                  <a:gd name="T39" fmla="*/ 12 h 14"/>
                  <a:gd name="T40" fmla="*/ 2 w 15"/>
                  <a:gd name="T41" fmla="*/ 12 h 14"/>
                  <a:gd name="T42" fmla="*/ 2 w 15"/>
                  <a:gd name="T43" fmla="*/ 13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6 w 15"/>
                  <a:gd name="T57" fmla="*/ 14 h 14"/>
                  <a:gd name="T58" fmla="*/ 7 w 15"/>
                  <a:gd name="T59" fmla="*/ 14 h 14"/>
                  <a:gd name="T60" fmla="*/ 7 w 15"/>
                  <a:gd name="T61" fmla="*/ 14 h 14"/>
                  <a:gd name="T62" fmla="*/ 8 w 15"/>
                  <a:gd name="T63" fmla="*/ 14 h 14"/>
                  <a:gd name="T64" fmla="*/ 8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0 w 15"/>
                  <a:gd name="T71" fmla="*/ 14 h 14"/>
                  <a:gd name="T72" fmla="*/ 11 w 15"/>
                  <a:gd name="T73" fmla="*/ 13 h 14"/>
                  <a:gd name="T74" fmla="*/ 11 w 15"/>
                  <a:gd name="T75" fmla="*/ 13 h 14"/>
                  <a:gd name="T76" fmla="*/ 12 w 15"/>
                  <a:gd name="T77" fmla="*/ 13 h 14"/>
                  <a:gd name="T78" fmla="*/ 12 w 15"/>
                  <a:gd name="T79" fmla="*/ 13 h 14"/>
                  <a:gd name="T80" fmla="*/ 13 w 15"/>
                  <a:gd name="T81" fmla="*/ 12 h 14"/>
                  <a:gd name="T82" fmla="*/ 13 w 15"/>
                  <a:gd name="T83" fmla="*/ 12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4 w 15"/>
                  <a:gd name="T91" fmla="*/ 9 h 14"/>
                  <a:gd name="T92" fmla="*/ 14 w 15"/>
                  <a:gd name="T93" fmla="*/ 8 h 14"/>
                  <a:gd name="T94" fmla="*/ 14 w 15"/>
                  <a:gd name="T95" fmla="*/ 7 h 14"/>
                  <a:gd name="T96" fmla="*/ 14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2 h 14"/>
                  <a:gd name="T110" fmla="*/ 11 w 15"/>
                  <a:gd name="T111" fmla="*/ 1 h 14"/>
                  <a:gd name="T112" fmla="*/ 11 w 15"/>
                  <a:gd name="T113" fmla="*/ 1 h 14"/>
                  <a:gd name="T114" fmla="*/ 10 w 15"/>
                  <a:gd name="T115" fmla="*/ 1 h 14"/>
                  <a:gd name="T116" fmla="*/ 9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3" name="Freeform 177">
                <a:extLst>
                  <a:ext uri="{FF2B5EF4-FFF2-40B4-BE49-F238E27FC236}">
                    <a16:creationId xmlns:a16="http://schemas.microsoft.com/office/drawing/2014/main" id="{015C1F2C-698C-490A-9BC5-C7D45CCE2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4" y="2333"/>
                <a:ext cx="15" cy="14"/>
              </a:xfrm>
              <a:custGeom>
                <a:avLst/>
                <a:gdLst>
                  <a:gd name="T0" fmla="*/ 7 w 15"/>
                  <a:gd name="T1" fmla="*/ 0 h 14"/>
                  <a:gd name="T2" fmla="*/ 6 w 15"/>
                  <a:gd name="T3" fmla="*/ 0 h 14"/>
                  <a:gd name="T4" fmla="*/ 5 w 15"/>
                  <a:gd name="T5" fmla="*/ 0 h 14"/>
                  <a:gd name="T6" fmla="*/ 4 w 15"/>
                  <a:gd name="T7" fmla="*/ 1 h 14"/>
                  <a:gd name="T8" fmla="*/ 3 w 15"/>
                  <a:gd name="T9" fmla="*/ 1 h 14"/>
                  <a:gd name="T10" fmla="*/ 3 w 15"/>
                  <a:gd name="T11" fmla="*/ 2 h 14"/>
                  <a:gd name="T12" fmla="*/ 2 w 15"/>
                  <a:gd name="T13" fmla="*/ 2 h 14"/>
                  <a:gd name="T14" fmla="*/ 2 w 15"/>
                  <a:gd name="T15" fmla="*/ 2 h 14"/>
                  <a:gd name="T16" fmla="*/ 2 w 15"/>
                  <a:gd name="T17" fmla="*/ 3 h 14"/>
                  <a:gd name="T18" fmla="*/ 1 w 15"/>
                  <a:gd name="T19" fmla="*/ 3 h 14"/>
                  <a:gd name="T20" fmla="*/ 1 w 15"/>
                  <a:gd name="T21" fmla="*/ 4 h 14"/>
                  <a:gd name="T22" fmla="*/ 0 w 15"/>
                  <a:gd name="T23" fmla="*/ 4 h 14"/>
                  <a:gd name="T24" fmla="*/ 0 w 15"/>
                  <a:gd name="T25" fmla="*/ 5 h 14"/>
                  <a:gd name="T26" fmla="*/ 0 w 15"/>
                  <a:gd name="T27" fmla="*/ 6 h 14"/>
                  <a:gd name="T28" fmla="*/ 0 w 15"/>
                  <a:gd name="T29" fmla="*/ 7 h 14"/>
                  <a:gd name="T30" fmla="*/ 0 w 15"/>
                  <a:gd name="T31" fmla="*/ 8 h 14"/>
                  <a:gd name="T32" fmla="*/ 0 w 15"/>
                  <a:gd name="T33" fmla="*/ 9 h 14"/>
                  <a:gd name="T34" fmla="*/ 0 w 15"/>
                  <a:gd name="T35" fmla="*/ 10 h 14"/>
                  <a:gd name="T36" fmla="*/ 1 w 15"/>
                  <a:gd name="T37" fmla="*/ 11 h 14"/>
                  <a:gd name="T38" fmla="*/ 1 w 15"/>
                  <a:gd name="T39" fmla="*/ 12 h 14"/>
                  <a:gd name="T40" fmla="*/ 2 w 15"/>
                  <a:gd name="T41" fmla="*/ 12 h 14"/>
                  <a:gd name="T42" fmla="*/ 2 w 15"/>
                  <a:gd name="T43" fmla="*/ 13 h 14"/>
                  <a:gd name="T44" fmla="*/ 3 w 15"/>
                  <a:gd name="T45" fmla="*/ 13 h 14"/>
                  <a:gd name="T46" fmla="*/ 3 w 15"/>
                  <a:gd name="T47" fmla="*/ 13 h 14"/>
                  <a:gd name="T48" fmla="*/ 4 w 15"/>
                  <a:gd name="T49" fmla="*/ 14 h 14"/>
                  <a:gd name="T50" fmla="*/ 5 w 15"/>
                  <a:gd name="T51" fmla="*/ 14 h 14"/>
                  <a:gd name="T52" fmla="*/ 6 w 15"/>
                  <a:gd name="T53" fmla="*/ 14 h 14"/>
                  <a:gd name="T54" fmla="*/ 6 w 15"/>
                  <a:gd name="T55" fmla="*/ 14 h 14"/>
                  <a:gd name="T56" fmla="*/ 6 w 15"/>
                  <a:gd name="T57" fmla="*/ 14 h 14"/>
                  <a:gd name="T58" fmla="*/ 7 w 15"/>
                  <a:gd name="T59" fmla="*/ 14 h 14"/>
                  <a:gd name="T60" fmla="*/ 7 w 15"/>
                  <a:gd name="T61" fmla="*/ 14 h 14"/>
                  <a:gd name="T62" fmla="*/ 8 w 15"/>
                  <a:gd name="T63" fmla="*/ 14 h 14"/>
                  <a:gd name="T64" fmla="*/ 8 w 15"/>
                  <a:gd name="T65" fmla="*/ 14 h 14"/>
                  <a:gd name="T66" fmla="*/ 9 w 15"/>
                  <a:gd name="T67" fmla="*/ 14 h 14"/>
                  <a:gd name="T68" fmla="*/ 10 w 15"/>
                  <a:gd name="T69" fmla="*/ 14 h 14"/>
                  <a:gd name="T70" fmla="*/ 10 w 15"/>
                  <a:gd name="T71" fmla="*/ 14 h 14"/>
                  <a:gd name="T72" fmla="*/ 11 w 15"/>
                  <a:gd name="T73" fmla="*/ 13 h 14"/>
                  <a:gd name="T74" fmla="*/ 11 w 15"/>
                  <a:gd name="T75" fmla="*/ 13 h 14"/>
                  <a:gd name="T76" fmla="*/ 12 w 15"/>
                  <a:gd name="T77" fmla="*/ 13 h 14"/>
                  <a:gd name="T78" fmla="*/ 12 w 15"/>
                  <a:gd name="T79" fmla="*/ 13 h 14"/>
                  <a:gd name="T80" fmla="*/ 13 w 15"/>
                  <a:gd name="T81" fmla="*/ 12 h 14"/>
                  <a:gd name="T82" fmla="*/ 13 w 15"/>
                  <a:gd name="T83" fmla="*/ 12 h 14"/>
                  <a:gd name="T84" fmla="*/ 13 w 15"/>
                  <a:gd name="T85" fmla="*/ 11 h 14"/>
                  <a:gd name="T86" fmla="*/ 14 w 15"/>
                  <a:gd name="T87" fmla="*/ 10 h 14"/>
                  <a:gd name="T88" fmla="*/ 14 w 15"/>
                  <a:gd name="T89" fmla="*/ 9 h 14"/>
                  <a:gd name="T90" fmla="*/ 14 w 15"/>
                  <a:gd name="T91" fmla="*/ 9 h 14"/>
                  <a:gd name="T92" fmla="*/ 14 w 15"/>
                  <a:gd name="T93" fmla="*/ 8 h 14"/>
                  <a:gd name="T94" fmla="*/ 14 w 15"/>
                  <a:gd name="T95" fmla="*/ 7 h 14"/>
                  <a:gd name="T96" fmla="*/ 14 w 15"/>
                  <a:gd name="T97" fmla="*/ 6 h 14"/>
                  <a:gd name="T98" fmla="*/ 14 w 15"/>
                  <a:gd name="T99" fmla="*/ 5 h 14"/>
                  <a:gd name="T100" fmla="*/ 14 w 15"/>
                  <a:gd name="T101" fmla="*/ 4 h 14"/>
                  <a:gd name="T102" fmla="*/ 13 w 15"/>
                  <a:gd name="T103" fmla="*/ 3 h 14"/>
                  <a:gd name="T104" fmla="*/ 13 w 15"/>
                  <a:gd name="T105" fmla="*/ 2 h 14"/>
                  <a:gd name="T106" fmla="*/ 12 w 15"/>
                  <a:gd name="T107" fmla="*/ 2 h 14"/>
                  <a:gd name="T108" fmla="*/ 12 w 15"/>
                  <a:gd name="T109" fmla="*/ 2 h 14"/>
                  <a:gd name="T110" fmla="*/ 11 w 15"/>
                  <a:gd name="T111" fmla="*/ 1 h 14"/>
                  <a:gd name="T112" fmla="*/ 11 w 15"/>
                  <a:gd name="T113" fmla="*/ 1 h 14"/>
                  <a:gd name="T114" fmla="*/ 10 w 15"/>
                  <a:gd name="T115" fmla="*/ 1 h 14"/>
                  <a:gd name="T116" fmla="*/ 9 w 15"/>
                  <a:gd name="T117" fmla="*/ 0 h 14"/>
                  <a:gd name="T118" fmla="*/ 9 w 15"/>
                  <a:gd name="T119" fmla="*/ 0 h 14"/>
                  <a:gd name="T120" fmla="*/ 8 w 15"/>
                  <a:gd name="T1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4" name="Freeform 178">
                <a:extLst>
                  <a:ext uri="{FF2B5EF4-FFF2-40B4-BE49-F238E27FC236}">
                    <a16:creationId xmlns:a16="http://schemas.microsoft.com/office/drawing/2014/main" id="{AA82E46C-6579-451C-87F9-FC0BBF583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5" y="2333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5" name="Freeform 179">
                <a:extLst>
                  <a:ext uri="{FF2B5EF4-FFF2-40B4-BE49-F238E27FC236}">
                    <a16:creationId xmlns:a16="http://schemas.microsoft.com/office/drawing/2014/main" id="{25656C47-D472-4116-8E1D-D679310CAC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5" y="2333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0 h 15"/>
                  <a:gd name="T6" fmla="*/ 4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2 h 15"/>
                  <a:gd name="T16" fmla="*/ 2 w 15"/>
                  <a:gd name="T17" fmla="*/ 3 h 15"/>
                  <a:gd name="T18" fmla="*/ 1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5 h 15"/>
                  <a:gd name="T26" fmla="*/ 0 w 15"/>
                  <a:gd name="T27" fmla="*/ 6 h 15"/>
                  <a:gd name="T28" fmla="*/ 0 w 15"/>
                  <a:gd name="T29" fmla="*/ 7 h 15"/>
                  <a:gd name="T30" fmla="*/ 0 w 15"/>
                  <a:gd name="T31" fmla="*/ 8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3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4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4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3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2 h 15"/>
                  <a:gd name="T82" fmla="*/ 13 w 15"/>
                  <a:gd name="T83" fmla="*/ 12 h 15"/>
                  <a:gd name="T84" fmla="*/ 13 w 15"/>
                  <a:gd name="T85" fmla="*/ 11 h 15"/>
                  <a:gd name="T86" fmla="*/ 14 w 15"/>
                  <a:gd name="T87" fmla="*/ 10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3 h 15"/>
                  <a:gd name="T104" fmla="*/ 13 w 15"/>
                  <a:gd name="T105" fmla="*/ 2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1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0 h 15"/>
                  <a:gd name="T118" fmla="*/ 9 w 15"/>
                  <a:gd name="T119" fmla="*/ 0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6" name="Freeform 180">
                <a:extLst>
                  <a:ext uri="{FF2B5EF4-FFF2-40B4-BE49-F238E27FC236}">
                    <a16:creationId xmlns:a16="http://schemas.microsoft.com/office/drawing/2014/main" id="{1A426812-3206-4A05-A40D-84C48E214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" y="2333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7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3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7" name="Freeform 181">
                <a:extLst>
                  <a:ext uri="{FF2B5EF4-FFF2-40B4-BE49-F238E27FC236}">
                    <a16:creationId xmlns:a16="http://schemas.microsoft.com/office/drawing/2014/main" id="{06979563-4D77-4B52-BBC8-BC7E5451E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" y="2333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7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3 h 15"/>
                  <a:gd name="T82" fmla="*/ 13 w 14"/>
                  <a:gd name="T83" fmla="*/ 12 h 15"/>
                  <a:gd name="T84" fmla="*/ 13 w 14"/>
                  <a:gd name="T85" fmla="*/ 11 h 15"/>
                  <a:gd name="T86" fmla="*/ 14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4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8" name="Freeform 182">
                <a:extLst>
                  <a:ext uri="{FF2B5EF4-FFF2-40B4-BE49-F238E27FC236}">
                    <a16:creationId xmlns:a16="http://schemas.microsoft.com/office/drawing/2014/main" id="{B2CB0B2F-B910-44A7-94C3-82C2B25BD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" y="2335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4 w 15"/>
                  <a:gd name="T7" fmla="*/ 1 h 15"/>
                  <a:gd name="T8" fmla="*/ 3 w 15"/>
                  <a:gd name="T9" fmla="*/ 2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3 w 15"/>
                  <a:gd name="T85" fmla="*/ 12 h 15"/>
                  <a:gd name="T86" fmla="*/ 14 w 15"/>
                  <a:gd name="T87" fmla="*/ 11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4 h 15"/>
                  <a:gd name="T104" fmla="*/ 13 w 15"/>
                  <a:gd name="T105" fmla="*/ 3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9" name="Freeform 183">
                <a:extLst>
                  <a:ext uri="{FF2B5EF4-FFF2-40B4-BE49-F238E27FC236}">
                    <a16:creationId xmlns:a16="http://schemas.microsoft.com/office/drawing/2014/main" id="{32563281-8DC3-448A-82C5-65053884E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" y="2335"/>
                <a:ext cx="15" cy="15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1 h 15"/>
                  <a:gd name="T4" fmla="*/ 5 w 15"/>
                  <a:gd name="T5" fmla="*/ 1 h 15"/>
                  <a:gd name="T6" fmla="*/ 4 w 15"/>
                  <a:gd name="T7" fmla="*/ 1 h 15"/>
                  <a:gd name="T8" fmla="*/ 3 w 15"/>
                  <a:gd name="T9" fmla="*/ 2 h 15"/>
                  <a:gd name="T10" fmla="*/ 3 w 15"/>
                  <a:gd name="T11" fmla="*/ 2 h 15"/>
                  <a:gd name="T12" fmla="*/ 2 w 15"/>
                  <a:gd name="T13" fmla="*/ 2 h 15"/>
                  <a:gd name="T14" fmla="*/ 2 w 15"/>
                  <a:gd name="T15" fmla="*/ 3 h 15"/>
                  <a:gd name="T16" fmla="*/ 2 w 15"/>
                  <a:gd name="T17" fmla="*/ 3 h 15"/>
                  <a:gd name="T18" fmla="*/ 2 w 15"/>
                  <a:gd name="T19" fmla="*/ 3 h 15"/>
                  <a:gd name="T20" fmla="*/ 1 w 15"/>
                  <a:gd name="T21" fmla="*/ 4 h 15"/>
                  <a:gd name="T22" fmla="*/ 1 w 15"/>
                  <a:gd name="T23" fmla="*/ 5 h 15"/>
                  <a:gd name="T24" fmla="*/ 0 w 15"/>
                  <a:gd name="T25" fmla="*/ 6 h 15"/>
                  <a:gd name="T26" fmla="*/ 0 w 15"/>
                  <a:gd name="T27" fmla="*/ 7 h 15"/>
                  <a:gd name="T28" fmla="*/ 0 w 15"/>
                  <a:gd name="T29" fmla="*/ 8 h 15"/>
                  <a:gd name="T30" fmla="*/ 0 w 15"/>
                  <a:gd name="T31" fmla="*/ 9 h 15"/>
                  <a:gd name="T32" fmla="*/ 0 w 15"/>
                  <a:gd name="T33" fmla="*/ 9 h 15"/>
                  <a:gd name="T34" fmla="*/ 1 w 15"/>
                  <a:gd name="T35" fmla="*/ 10 h 15"/>
                  <a:gd name="T36" fmla="*/ 1 w 15"/>
                  <a:gd name="T37" fmla="*/ 11 h 15"/>
                  <a:gd name="T38" fmla="*/ 2 w 15"/>
                  <a:gd name="T39" fmla="*/ 12 h 15"/>
                  <a:gd name="T40" fmla="*/ 2 w 15"/>
                  <a:gd name="T41" fmla="*/ 13 h 15"/>
                  <a:gd name="T42" fmla="*/ 3 w 15"/>
                  <a:gd name="T43" fmla="*/ 13 h 15"/>
                  <a:gd name="T44" fmla="*/ 3 w 15"/>
                  <a:gd name="T45" fmla="*/ 13 h 15"/>
                  <a:gd name="T46" fmla="*/ 3 w 15"/>
                  <a:gd name="T47" fmla="*/ 14 h 15"/>
                  <a:gd name="T48" fmla="*/ 4 w 15"/>
                  <a:gd name="T49" fmla="*/ 14 h 15"/>
                  <a:gd name="T50" fmla="*/ 5 w 15"/>
                  <a:gd name="T51" fmla="*/ 14 h 15"/>
                  <a:gd name="T52" fmla="*/ 6 w 15"/>
                  <a:gd name="T53" fmla="*/ 15 h 15"/>
                  <a:gd name="T54" fmla="*/ 6 w 15"/>
                  <a:gd name="T55" fmla="*/ 15 h 15"/>
                  <a:gd name="T56" fmla="*/ 7 w 15"/>
                  <a:gd name="T57" fmla="*/ 15 h 15"/>
                  <a:gd name="T58" fmla="*/ 7 w 15"/>
                  <a:gd name="T59" fmla="*/ 15 h 15"/>
                  <a:gd name="T60" fmla="*/ 8 w 15"/>
                  <a:gd name="T61" fmla="*/ 15 h 15"/>
                  <a:gd name="T62" fmla="*/ 8 w 15"/>
                  <a:gd name="T63" fmla="*/ 15 h 15"/>
                  <a:gd name="T64" fmla="*/ 9 w 15"/>
                  <a:gd name="T65" fmla="*/ 15 h 15"/>
                  <a:gd name="T66" fmla="*/ 9 w 15"/>
                  <a:gd name="T67" fmla="*/ 15 h 15"/>
                  <a:gd name="T68" fmla="*/ 10 w 15"/>
                  <a:gd name="T69" fmla="*/ 14 h 15"/>
                  <a:gd name="T70" fmla="*/ 11 w 15"/>
                  <a:gd name="T71" fmla="*/ 14 h 15"/>
                  <a:gd name="T72" fmla="*/ 11 w 15"/>
                  <a:gd name="T73" fmla="*/ 14 h 15"/>
                  <a:gd name="T74" fmla="*/ 12 w 15"/>
                  <a:gd name="T75" fmla="*/ 14 h 15"/>
                  <a:gd name="T76" fmla="*/ 12 w 15"/>
                  <a:gd name="T77" fmla="*/ 13 h 15"/>
                  <a:gd name="T78" fmla="*/ 12 w 15"/>
                  <a:gd name="T79" fmla="*/ 13 h 15"/>
                  <a:gd name="T80" fmla="*/ 13 w 15"/>
                  <a:gd name="T81" fmla="*/ 13 h 15"/>
                  <a:gd name="T82" fmla="*/ 13 w 15"/>
                  <a:gd name="T83" fmla="*/ 12 h 15"/>
                  <a:gd name="T84" fmla="*/ 13 w 15"/>
                  <a:gd name="T85" fmla="*/ 12 h 15"/>
                  <a:gd name="T86" fmla="*/ 14 w 15"/>
                  <a:gd name="T87" fmla="*/ 11 h 15"/>
                  <a:gd name="T88" fmla="*/ 14 w 15"/>
                  <a:gd name="T89" fmla="*/ 10 h 15"/>
                  <a:gd name="T90" fmla="*/ 15 w 15"/>
                  <a:gd name="T91" fmla="*/ 9 h 15"/>
                  <a:gd name="T92" fmla="*/ 15 w 15"/>
                  <a:gd name="T93" fmla="*/ 8 h 15"/>
                  <a:gd name="T94" fmla="*/ 15 w 15"/>
                  <a:gd name="T95" fmla="*/ 7 h 15"/>
                  <a:gd name="T96" fmla="*/ 15 w 15"/>
                  <a:gd name="T97" fmla="*/ 6 h 15"/>
                  <a:gd name="T98" fmla="*/ 14 w 15"/>
                  <a:gd name="T99" fmla="*/ 5 h 15"/>
                  <a:gd name="T100" fmla="*/ 14 w 15"/>
                  <a:gd name="T101" fmla="*/ 4 h 15"/>
                  <a:gd name="T102" fmla="*/ 13 w 15"/>
                  <a:gd name="T103" fmla="*/ 4 h 15"/>
                  <a:gd name="T104" fmla="*/ 13 w 15"/>
                  <a:gd name="T105" fmla="*/ 3 h 15"/>
                  <a:gd name="T106" fmla="*/ 12 w 15"/>
                  <a:gd name="T107" fmla="*/ 2 h 15"/>
                  <a:gd name="T108" fmla="*/ 12 w 15"/>
                  <a:gd name="T109" fmla="*/ 2 h 15"/>
                  <a:gd name="T110" fmla="*/ 12 w 15"/>
                  <a:gd name="T111" fmla="*/ 2 h 15"/>
                  <a:gd name="T112" fmla="*/ 11 w 15"/>
                  <a:gd name="T113" fmla="*/ 1 h 15"/>
                  <a:gd name="T114" fmla="*/ 11 w 15"/>
                  <a:gd name="T115" fmla="*/ 1 h 15"/>
                  <a:gd name="T116" fmla="*/ 10 w 15"/>
                  <a:gd name="T117" fmla="*/ 1 h 15"/>
                  <a:gd name="T118" fmla="*/ 9 w 15"/>
                  <a:gd name="T119" fmla="*/ 1 h 15"/>
                  <a:gd name="T120" fmla="*/ 8 w 15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80" name="Freeform 184">
                <a:extLst>
                  <a:ext uri="{FF2B5EF4-FFF2-40B4-BE49-F238E27FC236}">
                    <a16:creationId xmlns:a16="http://schemas.microsoft.com/office/drawing/2014/main" id="{CF1E2DCB-A7F1-4F9C-AB53-A3116F538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" y="2338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6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3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81" name="Freeform 185">
                <a:extLst>
                  <a:ext uri="{FF2B5EF4-FFF2-40B4-BE49-F238E27FC236}">
                    <a16:creationId xmlns:a16="http://schemas.microsoft.com/office/drawing/2014/main" id="{D4C43CED-E215-4BD1-AC1A-10C554CA8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" y="2338"/>
                <a:ext cx="14" cy="15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0 h 15"/>
                  <a:gd name="T4" fmla="*/ 5 w 14"/>
                  <a:gd name="T5" fmla="*/ 1 h 15"/>
                  <a:gd name="T6" fmla="*/ 4 w 14"/>
                  <a:gd name="T7" fmla="*/ 1 h 15"/>
                  <a:gd name="T8" fmla="*/ 3 w 14"/>
                  <a:gd name="T9" fmla="*/ 1 h 15"/>
                  <a:gd name="T10" fmla="*/ 2 w 14"/>
                  <a:gd name="T11" fmla="*/ 2 h 15"/>
                  <a:gd name="T12" fmla="*/ 2 w 14"/>
                  <a:gd name="T13" fmla="*/ 2 h 15"/>
                  <a:gd name="T14" fmla="*/ 2 w 14"/>
                  <a:gd name="T15" fmla="*/ 2 h 15"/>
                  <a:gd name="T16" fmla="*/ 1 w 14"/>
                  <a:gd name="T17" fmla="*/ 3 h 15"/>
                  <a:gd name="T18" fmla="*/ 1 w 14"/>
                  <a:gd name="T19" fmla="*/ 3 h 15"/>
                  <a:gd name="T20" fmla="*/ 1 w 14"/>
                  <a:gd name="T21" fmla="*/ 4 h 15"/>
                  <a:gd name="T22" fmla="*/ 0 w 14"/>
                  <a:gd name="T23" fmla="*/ 5 h 15"/>
                  <a:gd name="T24" fmla="*/ 0 w 14"/>
                  <a:gd name="T25" fmla="*/ 6 h 15"/>
                  <a:gd name="T26" fmla="*/ 0 w 14"/>
                  <a:gd name="T27" fmla="*/ 6 h 15"/>
                  <a:gd name="T28" fmla="*/ 0 w 14"/>
                  <a:gd name="T29" fmla="*/ 8 h 15"/>
                  <a:gd name="T30" fmla="*/ 0 w 14"/>
                  <a:gd name="T31" fmla="*/ 8 h 15"/>
                  <a:gd name="T32" fmla="*/ 0 w 14"/>
                  <a:gd name="T33" fmla="*/ 9 h 15"/>
                  <a:gd name="T34" fmla="*/ 0 w 14"/>
                  <a:gd name="T35" fmla="*/ 10 h 15"/>
                  <a:gd name="T36" fmla="*/ 1 w 14"/>
                  <a:gd name="T37" fmla="*/ 11 h 15"/>
                  <a:gd name="T38" fmla="*/ 1 w 14"/>
                  <a:gd name="T39" fmla="*/ 12 h 15"/>
                  <a:gd name="T40" fmla="*/ 2 w 14"/>
                  <a:gd name="T41" fmla="*/ 13 h 15"/>
                  <a:gd name="T42" fmla="*/ 2 w 14"/>
                  <a:gd name="T43" fmla="*/ 13 h 15"/>
                  <a:gd name="T44" fmla="*/ 3 w 14"/>
                  <a:gd name="T45" fmla="*/ 13 h 15"/>
                  <a:gd name="T46" fmla="*/ 3 w 14"/>
                  <a:gd name="T47" fmla="*/ 14 h 15"/>
                  <a:gd name="T48" fmla="*/ 4 w 14"/>
                  <a:gd name="T49" fmla="*/ 14 h 15"/>
                  <a:gd name="T50" fmla="*/ 5 w 14"/>
                  <a:gd name="T51" fmla="*/ 14 h 15"/>
                  <a:gd name="T52" fmla="*/ 5 w 14"/>
                  <a:gd name="T53" fmla="*/ 15 h 15"/>
                  <a:gd name="T54" fmla="*/ 6 w 14"/>
                  <a:gd name="T55" fmla="*/ 15 h 15"/>
                  <a:gd name="T56" fmla="*/ 6 w 14"/>
                  <a:gd name="T57" fmla="*/ 15 h 15"/>
                  <a:gd name="T58" fmla="*/ 7 w 14"/>
                  <a:gd name="T59" fmla="*/ 15 h 15"/>
                  <a:gd name="T60" fmla="*/ 7 w 14"/>
                  <a:gd name="T61" fmla="*/ 15 h 15"/>
                  <a:gd name="T62" fmla="*/ 8 w 14"/>
                  <a:gd name="T63" fmla="*/ 15 h 15"/>
                  <a:gd name="T64" fmla="*/ 8 w 14"/>
                  <a:gd name="T65" fmla="*/ 15 h 15"/>
                  <a:gd name="T66" fmla="*/ 9 w 14"/>
                  <a:gd name="T67" fmla="*/ 15 h 15"/>
                  <a:gd name="T68" fmla="*/ 9 w 14"/>
                  <a:gd name="T69" fmla="*/ 14 h 15"/>
                  <a:gd name="T70" fmla="*/ 10 w 14"/>
                  <a:gd name="T71" fmla="*/ 14 h 15"/>
                  <a:gd name="T72" fmla="*/ 11 w 14"/>
                  <a:gd name="T73" fmla="*/ 14 h 15"/>
                  <a:gd name="T74" fmla="*/ 11 w 14"/>
                  <a:gd name="T75" fmla="*/ 13 h 15"/>
                  <a:gd name="T76" fmla="*/ 12 w 14"/>
                  <a:gd name="T77" fmla="*/ 13 h 15"/>
                  <a:gd name="T78" fmla="*/ 12 w 14"/>
                  <a:gd name="T79" fmla="*/ 13 h 15"/>
                  <a:gd name="T80" fmla="*/ 12 w 14"/>
                  <a:gd name="T81" fmla="*/ 12 h 15"/>
                  <a:gd name="T82" fmla="*/ 13 w 14"/>
                  <a:gd name="T83" fmla="*/ 12 h 15"/>
                  <a:gd name="T84" fmla="*/ 13 w 14"/>
                  <a:gd name="T85" fmla="*/ 11 h 15"/>
                  <a:gd name="T86" fmla="*/ 13 w 14"/>
                  <a:gd name="T87" fmla="*/ 11 h 15"/>
                  <a:gd name="T88" fmla="*/ 14 w 14"/>
                  <a:gd name="T89" fmla="*/ 10 h 15"/>
                  <a:gd name="T90" fmla="*/ 14 w 14"/>
                  <a:gd name="T91" fmla="*/ 9 h 15"/>
                  <a:gd name="T92" fmla="*/ 14 w 14"/>
                  <a:gd name="T93" fmla="*/ 8 h 15"/>
                  <a:gd name="T94" fmla="*/ 14 w 14"/>
                  <a:gd name="T95" fmla="*/ 7 h 15"/>
                  <a:gd name="T96" fmla="*/ 14 w 14"/>
                  <a:gd name="T97" fmla="*/ 6 h 15"/>
                  <a:gd name="T98" fmla="*/ 14 w 14"/>
                  <a:gd name="T99" fmla="*/ 5 h 15"/>
                  <a:gd name="T100" fmla="*/ 13 w 14"/>
                  <a:gd name="T101" fmla="*/ 4 h 15"/>
                  <a:gd name="T102" fmla="*/ 13 w 14"/>
                  <a:gd name="T103" fmla="*/ 3 h 15"/>
                  <a:gd name="T104" fmla="*/ 12 w 14"/>
                  <a:gd name="T105" fmla="*/ 3 h 15"/>
                  <a:gd name="T106" fmla="*/ 12 w 14"/>
                  <a:gd name="T107" fmla="*/ 2 h 15"/>
                  <a:gd name="T108" fmla="*/ 12 w 14"/>
                  <a:gd name="T109" fmla="*/ 2 h 15"/>
                  <a:gd name="T110" fmla="*/ 11 w 14"/>
                  <a:gd name="T111" fmla="*/ 2 h 15"/>
                  <a:gd name="T112" fmla="*/ 11 w 14"/>
                  <a:gd name="T113" fmla="*/ 1 h 15"/>
                  <a:gd name="T114" fmla="*/ 10 w 14"/>
                  <a:gd name="T115" fmla="*/ 1 h 15"/>
                  <a:gd name="T116" fmla="*/ 9 w 14"/>
                  <a:gd name="T117" fmla="*/ 1 h 15"/>
                  <a:gd name="T118" fmla="*/ 8 w 14"/>
                  <a:gd name="T119" fmla="*/ 0 h 15"/>
                  <a:gd name="T120" fmla="*/ 7 w 14"/>
                  <a:gd name="T1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82" name="Rectangle 186">
                <a:extLst>
                  <a:ext uri="{FF2B5EF4-FFF2-40B4-BE49-F238E27FC236}">
                    <a16:creationId xmlns:a16="http://schemas.microsoft.com/office/drawing/2014/main" id="{31104985-CC33-4216-8921-30AF2175C1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4" y="2811"/>
                <a:ext cx="55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7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v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187">
                <a:extLst>
                  <a:ext uri="{FF2B5EF4-FFF2-40B4-BE49-F238E27FC236}">
                    <a16:creationId xmlns:a16="http://schemas.microsoft.com/office/drawing/2014/main" id="{7D326136-0DFD-4F48-871A-47AEE5A13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9" y="2356"/>
                <a:ext cx="57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7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u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pic>
            <p:nvPicPr>
              <p:cNvPr id="100540" name="Picture 188">
                <a:extLst>
                  <a:ext uri="{FF2B5EF4-FFF2-40B4-BE49-F238E27FC236}">
                    <a16:creationId xmlns:a16="http://schemas.microsoft.com/office/drawing/2014/main" id="{1923C0E3-9232-4C0D-9D94-993F982172A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19" y="2466"/>
                <a:ext cx="201" cy="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0541" name="Picture 189">
                <a:extLst>
                  <a:ext uri="{FF2B5EF4-FFF2-40B4-BE49-F238E27FC236}">
                    <a16:creationId xmlns:a16="http://schemas.microsoft.com/office/drawing/2014/main" id="{C425E6BB-6AF0-4B43-884A-0D0EB96B91A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0" y="2717"/>
                <a:ext cx="47" cy="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0542" name="Picture 190">
                <a:extLst>
                  <a:ext uri="{FF2B5EF4-FFF2-40B4-BE49-F238E27FC236}">
                    <a16:creationId xmlns:a16="http://schemas.microsoft.com/office/drawing/2014/main" id="{D05B0599-42F6-4E13-A03E-397C8E20E5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8" y="2715"/>
                <a:ext cx="47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1" name="Group 268">
              <a:extLst>
                <a:ext uri="{FF2B5EF4-FFF2-40B4-BE49-F238E27FC236}">
                  <a16:creationId xmlns:a16="http://schemas.microsoft.com/office/drawing/2014/main" id="{08BD94BA-979E-42F3-AA02-71A0F2CD3E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85709" y="5634147"/>
              <a:ext cx="2014683" cy="1251237"/>
              <a:chOff x="4520" y="2492"/>
              <a:chExt cx="1081" cy="680"/>
            </a:xfrm>
          </p:grpSpPr>
          <p:sp>
            <p:nvSpPr>
              <p:cNvPr id="22" name="Line 192">
                <a:extLst>
                  <a:ext uri="{FF2B5EF4-FFF2-40B4-BE49-F238E27FC236}">
                    <a16:creationId xmlns:a16="http://schemas.microsoft.com/office/drawing/2014/main" id="{5C13594C-A651-4206-9F96-7C7B8AB7CD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5" y="3027"/>
                <a:ext cx="764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3" name="Line 193">
                <a:extLst>
                  <a:ext uri="{FF2B5EF4-FFF2-40B4-BE49-F238E27FC236}">
                    <a16:creationId xmlns:a16="http://schemas.microsoft.com/office/drawing/2014/main" id="{4F76F209-F45C-49AC-8ECE-CAC23EFFF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5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4" name="Line 194">
                <a:extLst>
                  <a:ext uri="{FF2B5EF4-FFF2-40B4-BE49-F238E27FC236}">
                    <a16:creationId xmlns:a16="http://schemas.microsoft.com/office/drawing/2014/main" id="{32D1A2F5-1C44-4525-B3BB-5D0F042937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2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5" name="Line 195">
                <a:extLst>
                  <a:ext uri="{FF2B5EF4-FFF2-40B4-BE49-F238E27FC236}">
                    <a16:creationId xmlns:a16="http://schemas.microsoft.com/office/drawing/2014/main" id="{AE1B232A-9DE2-480D-A7BF-5DD7222DC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8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6" name="Line 196">
                <a:extLst>
                  <a:ext uri="{FF2B5EF4-FFF2-40B4-BE49-F238E27FC236}">
                    <a16:creationId xmlns:a16="http://schemas.microsoft.com/office/drawing/2014/main" id="{9D98D7A9-83F7-4F76-8A39-FAE16B4F34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5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7" name="Line 197">
                <a:extLst>
                  <a:ext uri="{FF2B5EF4-FFF2-40B4-BE49-F238E27FC236}">
                    <a16:creationId xmlns:a16="http://schemas.microsoft.com/office/drawing/2014/main" id="{3FAA6F21-0D7E-4F90-9F9A-77EAA866D7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1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8" name="Line 198">
                <a:extLst>
                  <a:ext uri="{FF2B5EF4-FFF2-40B4-BE49-F238E27FC236}">
                    <a16:creationId xmlns:a16="http://schemas.microsoft.com/office/drawing/2014/main" id="{6FEDCA58-AC45-4F37-A1C1-CA010DD45D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7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29" name="Line 199">
                <a:extLst>
                  <a:ext uri="{FF2B5EF4-FFF2-40B4-BE49-F238E27FC236}">
                    <a16:creationId xmlns:a16="http://schemas.microsoft.com/office/drawing/2014/main" id="{B7933069-B392-473B-8784-4E8F2C5C37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4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0" name="Line 200">
                <a:extLst>
                  <a:ext uri="{FF2B5EF4-FFF2-40B4-BE49-F238E27FC236}">
                    <a16:creationId xmlns:a16="http://schemas.microsoft.com/office/drawing/2014/main" id="{17A86F8F-60B7-4409-85E6-F69F1D063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0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1" name="Line 201">
                <a:extLst>
                  <a:ext uri="{FF2B5EF4-FFF2-40B4-BE49-F238E27FC236}">
                    <a16:creationId xmlns:a16="http://schemas.microsoft.com/office/drawing/2014/main" id="{40C9A3AD-E51B-4AF1-A627-3E9BD62B70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6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2" name="Line 202">
                <a:extLst>
                  <a:ext uri="{FF2B5EF4-FFF2-40B4-BE49-F238E27FC236}">
                    <a16:creationId xmlns:a16="http://schemas.microsoft.com/office/drawing/2014/main" id="{B577FA4A-7E73-4E99-AE67-B00024EA67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3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3" name="Line 203">
                <a:extLst>
                  <a:ext uri="{FF2B5EF4-FFF2-40B4-BE49-F238E27FC236}">
                    <a16:creationId xmlns:a16="http://schemas.microsoft.com/office/drawing/2014/main" id="{110F80CE-8390-4247-9CC8-A81199B223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9" y="3027"/>
                <a:ext cx="0" cy="38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4" name="Line 204">
                <a:extLst>
                  <a:ext uri="{FF2B5EF4-FFF2-40B4-BE49-F238E27FC236}">
                    <a16:creationId xmlns:a16="http://schemas.microsoft.com/office/drawing/2014/main" id="{819C2033-A482-4795-A012-B9355CA3A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4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5" name="Line 205">
                <a:extLst>
                  <a:ext uri="{FF2B5EF4-FFF2-40B4-BE49-F238E27FC236}">
                    <a16:creationId xmlns:a16="http://schemas.microsoft.com/office/drawing/2014/main" id="{EF911980-1185-4EE6-A9C4-18C041956E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0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6" name="Line 206">
                <a:extLst>
                  <a:ext uri="{FF2B5EF4-FFF2-40B4-BE49-F238E27FC236}">
                    <a16:creationId xmlns:a16="http://schemas.microsoft.com/office/drawing/2014/main" id="{D90D7396-E61B-4B06-9AD5-FC51CE11C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66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7" name="Line 207">
                <a:extLst>
                  <a:ext uri="{FF2B5EF4-FFF2-40B4-BE49-F238E27FC236}">
                    <a16:creationId xmlns:a16="http://schemas.microsoft.com/office/drawing/2014/main" id="{07A2B395-2331-4F70-90F0-E2E815D91F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3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8" name="Line 208">
                <a:extLst>
                  <a:ext uri="{FF2B5EF4-FFF2-40B4-BE49-F238E27FC236}">
                    <a16:creationId xmlns:a16="http://schemas.microsoft.com/office/drawing/2014/main" id="{242544CA-A5F6-4C4E-8575-C91A60AA54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9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39" name="Line 209">
                <a:extLst>
                  <a:ext uri="{FF2B5EF4-FFF2-40B4-BE49-F238E27FC236}">
                    <a16:creationId xmlns:a16="http://schemas.microsoft.com/office/drawing/2014/main" id="{5FB55A83-CC59-4F69-9425-589A0818F7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6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40" name="Line 210">
                <a:extLst>
                  <a:ext uri="{FF2B5EF4-FFF2-40B4-BE49-F238E27FC236}">
                    <a16:creationId xmlns:a16="http://schemas.microsoft.com/office/drawing/2014/main" id="{F9618B5E-E593-429B-9548-0FF0D8D5F4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2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44" name="Line 211">
                <a:extLst>
                  <a:ext uri="{FF2B5EF4-FFF2-40B4-BE49-F238E27FC236}">
                    <a16:creationId xmlns:a16="http://schemas.microsoft.com/office/drawing/2014/main" id="{88CE672C-AB56-49DC-8676-5D6CCE7185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8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45" name="Line 212">
                <a:extLst>
                  <a:ext uri="{FF2B5EF4-FFF2-40B4-BE49-F238E27FC236}">
                    <a16:creationId xmlns:a16="http://schemas.microsoft.com/office/drawing/2014/main" id="{F10ED5B1-93CE-4B89-A3B0-F331FE8461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5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46" name="Line 213">
                <a:extLst>
                  <a:ext uri="{FF2B5EF4-FFF2-40B4-BE49-F238E27FC236}">
                    <a16:creationId xmlns:a16="http://schemas.microsoft.com/office/drawing/2014/main" id="{D0D32157-23DB-4DA9-9DBA-CE8F4BEA6D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1" y="3027"/>
                <a:ext cx="0" cy="19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47" name="Rectangle 214">
                <a:extLst>
                  <a:ext uri="{FF2B5EF4-FFF2-40B4-BE49-F238E27FC236}">
                    <a16:creationId xmlns:a16="http://schemas.microsoft.com/office/drawing/2014/main" id="{AE529FBF-9AC1-47F8-B680-C3187B8C3A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8" y="3084"/>
                <a:ext cx="30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215">
                <a:extLst>
                  <a:ext uri="{FF2B5EF4-FFF2-40B4-BE49-F238E27FC236}">
                    <a16:creationId xmlns:a16="http://schemas.microsoft.com/office/drawing/2014/main" id="{EE0709EF-781A-425E-88EA-B640D4E5A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6" y="3084"/>
                <a:ext cx="4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15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9" name="Rectangle 216">
                <a:extLst>
                  <a:ext uri="{FF2B5EF4-FFF2-40B4-BE49-F238E27FC236}">
                    <a16:creationId xmlns:a16="http://schemas.microsoft.com/office/drawing/2014/main" id="{5F62B1CE-EE70-4ABB-A2E2-9D744D236C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2" y="3084"/>
                <a:ext cx="4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30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0" name="Rectangle 217">
                <a:extLst>
                  <a:ext uri="{FF2B5EF4-FFF2-40B4-BE49-F238E27FC236}">
                    <a16:creationId xmlns:a16="http://schemas.microsoft.com/office/drawing/2014/main" id="{FAF2A2BF-525B-4F59-A5B0-C5414D0308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9" y="3084"/>
                <a:ext cx="4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45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1" name="Rectangle 218">
                <a:extLst>
                  <a:ext uri="{FF2B5EF4-FFF2-40B4-BE49-F238E27FC236}">
                    <a16:creationId xmlns:a16="http://schemas.microsoft.com/office/drawing/2014/main" id="{A590EE92-176E-4A64-8FB1-F6BC62DCF0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4" y="3084"/>
                <a:ext cx="4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60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219">
                <a:extLst>
                  <a:ext uri="{FF2B5EF4-FFF2-40B4-BE49-F238E27FC236}">
                    <a16:creationId xmlns:a16="http://schemas.microsoft.com/office/drawing/2014/main" id="{04F0355A-4B0F-449C-AF1F-82B4EB34E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1" y="3084"/>
                <a:ext cx="4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75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3" name="Rectangle 220">
                <a:extLst>
                  <a:ext uri="{FF2B5EF4-FFF2-40B4-BE49-F238E27FC236}">
                    <a16:creationId xmlns:a16="http://schemas.microsoft.com/office/drawing/2014/main" id="{E871BE6A-41BE-4433-9F9D-60F2280424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8" y="3084"/>
                <a:ext cx="4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90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4" name="Rectangle 221">
                <a:extLst>
                  <a:ext uri="{FF2B5EF4-FFF2-40B4-BE49-F238E27FC236}">
                    <a16:creationId xmlns:a16="http://schemas.microsoft.com/office/drawing/2014/main" id="{26222876-E6AE-4D5A-907C-084E9E91CE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5" y="3084"/>
                <a:ext cx="62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105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5" name="Rectangle 222">
                <a:extLst>
                  <a:ext uri="{FF2B5EF4-FFF2-40B4-BE49-F238E27FC236}">
                    <a16:creationId xmlns:a16="http://schemas.microsoft.com/office/drawing/2014/main" id="{AA93C432-0F99-4D2E-A9F1-2230A93D2C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2" y="3084"/>
                <a:ext cx="62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120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6" name="Rectangle 223">
                <a:extLst>
                  <a:ext uri="{FF2B5EF4-FFF2-40B4-BE49-F238E27FC236}">
                    <a16:creationId xmlns:a16="http://schemas.microsoft.com/office/drawing/2014/main" id="{76813649-A1C6-4088-B1A4-9871E92510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9" y="3084"/>
                <a:ext cx="62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135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7" name="Rectangle 224">
                <a:extLst>
                  <a:ext uri="{FF2B5EF4-FFF2-40B4-BE49-F238E27FC236}">
                    <a16:creationId xmlns:a16="http://schemas.microsoft.com/office/drawing/2014/main" id="{3330E32D-9F9D-42E3-A1CB-86A0D25C55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16" y="3084"/>
                <a:ext cx="62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150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225">
                <a:extLst>
                  <a:ext uri="{FF2B5EF4-FFF2-40B4-BE49-F238E27FC236}">
                    <a16:creationId xmlns:a16="http://schemas.microsoft.com/office/drawing/2014/main" id="{4D52B00B-3E2A-4150-B196-F6A08C81AA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9" y="3119"/>
                <a:ext cx="217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Tempo (min)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9" name="Line 226">
                <a:extLst>
                  <a:ext uri="{FF2B5EF4-FFF2-40B4-BE49-F238E27FC236}">
                    <a16:creationId xmlns:a16="http://schemas.microsoft.com/office/drawing/2014/main" id="{50FA3C6A-58C8-4A8F-B385-37514C06D0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75" y="2551"/>
                <a:ext cx="0" cy="476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0" name="Line 227">
                <a:extLst>
                  <a:ext uri="{FF2B5EF4-FFF2-40B4-BE49-F238E27FC236}">
                    <a16:creationId xmlns:a16="http://schemas.microsoft.com/office/drawing/2014/main" id="{76099CF2-8927-4C6D-AA29-B2E6296D7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37" y="3027"/>
                <a:ext cx="38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1" name="Line 228">
                <a:extLst>
                  <a:ext uri="{FF2B5EF4-FFF2-40B4-BE49-F238E27FC236}">
                    <a16:creationId xmlns:a16="http://schemas.microsoft.com/office/drawing/2014/main" id="{9393B8D9-647A-4009-AC45-67896309B4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37" y="2947"/>
                <a:ext cx="38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2" name="Line 229">
                <a:extLst>
                  <a:ext uri="{FF2B5EF4-FFF2-40B4-BE49-F238E27FC236}">
                    <a16:creationId xmlns:a16="http://schemas.microsoft.com/office/drawing/2014/main" id="{45D3E433-9E24-4E79-9C94-E14D92B15E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37" y="2868"/>
                <a:ext cx="38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3" name="Line 230">
                <a:extLst>
                  <a:ext uri="{FF2B5EF4-FFF2-40B4-BE49-F238E27FC236}">
                    <a16:creationId xmlns:a16="http://schemas.microsoft.com/office/drawing/2014/main" id="{6F81E8EE-1915-445D-A159-C2100290D5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37" y="2789"/>
                <a:ext cx="38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4" name="Line 231">
                <a:extLst>
                  <a:ext uri="{FF2B5EF4-FFF2-40B4-BE49-F238E27FC236}">
                    <a16:creationId xmlns:a16="http://schemas.microsoft.com/office/drawing/2014/main" id="{9DBE9CEF-A8BC-4EEE-8D04-2402A53BB6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37" y="2709"/>
                <a:ext cx="38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5" name="Line 232">
                <a:extLst>
                  <a:ext uri="{FF2B5EF4-FFF2-40B4-BE49-F238E27FC236}">
                    <a16:creationId xmlns:a16="http://schemas.microsoft.com/office/drawing/2014/main" id="{BD0C8408-8C52-44BF-899B-E946370BC2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37" y="2630"/>
                <a:ext cx="38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6" name="Line 233">
                <a:extLst>
                  <a:ext uri="{FF2B5EF4-FFF2-40B4-BE49-F238E27FC236}">
                    <a16:creationId xmlns:a16="http://schemas.microsoft.com/office/drawing/2014/main" id="{9869A319-991F-474E-AC8C-8D768DF35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37" y="2551"/>
                <a:ext cx="38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7" name="Line 234">
                <a:extLst>
                  <a:ext uri="{FF2B5EF4-FFF2-40B4-BE49-F238E27FC236}">
                    <a16:creationId xmlns:a16="http://schemas.microsoft.com/office/drawing/2014/main" id="{CC4C9407-E1AE-4EEF-B4E9-8AE567BA60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56" y="2987"/>
                <a:ext cx="19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8" name="Line 235">
                <a:extLst>
                  <a:ext uri="{FF2B5EF4-FFF2-40B4-BE49-F238E27FC236}">
                    <a16:creationId xmlns:a16="http://schemas.microsoft.com/office/drawing/2014/main" id="{AB114A52-6338-43FC-BF38-73213B13BC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56" y="2908"/>
                <a:ext cx="19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69" name="Line 236">
                <a:extLst>
                  <a:ext uri="{FF2B5EF4-FFF2-40B4-BE49-F238E27FC236}">
                    <a16:creationId xmlns:a16="http://schemas.microsoft.com/office/drawing/2014/main" id="{4AF22F48-2094-4DBB-ADC0-CA4C755909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56" y="2828"/>
                <a:ext cx="19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70" name="Line 237">
                <a:extLst>
                  <a:ext uri="{FF2B5EF4-FFF2-40B4-BE49-F238E27FC236}">
                    <a16:creationId xmlns:a16="http://schemas.microsoft.com/office/drawing/2014/main" id="{0B5DED8C-C55B-4513-B8B4-A873384165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56" y="2749"/>
                <a:ext cx="19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71" name="Line 238">
                <a:extLst>
                  <a:ext uri="{FF2B5EF4-FFF2-40B4-BE49-F238E27FC236}">
                    <a16:creationId xmlns:a16="http://schemas.microsoft.com/office/drawing/2014/main" id="{8FE8A7A7-2DF3-4DED-A7F9-152934AD7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56" y="2670"/>
                <a:ext cx="19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72" name="Line 239">
                <a:extLst>
                  <a:ext uri="{FF2B5EF4-FFF2-40B4-BE49-F238E27FC236}">
                    <a16:creationId xmlns:a16="http://schemas.microsoft.com/office/drawing/2014/main" id="{0A00792D-0BC5-43CA-950D-BEF6D0A5BB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56" y="2590"/>
                <a:ext cx="19" cy="0"/>
              </a:xfrm>
              <a:prstGeom prst="lin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73" name="Rectangle 240">
                <a:extLst>
                  <a:ext uri="{FF2B5EF4-FFF2-40B4-BE49-F238E27FC236}">
                    <a16:creationId xmlns:a16="http://schemas.microsoft.com/office/drawing/2014/main" id="{D1B1AC14-3F76-411C-B9DB-1955DFB2A7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009"/>
                <a:ext cx="30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4" name="Rectangle 241">
                <a:extLst>
                  <a:ext uri="{FF2B5EF4-FFF2-40B4-BE49-F238E27FC236}">
                    <a16:creationId xmlns:a16="http://schemas.microsoft.com/office/drawing/2014/main" id="{B70E6516-A98B-492B-B1A1-1212DD088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6" y="2930"/>
                <a:ext cx="4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30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5" name="Rectangle 242">
                <a:extLst>
                  <a:ext uri="{FF2B5EF4-FFF2-40B4-BE49-F238E27FC236}">
                    <a16:creationId xmlns:a16="http://schemas.microsoft.com/office/drawing/2014/main" id="{2AFEEA5F-3288-4342-A049-8F83F34B19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6" y="2850"/>
                <a:ext cx="4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60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6" name="Rectangle 243">
                <a:extLst>
                  <a:ext uri="{FF2B5EF4-FFF2-40B4-BE49-F238E27FC236}">
                    <a16:creationId xmlns:a16="http://schemas.microsoft.com/office/drawing/2014/main" id="{0AE2F062-91CD-4BEB-887E-76BDA99FB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6" y="2771"/>
                <a:ext cx="4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90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7" name="Rectangle 244">
                <a:extLst>
                  <a:ext uri="{FF2B5EF4-FFF2-40B4-BE49-F238E27FC236}">
                    <a16:creationId xmlns:a16="http://schemas.microsoft.com/office/drawing/2014/main" id="{B8DA69FD-BD8E-4FE5-A70D-AE8996BEE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1" y="2693"/>
                <a:ext cx="62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120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8" name="Rectangle 245">
                <a:extLst>
                  <a:ext uri="{FF2B5EF4-FFF2-40B4-BE49-F238E27FC236}">
                    <a16:creationId xmlns:a16="http://schemas.microsoft.com/office/drawing/2014/main" id="{21A4156A-F459-40B1-964B-BA52A749F1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1" y="2612"/>
                <a:ext cx="62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150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9" name="Rectangle 246">
                <a:extLst>
                  <a:ext uri="{FF2B5EF4-FFF2-40B4-BE49-F238E27FC236}">
                    <a16:creationId xmlns:a16="http://schemas.microsoft.com/office/drawing/2014/main" id="{5370C705-8C35-4D47-858E-60AC7233C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1" y="2534"/>
                <a:ext cx="62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180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0" name="Rectangle 247">
                <a:extLst>
                  <a:ext uri="{FF2B5EF4-FFF2-40B4-BE49-F238E27FC236}">
                    <a16:creationId xmlns:a16="http://schemas.microsoft.com/office/drawing/2014/main" id="{4727746A-F71F-49CE-BA4E-8BF800E14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21" y="2810"/>
                <a:ext cx="51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M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1" name="Rectangle 248">
                <a:extLst>
                  <a:ext uri="{FF2B5EF4-FFF2-40B4-BE49-F238E27FC236}">
                    <a16:creationId xmlns:a16="http://schemas.microsoft.com/office/drawing/2014/main" id="{281D9930-7995-4530-8EDB-6A7C6067DA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35" y="2792"/>
                <a:ext cx="24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2" name="Rectangle 249">
                <a:extLst>
                  <a:ext uri="{FF2B5EF4-FFF2-40B4-BE49-F238E27FC236}">
                    <a16:creationId xmlns:a16="http://schemas.microsoft.com/office/drawing/2014/main" id="{5C4A8A09-6853-4856-B86F-50D2003450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33" y="2781"/>
                <a:ext cx="28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(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3" name="Rectangle 250">
                <a:extLst>
                  <a:ext uri="{FF2B5EF4-FFF2-40B4-BE49-F238E27FC236}">
                    <a16:creationId xmlns:a16="http://schemas.microsoft.com/office/drawing/2014/main" id="{82565E82-39E5-4857-9687-456ACCD31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30" y="2765"/>
                <a:ext cx="34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k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4" name="Rectangle 251">
                <a:extLst>
                  <a:ext uri="{FF2B5EF4-FFF2-40B4-BE49-F238E27FC236}">
                    <a16:creationId xmlns:a16="http://schemas.microsoft.com/office/drawing/2014/main" id="{0E090DE0-52F3-47B5-83CE-D4B9F149D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25" y="2741"/>
                <a:ext cx="43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N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5" name="Rectangle 252">
                <a:extLst>
                  <a:ext uri="{FF2B5EF4-FFF2-40B4-BE49-F238E27FC236}">
                    <a16:creationId xmlns:a16="http://schemas.microsoft.com/office/drawing/2014/main" id="{F839DCDD-E151-462C-B8B1-BB8C209C3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35" y="2725"/>
                <a:ext cx="24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.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6" name="Rectangle 253">
                <a:extLst>
                  <a:ext uri="{FF2B5EF4-FFF2-40B4-BE49-F238E27FC236}">
                    <a16:creationId xmlns:a16="http://schemas.microsoft.com/office/drawing/2014/main" id="{D83FC8AE-4F3F-43BB-8EAA-058A11035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25" y="2705"/>
                <a:ext cx="43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m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7" name="Rectangle 254">
                <a:extLst>
                  <a:ext uri="{FF2B5EF4-FFF2-40B4-BE49-F238E27FC236}">
                    <a16:creationId xmlns:a16="http://schemas.microsoft.com/office/drawing/2014/main" id="{B9D2F165-07D7-4351-84BE-6A6F07CB3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33" y="2685"/>
                <a:ext cx="28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)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8" name="Freeform 255">
                <a:extLst>
                  <a:ext uri="{FF2B5EF4-FFF2-40B4-BE49-F238E27FC236}">
                    <a16:creationId xmlns:a16="http://schemas.microsoft.com/office/drawing/2014/main" id="{509D2EEE-C1E1-4387-955F-AFD14E538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" y="2748"/>
                <a:ext cx="445" cy="210"/>
              </a:xfrm>
              <a:custGeom>
                <a:avLst/>
                <a:gdLst>
                  <a:gd name="T0" fmla="*/ 0 w 445"/>
                  <a:gd name="T1" fmla="*/ 210 h 210"/>
                  <a:gd name="T2" fmla="*/ 11 w 445"/>
                  <a:gd name="T3" fmla="*/ 208 h 210"/>
                  <a:gd name="T4" fmla="*/ 25 w 445"/>
                  <a:gd name="T5" fmla="*/ 207 h 210"/>
                  <a:gd name="T6" fmla="*/ 65 w 445"/>
                  <a:gd name="T7" fmla="*/ 204 h 210"/>
                  <a:gd name="T8" fmla="*/ 67 w 445"/>
                  <a:gd name="T9" fmla="*/ 203 h 210"/>
                  <a:gd name="T10" fmla="*/ 123 w 445"/>
                  <a:gd name="T11" fmla="*/ 199 h 210"/>
                  <a:gd name="T12" fmla="*/ 184 w 445"/>
                  <a:gd name="T13" fmla="*/ 193 h 210"/>
                  <a:gd name="T14" fmla="*/ 240 w 445"/>
                  <a:gd name="T15" fmla="*/ 186 h 210"/>
                  <a:gd name="T16" fmla="*/ 306 w 445"/>
                  <a:gd name="T17" fmla="*/ 158 h 210"/>
                  <a:gd name="T18" fmla="*/ 356 w 445"/>
                  <a:gd name="T19" fmla="*/ 131 h 210"/>
                  <a:gd name="T20" fmla="*/ 410 w 445"/>
                  <a:gd name="T21" fmla="*/ 50 h 210"/>
                  <a:gd name="T22" fmla="*/ 419 w 445"/>
                  <a:gd name="T23" fmla="*/ 42 h 210"/>
                  <a:gd name="T24" fmla="*/ 433 w 445"/>
                  <a:gd name="T25" fmla="*/ 29 h 210"/>
                  <a:gd name="T26" fmla="*/ 445 w 445"/>
                  <a:gd name="T27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5" h="210">
                    <a:moveTo>
                      <a:pt x="0" y="210"/>
                    </a:moveTo>
                    <a:lnTo>
                      <a:pt x="11" y="208"/>
                    </a:lnTo>
                    <a:lnTo>
                      <a:pt x="25" y="207"/>
                    </a:lnTo>
                    <a:lnTo>
                      <a:pt x="65" y="204"/>
                    </a:lnTo>
                    <a:lnTo>
                      <a:pt x="67" y="203"/>
                    </a:lnTo>
                    <a:lnTo>
                      <a:pt x="123" y="199"/>
                    </a:lnTo>
                    <a:lnTo>
                      <a:pt x="184" y="193"/>
                    </a:lnTo>
                    <a:lnTo>
                      <a:pt x="240" y="186"/>
                    </a:lnTo>
                    <a:lnTo>
                      <a:pt x="306" y="158"/>
                    </a:lnTo>
                    <a:lnTo>
                      <a:pt x="356" y="131"/>
                    </a:lnTo>
                    <a:lnTo>
                      <a:pt x="410" y="50"/>
                    </a:lnTo>
                    <a:lnTo>
                      <a:pt x="419" y="42"/>
                    </a:lnTo>
                    <a:lnTo>
                      <a:pt x="433" y="29"/>
                    </a:lnTo>
                    <a:lnTo>
                      <a:pt x="445" y="0"/>
                    </a:lnTo>
                  </a:path>
                </a:pathLst>
              </a:custGeom>
              <a:noFill/>
              <a:ln w="63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89" name="Freeform 256">
                <a:extLst>
                  <a:ext uri="{FF2B5EF4-FFF2-40B4-BE49-F238E27FC236}">
                    <a16:creationId xmlns:a16="http://schemas.microsoft.com/office/drawing/2014/main" id="{783FD45A-90F9-46BF-AC17-FC269F24E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" y="2588"/>
                <a:ext cx="754" cy="300"/>
              </a:xfrm>
              <a:custGeom>
                <a:avLst/>
                <a:gdLst>
                  <a:gd name="T0" fmla="*/ 11 w 754"/>
                  <a:gd name="T1" fmla="*/ 1 h 300"/>
                  <a:gd name="T2" fmla="*/ 31 w 754"/>
                  <a:gd name="T3" fmla="*/ 2 h 300"/>
                  <a:gd name="T4" fmla="*/ 51 w 754"/>
                  <a:gd name="T5" fmla="*/ 12 h 300"/>
                  <a:gd name="T6" fmla="*/ 72 w 754"/>
                  <a:gd name="T7" fmla="*/ 24 h 300"/>
                  <a:gd name="T8" fmla="*/ 92 w 754"/>
                  <a:gd name="T9" fmla="*/ 36 h 300"/>
                  <a:gd name="T10" fmla="*/ 112 w 754"/>
                  <a:gd name="T11" fmla="*/ 47 h 300"/>
                  <a:gd name="T12" fmla="*/ 133 w 754"/>
                  <a:gd name="T13" fmla="*/ 57 h 300"/>
                  <a:gd name="T14" fmla="*/ 153 w 754"/>
                  <a:gd name="T15" fmla="*/ 66 h 300"/>
                  <a:gd name="T16" fmla="*/ 174 w 754"/>
                  <a:gd name="T17" fmla="*/ 76 h 300"/>
                  <a:gd name="T18" fmla="*/ 194 w 754"/>
                  <a:gd name="T19" fmla="*/ 82 h 300"/>
                  <a:gd name="T20" fmla="*/ 214 w 754"/>
                  <a:gd name="T21" fmla="*/ 90 h 300"/>
                  <a:gd name="T22" fmla="*/ 235 w 754"/>
                  <a:gd name="T23" fmla="*/ 95 h 300"/>
                  <a:gd name="T24" fmla="*/ 255 w 754"/>
                  <a:gd name="T25" fmla="*/ 102 h 300"/>
                  <a:gd name="T26" fmla="*/ 275 w 754"/>
                  <a:gd name="T27" fmla="*/ 106 h 300"/>
                  <a:gd name="T28" fmla="*/ 296 w 754"/>
                  <a:gd name="T29" fmla="*/ 112 h 300"/>
                  <a:gd name="T30" fmla="*/ 316 w 754"/>
                  <a:gd name="T31" fmla="*/ 115 h 300"/>
                  <a:gd name="T32" fmla="*/ 336 w 754"/>
                  <a:gd name="T33" fmla="*/ 118 h 300"/>
                  <a:gd name="T34" fmla="*/ 357 w 754"/>
                  <a:gd name="T35" fmla="*/ 123 h 300"/>
                  <a:gd name="T36" fmla="*/ 377 w 754"/>
                  <a:gd name="T37" fmla="*/ 134 h 300"/>
                  <a:gd name="T38" fmla="*/ 398 w 754"/>
                  <a:gd name="T39" fmla="*/ 144 h 300"/>
                  <a:gd name="T40" fmla="*/ 418 w 754"/>
                  <a:gd name="T41" fmla="*/ 153 h 300"/>
                  <a:gd name="T42" fmla="*/ 438 w 754"/>
                  <a:gd name="T43" fmla="*/ 161 h 300"/>
                  <a:gd name="T44" fmla="*/ 459 w 754"/>
                  <a:gd name="T45" fmla="*/ 170 h 300"/>
                  <a:gd name="T46" fmla="*/ 479 w 754"/>
                  <a:gd name="T47" fmla="*/ 181 h 300"/>
                  <a:gd name="T48" fmla="*/ 500 w 754"/>
                  <a:gd name="T49" fmla="*/ 190 h 300"/>
                  <a:gd name="T50" fmla="*/ 520 w 754"/>
                  <a:gd name="T51" fmla="*/ 200 h 300"/>
                  <a:gd name="T52" fmla="*/ 540 w 754"/>
                  <a:gd name="T53" fmla="*/ 210 h 300"/>
                  <a:gd name="T54" fmla="*/ 561 w 754"/>
                  <a:gd name="T55" fmla="*/ 219 h 300"/>
                  <a:gd name="T56" fmla="*/ 581 w 754"/>
                  <a:gd name="T57" fmla="*/ 229 h 300"/>
                  <a:gd name="T58" fmla="*/ 601 w 754"/>
                  <a:gd name="T59" fmla="*/ 239 h 300"/>
                  <a:gd name="T60" fmla="*/ 622 w 754"/>
                  <a:gd name="T61" fmla="*/ 249 h 300"/>
                  <a:gd name="T62" fmla="*/ 642 w 754"/>
                  <a:gd name="T63" fmla="*/ 258 h 300"/>
                  <a:gd name="T64" fmla="*/ 662 w 754"/>
                  <a:gd name="T65" fmla="*/ 266 h 300"/>
                  <a:gd name="T66" fmla="*/ 683 w 754"/>
                  <a:gd name="T67" fmla="*/ 274 h 300"/>
                  <a:gd name="T68" fmla="*/ 703 w 754"/>
                  <a:gd name="T69" fmla="*/ 281 h 300"/>
                  <a:gd name="T70" fmla="*/ 724 w 754"/>
                  <a:gd name="T71" fmla="*/ 290 h 300"/>
                  <a:gd name="T72" fmla="*/ 744 w 754"/>
                  <a:gd name="T73" fmla="*/ 29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54" h="300">
                    <a:moveTo>
                      <a:pt x="0" y="2"/>
                    </a:moveTo>
                    <a:lnTo>
                      <a:pt x="11" y="1"/>
                    </a:lnTo>
                    <a:lnTo>
                      <a:pt x="21" y="0"/>
                    </a:lnTo>
                    <a:lnTo>
                      <a:pt x="31" y="2"/>
                    </a:lnTo>
                    <a:lnTo>
                      <a:pt x="41" y="6"/>
                    </a:lnTo>
                    <a:lnTo>
                      <a:pt x="51" y="12"/>
                    </a:lnTo>
                    <a:lnTo>
                      <a:pt x="62" y="18"/>
                    </a:lnTo>
                    <a:lnTo>
                      <a:pt x="72" y="24"/>
                    </a:lnTo>
                    <a:lnTo>
                      <a:pt x="82" y="31"/>
                    </a:lnTo>
                    <a:lnTo>
                      <a:pt x="92" y="36"/>
                    </a:lnTo>
                    <a:lnTo>
                      <a:pt x="102" y="41"/>
                    </a:lnTo>
                    <a:lnTo>
                      <a:pt x="112" y="47"/>
                    </a:lnTo>
                    <a:lnTo>
                      <a:pt x="123" y="53"/>
                    </a:lnTo>
                    <a:lnTo>
                      <a:pt x="133" y="57"/>
                    </a:lnTo>
                    <a:lnTo>
                      <a:pt x="143" y="63"/>
                    </a:lnTo>
                    <a:lnTo>
                      <a:pt x="153" y="66"/>
                    </a:lnTo>
                    <a:lnTo>
                      <a:pt x="163" y="70"/>
                    </a:lnTo>
                    <a:lnTo>
                      <a:pt x="174" y="76"/>
                    </a:lnTo>
                    <a:lnTo>
                      <a:pt x="184" y="80"/>
                    </a:lnTo>
                    <a:lnTo>
                      <a:pt x="194" y="82"/>
                    </a:lnTo>
                    <a:lnTo>
                      <a:pt x="204" y="87"/>
                    </a:lnTo>
                    <a:lnTo>
                      <a:pt x="214" y="90"/>
                    </a:lnTo>
                    <a:lnTo>
                      <a:pt x="224" y="93"/>
                    </a:lnTo>
                    <a:lnTo>
                      <a:pt x="235" y="95"/>
                    </a:lnTo>
                    <a:lnTo>
                      <a:pt x="245" y="100"/>
                    </a:lnTo>
                    <a:lnTo>
                      <a:pt x="255" y="102"/>
                    </a:lnTo>
                    <a:lnTo>
                      <a:pt x="265" y="104"/>
                    </a:lnTo>
                    <a:lnTo>
                      <a:pt x="275" y="106"/>
                    </a:lnTo>
                    <a:lnTo>
                      <a:pt x="286" y="108"/>
                    </a:lnTo>
                    <a:lnTo>
                      <a:pt x="296" y="112"/>
                    </a:lnTo>
                    <a:lnTo>
                      <a:pt x="306" y="114"/>
                    </a:lnTo>
                    <a:lnTo>
                      <a:pt x="316" y="115"/>
                    </a:lnTo>
                    <a:lnTo>
                      <a:pt x="326" y="116"/>
                    </a:lnTo>
                    <a:lnTo>
                      <a:pt x="336" y="118"/>
                    </a:lnTo>
                    <a:lnTo>
                      <a:pt x="347" y="119"/>
                    </a:lnTo>
                    <a:lnTo>
                      <a:pt x="357" y="123"/>
                    </a:lnTo>
                    <a:lnTo>
                      <a:pt x="367" y="129"/>
                    </a:lnTo>
                    <a:lnTo>
                      <a:pt x="377" y="134"/>
                    </a:lnTo>
                    <a:lnTo>
                      <a:pt x="387" y="139"/>
                    </a:lnTo>
                    <a:lnTo>
                      <a:pt x="398" y="144"/>
                    </a:lnTo>
                    <a:lnTo>
                      <a:pt x="408" y="148"/>
                    </a:lnTo>
                    <a:lnTo>
                      <a:pt x="418" y="153"/>
                    </a:lnTo>
                    <a:lnTo>
                      <a:pt x="428" y="157"/>
                    </a:lnTo>
                    <a:lnTo>
                      <a:pt x="438" y="161"/>
                    </a:lnTo>
                    <a:lnTo>
                      <a:pt x="449" y="165"/>
                    </a:lnTo>
                    <a:lnTo>
                      <a:pt x="459" y="170"/>
                    </a:lnTo>
                    <a:lnTo>
                      <a:pt x="469" y="175"/>
                    </a:lnTo>
                    <a:lnTo>
                      <a:pt x="479" y="181"/>
                    </a:lnTo>
                    <a:lnTo>
                      <a:pt x="489" y="186"/>
                    </a:lnTo>
                    <a:lnTo>
                      <a:pt x="500" y="190"/>
                    </a:lnTo>
                    <a:lnTo>
                      <a:pt x="510" y="195"/>
                    </a:lnTo>
                    <a:lnTo>
                      <a:pt x="520" y="200"/>
                    </a:lnTo>
                    <a:lnTo>
                      <a:pt x="530" y="206"/>
                    </a:lnTo>
                    <a:lnTo>
                      <a:pt x="540" y="210"/>
                    </a:lnTo>
                    <a:lnTo>
                      <a:pt x="550" y="215"/>
                    </a:lnTo>
                    <a:lnTo>
                      <a:pt x="561" y="219"/>
                    </a:lnTo>
                    <a:lnTo>
                      <a:pt x="571" y="223"/>
                    </a:lnTo>
                    <a:lnTo>
                      <a:pt x="581" y="229"/>
                    </a:lnTo>
                    <a:lnTo>
                      <a:pt x="591" y="234"/>
                    </a:lnTo>
                    <a:lnTo>
                      <a:pt x="601" y="239"/>
                    </a:lnTo>
                    <a:lnTo>
                      <a:pt x="611" y="244"/>
                    </a:lnTo>
                    <a:lnTo>
                      <a:pt x="622" y="249"/>
                    </a:lnTo>
                    <a:lnTo>
                      <a:pt x="632" y="254"/>
                    </a:lnTo>
                    <a:lnTo>
                      <a:pt x="642" y="258"/>
                    </a:lnTo>
                    <a:lnTo>
                      <a:pt x="652" y="262"/>
                    </a:lnTo>
                    <a:lnTo>
                      <a:pt x="662" y="266"/>
                    </a:lnTo>
                    <a:lnTo>
                      <a:pt x="673" y="270"/>
                    </a:lnTo>
                    <a:lnTo>
                      <a:pt x="683" y="274"/>
                    </a:lnTo>
                    <a:lnTo>
                      <a:pt x="693" y="278"/>
                    </a:lnTo>
                    <a:lnTo>
                      <a:pt x="703" y="281"/>
                    </a:lnTo>
                    <a:lnTo>
                      <a:pt x="713" y="285"/>
                    </a:lnTo>
                    <a:lnTo>
                      <a:pt x="724" y="290"/>
                    </a:lnTo>
                    <a:lnTo>
                      <a:pt x="734" y="293"/>
                    </a:lnTo>
                    <a:lnTo>
                      <a:pt x="744" y="296"/>
                    </a:lnTo>
                    <a:lnTo>
                      <a:pt x="754" y="300"/>
                    </a:lnTo>
                  </a:path>
                </a:pathLst>
              </a:custGeom>
              <a:noFill/>
              <a:ln w="6350" cap="rnd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90" name="Freeform 257">
                <a:extLst>
                  <a:ext uri="{FF2B5EF4-FFF2-40B4-BE49-F238E27FC236}">
                    <a16:creationId xmlns:a16="http://schemas.microsoft.com/office/drawing/2014/main" id="{94B2CA79-39F5-40C2-917A-414AB3DE03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12" y="2549"/>
                <a:ext cx="3" cy="479"/>
              </a:xfrm>
              <a:custGeom>
                <a:avLst/>
                <a:gdLst>
                  <a:gd name="T0" fmla="*/ 0 w 31"/>
                  <a:gd name="T1" fmla="*/ 3963 h 4101"/>
                  <a:gd name="T2" fmla="*/ 31 w 31"/>
                  <a:gd name="T3" fmla="*/ 3963 h 4101"/>
                  <a:gd name="T4" fmla="*/ 15 w 31"/>
                  <a:gd name="T5" fmla="*/ 4101 h 4101"/>
                  <a:gd name="T6" fmla="*/ 0 w 31"/>
                  <a:gd name="T7" fmla="*/ 3778 h 4101"/>
                  <a:gd name="T8" fmla="*/ 15 w 31"/>
                  <a:gd name="T9" fmla="*/ 3640 h 4101"/>
                  <a:gd name="T10" fmla="*/ 31 w 31"/>
                  <a:gd name="T11" fmla="*/ 3778 h 4101"/>
                  <a:gd name="T12" fmla="*/ 0 w 31"/>
                  <a:gd name="T13" fmla="*/ 3778 h 4101"/>
                  <a:gd name="T14" fmla="*/ 0 w 31"/>
                  <a:gd name="T15" fmla="*/ 3348 h 4101"/>
                  <a:gd name="T16" fmla="*/ 31 w 31"/>
                  <a:gd name="T17" fmla="*/ 3348 h 4101"/>
                  <a:gd name="T18" fmla="*/ 15 w 31"/>
                  <a:gd name="T19" fmla="*/ 3486 h 4101"/>
                  <a:gd name="T20" fmla="*/ 0 w 31"/>
                  <a:gd name="T21" fmla="*/ 3164 h 4101"/>
                  <a:gd name="T22" fmla="*/ 15 w 31"/>
                  <a:gd name="T23" fmla="*/ 3026 h 4101"/>
                  <a:gd name="T24" fmla="*/ 31 w 31"/>
                  <a:gd name="T25" fmla="*/ 3164 h 4101"/>
                  <a:gd name="T26" fmla="*/ 0 w 31"/>
                  <a:gd name="T27" fmla="*/ 3164 h 4101"/>
                  <a:gd name="T28" fmla="*/ 0 w 31"/>
                  <a:gd name="T29" fmla="*/ 2734 h 4101"/>
                  <a:gd name="T30" fmla="*/ 31 w 31"/>
                  <a:gd name="T31" fmla="*/ 2734 h 4101"/>
                  <a:gd name="T32" fmla="*/ 15 w 31"/>
                  <a:gd name="T33" fmla="*/ 2872 h 4101"/>
                  <a:gd name="T34" fmla="*/ 0 w 31"/>
                  <a:gd name="T35" fmla="*/ 2549 h 4101"/>
                  <a:gd name="T36" fmla="*/ 15 w 31"/>
                  <a:gd name="T37" fmla="*/ 2411 h 4101"/>
                  <a:gd name="T38" fmla="*/ 31 w 31"/>
                  <a:gd name="T39" fmla="*/ 2549 h 4101"/>
                  <a:gd name="T40" fmla="*/ 0 w 31"/>
                  <a:gd name="T41" fmla="*/ 2549 h 4101"/>
                  <a:gd name="T42" fmla="*/ 0 w 31"/>
                  <a:gd name="T43" fmla="*/ 2119 h 4101"/>
                  <a:gd name="T44" fmla="*/ 31 w 31"/>
                  <a:gd name="T45" fmla="*/ 2119 h 4101"/>
                  <a:gd name="T46" fmla="*/ 15 w 31"/>
                  <a:gd name="T47" fmla="*/ 2258 h 4101"/>
                  <a:gd name="T48" fmla="*/ 0 w 31"/>
                  <a:gd name="T49" fmla="*/ 1935 h 4101"/>
                  <a:gd name="T50" fmla="*/ 15 w 31"/>
                  <a:gd name="T51" fmla="*/ 1797 h 4101"/>
                  <a:gd name="T52" fmla="*/ 31 w 31"/>
                  <a:gd name="T53" fmla="*/ 1935 h 4101"/>
                  <a:gd name="T54" fmla="*/ 0 w 31"/>
                  <a:gd name="T55" fmla="*/ 1935 h 4101"/>
                  <a:gd name="T56" fmla="*/ 0 w 31"/>
                  <a:gd name="T57" fmla="*/ 1505 h 4101"/>
                  <a:gd name="T58" fmla="*/ 31 w 31"/>
                  <a:gd name="T59" fmla="*/ 1505 h 4101"/>
                  <a:gd name="T60" fmla="*/ 15 w 31"/>
                  <a:gd name="T61" fmla="*/ 1643 h 4101"/>
                  <a:gd name="T62" fmla="*/ 0 w 31"/>
                  <a:gd name="T63" fmla="*/ 1321 h 4101"/>
                  <a:gd name="T64" fmla="*/ 15 w 31"/>
                  <a:gd name="T65" fmla="*/ 1182 h 4101"/>
                  <a:gd name="T66" fmla="*/ 31 w 31"/>
                  <a:gd name="T67" fmla="*/ 1321 h 4101"/>
                  <a:gd name="T68" fmla="*/ 0 w 31"/>
                  <a:gd name="T69" fmla="*/ 1321 h 4101"/>
                  <a:gd name="T70" fmla="*/ 0 w 31"/>
                  <a:gd name="T71" fmla="*/ 891 h 4101"/>
                  <a:gd name="T72" fmla="*/ 31 w 31"/>
                  <a:gd name="T73" fmla="*/ 891 h 4101"/>
                  <a:gd name="T74" fmla="*/ 15 w 31"/>
                  <a:gd name="T75" fmla="*/ 1029 h 4101"/>
                  <a:gd name="T76" fmla="*/ 0 w 31"/>
                  <a:gd name="T77" fmla="*/ 706 h 4101"/>
                  <a:gd name="T78" fmla="*/ 15 w 31"/>
                  <a:gd name="T79" fmla="*/ 568 h 4101"/>
                  <a:gd name="T80" fmla="*/ 31 w 31"/>
                  <a:gd name="T81" fmla="*/ 706 h 4101"/>
                  <a:gd name="T82" fmla="*/ 0 w 31"/>
                  <a:gd name="T83" fmla="*/ 706 h 4101"/>
                  <a:gd name="T84" fmla="*/ 0 w 31"/>
                  <a:gd name="T85" fmla="*/ 276 h 4101"/>
                  <a:gd name="T86" fmla="*/ 31 w 31"/>
                  <a:gd name="T87" fmla="*/ 276 h 4101"/>
                  <a:gd name="T88" fmla="*/ 15 w 31"/>
                  <a:gd name="T89" fmla="*/ 414 h 4101"/>
                  <a:gd name="T90" fmla="*/ 0 w 31"/>
                  <a:gd name="T91" fmla="*/ 92 h 4101"/>
                  <a:gd name="T92" fmla="*/ 15 w 31"/>
                  <a:gd name="T93" fmla="*/ 0 h 4101"/>
                  <a:gd name="T94" fmla="*/ 31 w 31"/>
                  <a:gd name="T95" fmla="*/ 92 h 4101"/>
                  <a:gd name="T96" fmla="*/ 0 w 31"/>
                  <a:gd name="T97" fmla="*/ 92 h 4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" h="4101">
                    <a:moveTo>
                      <a:pt x="0" y="4085"/>
                    </a:moveTo>
                    <a:lnTo>
                      <a:pt x="0" y="3963"/>
                    </a:lnTo>
                    <a:cubicBezTo>
                      <a:pt x="0" y="3954"/>
                      <a:pt x="7" y="3947"/>
                      <a:pt x="15" y="3947"/>
                    </a:cubicBezTo>
                    <a:cubicBezTo>
                      <a:pt x="24" y="3947"/>
                      <a:pt x="31" y="3954"/>
                      <a:pt x="31" y="3963"/>
                    </a:cubicBezTo>
                    <a:lnTo>
                      <a:pt x="31" y="4085"/>
                    </a:lnTo>
                    <a:cubicBezTo>
                      <a:pt x="31" y="4094"/>
                      <a:pt x="24" y="4101"/>
                      <a:pt x="15" y="4101"/>
                    </a:cubicBezTo>
                    <a:cubicBezTo>
                      <a:pt x="7" y="4101"/>
                      <a:pt x="0" y="4094"/>
                      <a:pt x="0" y="4085"/>
                    </a:cubicBezTo>
                    <a:close/>
                    <a:moveTo>
                      <a:pt x="0" y="3778"/>
                    </a:moveTo>
                    <a:lnTo>
                      <a:pt x="0" y="3655"/>
                    </a:lnTo>
                    <a:cubicBezTo>
                      <a:pt x="0" y="3647"/>
                      <a:pt x="7" y="3640"/>
                      <a:pt x="15" y="3640"/>
                    </a:cubicBezTo>
                    <a:cubicBezTo>
                      <a:pt x="24" y="3640"/>
                      <a:pt x="31" y="3647"/>
                      <a:pt x="31" y="3655"/>
                    </a:cubicBezTo>
                    <a:lnTo>
                      <a:pt x="31" y="3778"/>
                    </a:lnTo>
                    <a:cubicBezTo>
                      <a:pt x="31" y="3787"/>
                      <a:pt x="24" y="3794"/>
                      <a:pt x="15" y="3794"/>
                    </a:cubicBezTo>
                    <a:cubicBezTo>
                      <a:pt x="7" y="3794"/>
                      <a:pt x="0" y="3787"/>
                      <a:pt x="0" y="3778"/>
                    </a:cubicBezTo>
                    <a:close/>
                    <a:moveTo>
                      <a:pt x="0" y="3471"/>
                    </a:moveTo>
                    <a:lnTo>
                      <a:pt x="0" y="3348"/>
                    </a:lnTo>
                    <a:cubicBezTo>
                      <a:pt x="0" y="3340"/>
                      <a:pt x="7" y="3333"/>
                      <a:pt x="15" y="3333"/>
                    </a:cubicBezTo>
                    <a:cubicBezTo>
                      <a:pt x="24" y="3333"/>
                      <a:pt x="31" y="3340"/>
                      <a:pt x="31" y="3348"/>
                    </a:cubicBezTo>
                    <a:lnTo>
                      <a:pt x="31" y="3471"/>
                    </a:lnTo>
                    <a:cubicBezTo>
                      <a:pt x="31" y="3480"/>
                      <a:pt x="24" y="3486"/>
                      <a:pt x="15" y="3486"/>
                    </a:cubicBezTo>
                    <a:cubicBezTo>
                      <a:pt x="7" y="3486"/>
                      <a:pt x="0" y="3480"/>
                      <a:pt x="0" y="3471"/>
                    </a:cubicBezTo>
                    <a:close/>
                    <a:moveTo>
                      <a:pt x="0" y="3164"/>
                    </a:moveTo>
                    <a:lnTo>
                      <a:pt x="0" y="3041"/>
                    </a:lnTo>
                    <a:cubicBezTo>
                      <a:pt x="0" y="3032"/>
                      <a:pt x="7" y="3026"/>
                      <a:pt x="15" y="3026"/>
                    </a:cubicBezTo>
                    <a:cubicBezTo>
                      <a:pt x="24" y="3026"/>
                      <a:pt x="31" y="3032"/>
                      <a:pt x="31" y="3041"/>
                    </a:cubicBezTo>
                    <a:lnTo>
                      <a:pt x="31" y="3164"/>
                    </a:lnTo>
                    <a:cubicBezTo>
                      <a:pt x="31" y="3172"/>
                      <a:pt x="24" y="3179"/>
                      <a:pt x="15" y="3179"/>
                    </a:cubicBezTo>
                    <a:cubicBezTo>
                      <a:pt x="7" y="3179"/>
                      <a:pt x="0" y="3172"/>
                      <a:pt x="0" y="3164"/>
                    </a:cubicBezTo>
                    <a:close/>
                    <a:moveTo>
                      <a:pt x="0" y="2857"/>
                    </a:moveTo>
                    <a:lnTo>
                      <a:pt x="0" y="2734"/>
                    </a:lnTo>
                    <a:cubicBezTo>
                      <a:pt x="0" y="2725"/>
                      <a:pt x="7" y="2718"/>
                      <a:pt x="15" y="2718"/>
                    </a:cubicBezTo>
                    <a:cubicBezTo>
                      <a:pt x="24" y="2718"/>
                      <a:pt x="31" y="2725"/>
                      <a:pt x="31" y="2734"/>
                    </a:cubicBezTo>
                    <a:lnTo>
                      <a:pt x="31" y="2857"/>
                    </a:lnTo>
                    <a:cubicBezTo>
                      <a:pt x="31" y="2865"/>
                      <a:pt x="24" y="2872"/>
                      <a:pt x="15" y="2872"/>
                    </a:cubicBezTo>
                    <a:cubicBezTo>
                      <a:pt x="7" y="2872"/>
                      <a:pt x="0" y="2865"/>
                      <a:pt x="0" y="2857"/>
                    </a:cubicBezTo>
                    <a:close/>
                    <a:moveTo>
                      <a:pt x="0" y="2549"/>
                    </a:moveTo>
                    <a:lnTo>
                      <a:pt x="0" y="2427"/>
                    </a:lnTo>
                    <a:cubicBezTo>
                      <a:pt x="0" y="2418"/>
                      <a:pt x="7" y="2411"/>
                      <a:pt x="15" y="2411"/>
                    </a:cubicBezTo>
                    <a:cubicBezTo>
                      <a:pt x="24" y="2411"/>
                      <a:pt x="31" y="2418"/>
                      <a:pt x="31" y="2427"/>
                    </a:cubicBezTo>
                    <a:lnTo>
                      <a:pt x="31" y="2549"/>
                    </a:lnTo>
                    <a:cubicBezTo>
                      <a:pt x="31" y="2558"/>
                      <a:pt x="24" y="2565"/>
                      <a:pt x="15" y="2565"/>
                    </a:cubicBezTo>
                    <a:cubicBezTo>
                      <a:pt x="7" y="2565"/>
                      <a:pt x="0" y="2558"/>
                      <a:pt x="0" y="2549"/>
                    </a:cubicBezTo>
                    <a:close/>
                    <a:moveTo>
                      <a:pt x="0" y="2242"/>
                    </a:moveTo>
                    <a:lnTo>
                      <a:pt x="0" y="2119"/>
                    </a:lnTo>
                    <a:cubicBezTo>
                      <a:pt x="0" y="2111"/>
                      <a:pt x="7" y="2104"/>
                      <a:pt x="15" y="2104"/>
                    </a:cubicBezTo>
                    <a:cubicBezTo>
                      <a:pt x="24" y="2104"/>
                      <a:pt x="31" y="2111"/>
                      <a:pt x="31" y="2119"/>
                    </a:cubicBezTo>
                    <a:lnTo>
                      <a:pt x="31" y="2242"/>
                    </a:lnTo>
                    <a:cubicBezTo>
                      <a:pt x="31" y="2251"/>
                      <a:pt x="24" y="2258"/>
                      <a:pt x="15" y="2258"/>
                    </a:cubicBezTo>
                    <a:cubicBezTo>
                      <a:pt x="7" y="2258"/>
                      <a:pt x="0" y="2251"/>
                      <a:pt x="0" y="2242"/>
                    </a:cubicBezTo>
                    <a:close/>
                    <a:moveTo>
                      <a:pt x="0" y="1935"/>
                    </a:moveTo>
                    <a:lnTo>
                      <a:pt x="0" y="1812"/>
                    </a:lnTo>
                    <a:cubicBezTo>
                      <a:pt x="0" y="1804"/>
                      <a:pt x="7" y="1797"/>
                      <a:pt x="15" y="1797"/>
                    </a:cubicBezTo>
                    <a:cubicBezTo>
                      <a:pt x="24" y="1797"/>
                      <a:pt x="31" y="1804"/>
                      <a:pt x="31" y="1812"/>
                    </a:cubicBezTo>
                    <a:lnTo>
                      <a:pt x="31" y="1935"/>
                    </a:lnTo>
                    <a:cubicBezTo>
                      <a:pt x="31" y="1944"/>
                      <a:pt x="24" y="1950"/>
                      <a:pt x="15" y="1950"/>
                    </a:cubicBezTo>
                    <a:cubicBezTo>
                      <a:pt x="7" y="1950"/>
                      <a:pt x="0" y="1944"/>
                      <a:pt x="0" y="1935"/>
                    </a:cubicBezTo>
                    <a:close/>
                    <a:moveTo>
                      <a:pt x="0" y="1628"/>
                    </a:moveTo>
                    <a:lnTo>
                      <a:pt x="0" y="1505"/>
                    </a:lnTo>
                    <a:cubicBezTo>
                      <a:pt x="0" y="1496"/>
                      <a:pt x="7" y="1490"/>
                      <a:pt x="15" y="1490"/>
                    </a:cubicBezTo>
                    <a:cubicBezTo>
                      <a:pt x="24" y="1490"/>
                      <a:pt x="31" y="1496"/>
                      <a:pt x="31" y="1505"/>
                    </a:cubicBezTo>
                    <a:lnTo>
                      <a:pt x="31" y="1628"/>
                    </a:lnTo>
                    <a:cubicBezTo>
                      <a:pt x="31" y="1636"/>
                      <a:pt x="24" y="1643"/>
                      <a:pt x="15" y="1643"/>
                    </a:cubicBezTo>
                    <a:cubicBezTo>
                      <a:pt x="7" y="1643"/>
                      <a:pt x="0" y="1636"/>
                      <a:pt x="0" y="1628"/>
                    </a:cubicBezTo>
                    <a:close/>
                    <a:moveTo>
                      <a:pt x="0" y="1321"/>
                    </a:moveTo>
                    <a:lnTo>
                      <a:pt x="0" y="1198"/>
                    </a:lnTo>
                    <a:cubicBezTo>
                      <a:pt x="0" y="1189"/>
                      <a:pt x="7" y="1182"/>
                      <a:pt x="15" y="1182"/>
                    </a:cubicBezTo>
                    <a:cubicBezTo>
                      <a:pt x="24" y="1182"/>
                      <a:pt x="31" y="1189"/>
                      <a:pt x="31" y="1198"/>
                    </a:cubicBezTo>
                    <a:lnTo>
                      <a:pt x="31" y="1321"/>
                    </a:lnTo>
                    <a:cubicBezTo>
                      <a:pt x="31" y="1329"/>
                      <a:pt x="24" y="1336"/>
                      <a:pt x="15" y="1336"/>
                    </a:cubicBezTo>
                    <a:cubicBezTo>
                      <a:pt x="7" y="1336"/>
                      <a:pt x="0" y="1329"/>
                      <a:pt x="0" y="1321"/>
                    </a:cubicBezTo>
                    <a:close/>
                    <a:moveTo>
                      <a:pt x="0" y="1013"/>
                    </a:moveTo>
                    <a:lnTo>
                      <a:pt x="0" y="891"/>
                    </a:lnTo>
                    <a:cubicBezTo>
                      <a:pt x="0" y="882"/>
                      <a:pt x="7" y="875"/>
                      <a:pt x="15" y="875"/>
                    </a:cubicBezTo>
                    <a:cubicBezTo>
                      <a:pt x="24" y="875"/>
                      <a:pt x="31" y="882"/>
                      <a:pt x="31" y="891"/>
                    </a:cubicBezTo>
                    <a:lnTo>
                      <a:pt x="31" y="1013"/>
                    </a:lnTo>
                    <a:cubicBezTo>
                      <a:pt x="31" y="1022"/>
                      <a:pt x="24" y="1029"/>
                      <a:pt x="15" y="1029"/>
                    </a:cubicBezTo>
                    <a:cubicBezTo>
                      <a:pt x="7" y="1029"/>
                      <a:pt x="0" y="1022"/>
                      <a:pt x="0" y="1013"/>
                    </a:cubicBezTo>
                    <a:close/>
                    <a:moveTo>
                      <a:pt x="0" y="706"/>
                    </a:moveTo>
                    <a:lnTo>
                      <a:pt x="0" y="583"/>
                    </a:lnTo>
                    <a:cubicBezTo>
                      <a:pt x="0" y="575"/>
                      <a:pt x="7" y="568"/>
                      <a:pt x="15" y="568"/>
                    </a:cubicBezTo>
                    <a:cubicBezTo>
                      <a:pt x="24" y="568"/>
                      <a:pt x="31" y="575"/>
                      <a:pt x="31" y="583"/>
                    </a:cubicBezTo>
                    <a:lnTo>
                      <a:pt x="31" y="706"/>
                    </a:lnTo>
                    <a:cubicBezTo>
                      <a:pt x="31" y="715"/>
                      <a:pt x="24" y="722"/>
                      <a:pt x="15" y="722"/>
                    </a:cubicBezTo>
                    <a:cubicBezTo>
                      <a:pt x="7" y="722"/>
                      <a:pt x="0" y="715"/>
                      <a:pt x="0" y="706"/>
                    </a:cubicBezTo>
                    <a:close/>
                    <a:moveTo>
                      <a:pt x="0" y="399"/>
                    </a:moveTo>
                    <a:lnTo>
                      <a:pt x="0" y="276"/>
                    </a:lnTo>
                    <a:cubicBezTo>
                      <a:pt x="0" y="268"/>
                      <a:pt x="7" y="261"/>
                      <a:pt x="15" y="261"/>
                    </a:cubicBezTo>
                    <a:cubicBezTo>
                      <a:pt x="24" y="261"/>
                      <a:pt x="31" y="268"/>
                      <a:pt x="31" y="276"/>
                    </a:cubicBezTo>
                    <a:lnTo>
                      <a:pt x="31" y="399"/>
                    </a:lnTo>
                    <a:cubicBezTo>
                      <a:pt x="31" y="408"/>
                      <a:pt x="24" y="414"/>
                      <a:pt x="15" y="414"/>
                    </a:cubicBezTo>
                    <a:cubicBezTo>
                      <a:pt x="7" y="414"/>
                      <a:pt x="0" y="408"/>
                      <a:pt x="0" y="399"/>
                    </a:cubicBezTo>
                    <a:close/>
                    <a:moveTo>
                      <a:pt x="0" y="92"/>
                    </a:moveTo>
                    <a:lnTo>
                      <a:pt x="0" y="16"/>
                    </a:lnTo>
                    <a:cubicBezTo>
                      <a:pt x="0" y="7"/>
                      <a:pt x="7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lnTo>
                      <a:pt x="31" y="92"/>
                    </a:lnTo>
                    <a:cubicBezTo>
                      <a:pt x="31" y="100"/>
                      <a:pt x="24" y="107"/>
                      <a:pt x="15" y="107"/>
                    </a:cubicBezTo>
                    <a:cubicBezTo>
                      <a:pt x="7" y="107"/>
                      <a:pt x="0" y="100"/>
                      <a:pt x="0" y="92"/>
                    </a:cubicBezTo>
                    <a:close/>
                  </a:path>
                </a:pathLst>
              </a:custGeom>
              <a:solidFill>
                <a:srgbClr val="808080"/>
              </a:solidFill>
              <a:ln w="3175" cap="flat">
                <a:solidFill>
                  <a:srgbClr val="808080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91" name="Rectangle 258">
                <a:extLst>
                  <a:ext uri="{FF2B5EF4-FFF2-40B4-BE49-F238E27FC236}">
                    <a16:creationId xmlns:a16="http://schemas.microsoft.com/office/drawing/2014/main" id="{01FCF8DE-1C65-4968-B32B-BD24F83D1B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3" y="2492"/>
                <a:ext cx="768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</a:rPr>
                  <a:t>Tempo de falha (86 min - Hass, 1986)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2" name="Rectangle 259">
                <a:extLst>
                  <a:ext uri="{FF2B5EF4-FFF2-40B4-BE49-F238E27FC236}">
                    <a16:creationId xmlns:a16="http://schemas.microsoft.com/office/drawing/2014/main" id="{B09E4922-87C9-4F68-B09B-422F535AA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4" y="2882"/>
                <a:ext cx="232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Momento atuante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3" name="Line 260">
                <a:extLst>
                  <a:ext uri="{FF2B5EF4-FFF2-40B4-BE49-F238E27FC236}">
                    <a16:creationId xmlns:a16="http://schemas.microsoft.com/office/drawing/2014/main" id="{5C5BAC41-8D99-4940-BF71-06A1D630AF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5" y="2914"/>
                <a:ext cx="223" cy="0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94" name="Rectangle 261">
                <a:extLst>
                  <a:ext uri="{FF2B5EF4-FFF2-40B4-BE49-F238E27FC236}">
                    <a16:creationId xmlns:a16="http://schemas.microsoft.com/office/drawing/2014/main" id="{26E4944D-4BA0-4778-BBD7-FC1BA1527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9" y="2607"/>
                <a:ext cx="287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</a:rPr>
                  <a:t>Capacidade resistente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5" name="Line 262">
                <a:extLst>
                  <a:ext uri="{FF2B5EF4-FFF2-40B4-BE49-F238E27FC236}">
                    <a16:creationId xmlns:a16="http://schemas.microsoft.com/office/drawing/2014/main" id="{055B5DCB-BE4F-4A67-B8C8-EECE14E3E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9" y="2639"/>
                <a:ext cx="277" cy="0"/>
              </a:xfrm>
              <a:prstGeom prst="line">
                <a:avLst/>
              </a:prstGeom>
              <a:noFill/>
              <a:ln w="3175" cap="rnd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96" name="Rectangle 263">
                <a:extLst>
                  <a:ext uri="{FF2B5EF4-FFF2-40B4-BE49-F238E27FC236}">
                    <a16:creationId xmlns:a16="http://schemas.microsoft.com/office/drawing/2014/main" id="{4A6AE156-C3A0-4007-9218-46E288C43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7" y="2975"/>
                <a:ext cx="96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4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Hass 1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7" name="Rectangle 264">
                <a:extLst>
                  <a:ext uri="{FF2B5EF4-FFF2-40B4-BE49-F238E27FC236}">
                    <a16:creationId xmlns:a16="http://schemas.microsoft.com/office/drawing/2014/main" id="{5D58D2C6-7C4C-4A56-8FEF-933158944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1" y="2970"/>
                <a:ext cx="98" cy="43"/>
              </a:xfrm>
              <a:prstGeom prst="rect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98" name="Oval 265">
                <a:extLst>
                  <a:ext uri="{FF2B5EF4-FFF2-40B4-BE49-F238E27FC236}">
                    <a16:creationId xmlns:a16="http://schemas.microsoft.com/office/drawing/2014/main" id="{36DD4A94-92E4-4879-B726-A4C5DE30FB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8" y="2743"/>
                <a:ext cx="11" cy="13"/>
              </a:xfrm>
              <a:prstGeom prst="ellipse">
                <a:avLst/>
              </a:prstGeom>
              <a:solidFill>
                <a:srgbClr val="FFFF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99" name="Oval 266">
                <a:extLst>
                  <a:ext uri="{FF2B5EF4-FFF2-40B4-BE49-F238E27FC236}">
                    <a16:creationId xmlns:a16="http://schemas.microsoft.com/office/drawing/2014/main" id="{B6655CAF-A0F3-4755-A3E8-5A4E1615E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8" y="2743"/>
                <a:ext cx="11" cy="13"/>
              </a:xfrm>
              <a:prstGeom prst="ellipse">
                <a:avLst/>
              </a:prstGeom>
              <a:noFill/>
              <a:ln w="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BR"/>
              </a:p>
            </p:txBody>
          </p:sp>
          <p:sp>
            <p:nvSpPr>
              <p:cNvPr id="100" name="Rectangle 267">
                <a:extLst>
                  <a:ext uri="{FF2B5EF4-FFF2-40B4-BE49-F238E27FC236}">
                    <a16:creationId xmlns:a16="http://schemas.microsoft.com/office/drawing/2014/main" id="{C1E01D52-B021-4F16-9F01-13E61DFC2D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7" y="2696"/>
                <a:ext cx="426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altLang="pt-BR" sz="500" b="0" i="0" u="none" strike="noStrike" cap="none" normalizeH="0" baseline="0">
                    <a:ln>
                      <a:noFill/>
                    </a:ln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</a:rPr>
                  <a:t>Presente trabalho - 89 min</a:t>
                </a:r>
                <a:endParaRPr kumimoji="0" lang="pt-BR" altLang="pt-B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cxnSp>
        <p:nvCxnSpPr>
          <p:cNvPr id="287" name="Conector reto 286">
            <a:extLst>
              <a:ext uri="{FF2B5EF4-FFF2-40B4-BE49-F238E27FC236}">
                <a16:creationId xmlns:a16="http://schemas.microsoft.com/office/drawing/2014/main" id="{F3E70D0C-5934-4AD6-8D31-3B863DFDDBD3}"/>
              </a:ext>
            </a:extLst>
          </p:cNvPr>
          <p:cNvCxnSpPr>
            <a:cxnSpLocks/>
          </p:cNvCxnSpPr>
          <p:nvPr/>
        </p:nvCxnSpPr>
        <p:spPr>
          <a:xfrm>
            <a:off x="4788024" y="3733931"/>
            <a:ext cx="0" cy="30010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513" name="Conector reto 100512">
            <a:extLst>
              <a:ext uri="{FF2B5EF4-FFF2-40B4-BE49-F238E27FC236}">
                <a16:creationId xmlns:a16="http://schemas.microsoft.com/office/drawing/2014/main" id="{76FD79BC-7F30-4474-BE9F-EEC1067AD76F}"/>
              </a:ext>
            </a:extLst>
          </p:cNvPr>
          <p:cNvCxnSpPr/>
          <p:nvPr/>
        </p:nvCxnSpPr>
        <p:spPr>
          <a:xfrm>
            <a:off x="249639" y="2908096"/>
            <a:ext cx="8786857" cy="88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75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2192D733-B3BA-488C-B691-C6F56EC6EB8D}"/>
              </a:ext>
            </a:extLst>
          </p:cNvPr>
          <p:cNvSpPr/>
          <p:nvPr/>
        </p:nvSpPr>
        <p:spPr>
          <a:xfrm>
            <a:off x="629306" y="5162203"/>
            <a:ext cx="35621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Lin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 et al.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(1981): experimental results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CA465A7-9E96-4EAD-90F1-760A8F5018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7700"/>
          <a:stretch/>
        </p:blipFill>
        <p:spPr>
          <a:xfrm>
            <a:off x="458662" y="1147203"/>
            <a:ext cx="3878036" cy="210253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D83FEFF-097B-4F93-8EEF-CFD1EE6201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077" t="18349"/>
          <a:stretch/>
        </p:blipFill>
        <p:spPr>
          <a:xfrm>
            <a:off x="1186072" y="3459308"/>
            <a:ext cx="1810596" cy="142985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2B403E4-EE32-4E02-AF3D-B83DEFD6D935}"/>
              </a:ext>
            </a:extLst>
          </p:cNvPr>
          <p:cNvSpPr txBox="1"/>
          <p:nvPr/>
        </p:nvSpPr>
        <p:spPr>
          <a:xfrm>
            <a:off x="191879" y="113787"/>
            <a:ext cx="4153701" cy="560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SzPct val="110000"/>
              <a:buFont typeface="Calibri" panose="020F050202020403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Reinforced Concrete Beam: Results</a:t>
            </a:r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00804E19-73C2-4300-9DEA-2ED5200A97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973433"/>
              </p:ext>
            </p:extLst>
          </p:nvPr>
        </p:nvGraphicFramePr>
        <p:xfrm>
          <a:off x="5148064" y="1196752"/>
          <a:ext cx="3878035" cy="4720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7" name="Plot" r:id="rId4" imgW="3609000" imgH="4392000" progId="Grapher.Document">
                  <p:embed/>
                </p:oleObj>
              </mc:Choice>
              <mc:Fallback>
                <p:oleObj name="Plot" r:id="rId4" imgW="3609000" imgH="4392000" progId="Grapher.Document">
                  <p:embed/>
                  <p:pic>
                    <p:nvPicPr>
                      <p:cNvPr id="6" name="Objeto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8064" y="1196752"/>
                        <a:ext cx="3878035" cy="472086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tângulo 7">
            <a:extLst>
              <a:ext uri="{FF2B5EF4-FFF2-40B4-BE49-F238E27FC236}">
                <a16:creationId xmlns:a16="http://schemas.microsoft.com/office/drawing/2014/main" id="{0CD97A2F-F816-4E3F-9CC7-35B57A280F80}"/>
              </a:ext>
            </a:extLst>
          </p:cNvPr>
          <p:cNvSpPr/>
          <p:nvPr/>
        </p:nvSpPr>
        <p:spPr>
          <a:xfrm>
            <a:off x="6006674" y="2887439"/>
            <a:ext cx="1543050" cy="24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D9FDE49-40AA-4CE6-B018-4D7103E83F87}"/>
              </a:ext>
            </a:extLst>
          </p:cNvPr>
          <p:cNvSpPr/>
          <p:nvPr/>
        </p:nvSpPr>
        <p:spPr>
          <a:xfrm>
            <a:off x="6035249" y="3601814"/>
            <a:ext cx="1609725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30D4A705-DC79-43B0-9553-BD98024042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52047"/>
              </p:ext>
            </p:extLst>
          </p:nvPr>
        </p:nvGraphicFramePr>
        <p:xfrm>
          <a:off x="5148064" y="1196752"/>
          <a:ext cx="3878035" cy="4720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8" name="Plot" r:id="rId6" imgW="3609000" imgH="4392000" progId="Grapher.Document">
                  <p:embed/>
                </p:oleObj>
              </mc:Choice>
              <mc:Fallback>
                <p:oleObj name="Plot" r:id="rId6" imgW="3609000" imgH="4392000" progId="Grapher.Document">
                  <p:embed/>
                  <p:pic>
                    <p:nvPicPr>
                      <p:cNvPr id="10" name="Objeto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48064" y="1196752"/>
                        <a:ext cx="3878035" cy="4720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tângulo 10">
            <a:extLst>
              <a:ext uri="{FF2B5EF4-FFF2-40B4-BE49-F238E27FC236}">
                <a16:creationId xmlns:a16="http://schemas.microsoft.com/office/drawing/2014/main" id="{B5DC4EA8-57EE-492F-9043-2372EFBB403B}"/>
              </a:ext>
            </a:extLst>
          </p:cNvPr>
          <p:cNvSpPr/>
          <p:nvPr/>
        </p:nvSpPr>
        <p:spPr>
          <a:xfrm>
            <a:off x="6035249" y="3595284"/>
            <a:ext cx="1609725" cy="21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id="{CD82AC23-8FD3-4BB2-969B-750DD28284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587151"/>
              </p:ext>
            </p:extLst>
          </p:nvPr>
        </p:nvGraphicFramePr>
        <p:xfrm>
          <a:off x="5148064" y="1196752"/>
          <a:ext cx="3878036" cy="4720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9" name="Plot" r:id="rId8" imgW="3609000" imgH="4392000" progId="Grapher.Document">
                  <p:embed/>
                </p:oleObj>
              </mc:Choice>
              <mc:Fallback>
                <p:oleObj name="Plot" r:id="rId8" imgW="3609000" imgH="4392000" progId="Grapher.Document">
                  <p:embed/>
                  <p:pic>
                    <p:nvPicPr>
                      <p:cNvPr id="12" name="Objeto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48064" y="1196752"/>
                        <a:ext cx="3878036" cy="4720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tângulo 12">
            <a:extLst>
              <a:ext uri="{FF2B5EF4-FFF2-40B4-BE49-F238E27FC236}">
                <a16:creationId xmlns:a16="http://schemas.microsoft.com/office/drawing/2014/main" id="{7E61BFA5-6AFB-4114-BC49-97C39F5D3162}"/>
              </a:ext>
            </a:extLst>
          </p:cNvPr>
          <p:cNvSpPr/>
          <p:nvPr/>
        </p:nvSpPr>
        <p:spPr>
          <a:xfrm>
            <a:off x="611560" y="5707414"/>
            <a:ext cx="17267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Gao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et al.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(2013)</a:t>
            </a:r>
          </a:p>
          <a:p>
            <a:r>
              <a:rPr lang="en-US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Gutierrez (2018)</a:t>
            </a:r>
          </a:p>
          <a:p>
            <a:r>
              <a:rPr lang="en-U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Pires (2018)</a:t>
            </a:r>
          </a:p>
        </p:txBody>
      </p:sp>
      <p:sp>
        <p:nvSpPr>
          <p:cNvPr id="14" name="Chave Direita 13">
            <a:extLst>
              <a:ext uri="{FF2B5EF4-FFF2-40B4-BE49-F238E27FC236}">
                <a16:creationId xmlns:a16="http://schemas.microsoft.com/office/drawing/2014/main" id="{439AAE7A-E9CF-44BC-A7E5-9128996E6D6E}"/>
              </a:ext>
            </a:extLst>
          </p:cNvPr>
          <p:cNvSpPr/>
          <p:nvPr/>
        </p:nvSpPr>
        <p:spPr>
          <a:xfrm>
            <a:off x="2364160" y="5661248"/>
            <a:ext cx="291707" cy="92333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1BB4FC5A-E544-495D-B42E-DE993B6EA2E2}"/>
              </a:ext>
            </a:extLst>
          </p:cNvPr>
          <p:cNvSpPr txBox="1"/>
          <p:nvPr/>
        </p:nvSpPr>
        <p:spPr>
          <a:xfrm>
            <a:off x="2699792" y="591761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numerical results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543476C3-AF4D-4F54-96C8-006AECBF46A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633" y="2356067"/>
            <a:ext cx="864096" cy="294017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BE025AD7-497E-4758-A452-186BD2948A1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352" y="2356067"/>
            <a:ext cx="864096" cy="29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64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00233402-5A68-4F22-948B-E6413D049FF5}"/>
              </a:ext>
            </a:extLst>
          </p:cNvPr>
          <p:cNvSpPr txBox="1"/>
          <p:nvPr/>
        </p:nvSpPr>
        <p:spPr>
          <a:xfrm>
            <a:off x="35496" y="688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itchFamily="34" charset="0"/>
                <a:ea typeface="Tahoma" pitchFamily="34" charset="0"/>
                <a:cs typeface="Arial" pitchFamily="34" charset="0"/>
              </a:rPr>
              <a:t>Some Ongoing Researches…</a:t>
            </a: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DEA966B-DDC7-459A-97A6-E2B48EF672B8}"/>
              </a:ext>
            </a:extLst>
          </p:cNvPr>
          <p:cNvCxnSpPr/>
          <p:nvPr/>
        </p:nvCxnSpPr>
        <p:spPr>
          <a:xfrm>
            <a:off x="4499992" y="673954"/>
            <a:ext cx="72008" cy="6237312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3145146C-AAAC-4A11-8FFE-0BD24D872F3C}"/>
              </a:ext>
            </a:extLst>
          </p:cNvPr>
          <p:cNvCxnSpPr/>
          <p:nvPr/>
        </p:nvCxnSpPr>
        <p:spPr>
          <a:xfrm>
            <a:off x="0" y="3735774"/>
            <a:ext cx="9144000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1DA57341-D9C8-4B1F-A7BD-76DD40C46139}"/>
              </a:ext>
            </a:extLst>
          </p:cNvPr>
          <p:cNvGrpSpPr/>
          <p:nvPr/>
        </p:nvGrpSpPr>
        <p:grpSpPr>
          <a:xfrm>
            <a:off x="266596" y="1322117"/>
            <a:ext cx="1655208" cy="2139481"/>
            <a:chOff x="1404624" y="1361527"/>
            <a:chExt cx="1655208" cy="2139481"/>
          </a:xfrm>
        </p:grpSpPr>
        <p:pic>
          <p:nvPicPr>
            <p:cNvPr id="9" name="Picture 12">
              <a:extLst>
                <a:ext uri="{FF2B5EF4-FFF2-40B4-BE49-F238E27FC236}">
                  <a16:creationId xmlns:a16="http://schemas.microsoft.com/office/drawing/2014/main" id="{6C0AEF9F-33FD-4CCD-A1CE-CB7EA06D42AA}"/>
                </a:ext>
              </a:extLst>
            </p:cNvPr>
            <p:cNvPicPr/>
            <p:nvPr/>
          </p:nvPicPr>
          <p:blipFill rotWithShape="1">
            <a:blip r:embed="rId2" cstate="print"/>
            <a:srcRect l="8757" r="8358"/>
            <a:stretch/>
          </p:blipFill>
          <p:spPr bwMode="auto">
            <a:xfrm>
              <a:off x="1763688" y="1713326"/>
              <a:ext cx="936104" cy="1473796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Picture 4" descr="Resultado de imagem para fogo">
              <a:extLst>
                <a:ext uri="{FF2B5EF4-FFF2-40B4-BE49-F238E27FC236}">
                  <a16:creationId xmlns:a16="http://schemas.microsoft.com/office/drawing/2014/main" id="{6601445A-1159-4091-8657-851E737C8C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4624" y="2280583"/>
              <a:ext cx="311950" cy="339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Resultado de imagem para fogo">
              <a:extLst>
                <a:ext uri="{FF2B5EF4-FFF2-40B4-BE49-F238E27FC236}">
                  <a16:creationId xmlns:a16="http://schemas.microsoft.com/office/drawing/2014/main" id="{AC6026FD-10F0-4B9D-969A-494D330A21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9902" y="1361527"/>
              <a:ext cx="311950" cy="339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Resultado de imagem para fogo">
              <a:extLst>
                <a:ext uri="{FF2B5EF4-FFF2-40B4-BE49-F238E27FC236}">
                  <a16:creationId xmlns:a16="http://schemas.microsoft.com/office/drawing/2014/main" id="{2E5A33CB-43E8-4213-BAA4-3E003BFD64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9902" y="3161727"/>
              <a:ext cx="311950" cy="339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Resultado de imagem para fogo">
              <a:extLst>
                <a:ext uri="{FF2B5EF4-FFF2-40B4-BE49-F238E27FC236}">
                  <a16:creationId xmlns:a16="http://schemas.microsoft.com/office/drawing/2014/main" id="{071E814C-FC12-4F1F-8E86-CB4DEA53DD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7882" y="2313964"/>
              <a:ext cx="311950" cy="339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F93A5E37-CEA9-4053-8373-5F815FB1B869}"/>
              </a:ext>
            </a:extLst>
          </p:cNvPr>
          <p:cNvSpPr txBox="1"/>
          <p:nvPr/>
        </p:nvSpPr>
        <p:spPr>
          <a:xfrm>
            <a:off x="81464" y="664173"/>
            <a:ext cx="3977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Composite structures under fire</a:t>
            </a:r>
          </a:p>
          <a:p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(Rafael Barros, Dalilah Pires, </a:t>
            </a:r>
            <a:r>
              <a:rPr lang="en-US" sz="1400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Ígor</a:t>
            </a:r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400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Lemes</a:t>
            </a:r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, …)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6F21015E-9921-44E0-9571-86430A46BF55}"/>
              </a:ext>
            </a:extLst>
          </p:cNvPr>
          <p:cNvSpPr txBox="1"/>
          <p:nvPr/>
        </p:nvSpPr>
        <p:spPr>
          <a:xfrm>
            <a:off x="4679593" y="683443"/>
            <a:ext cx="3942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Advanced analysis of steel arches</a:t>
            </a:r>
          </a:p>
          <a:p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(</a:t>
            </a:r>
            <a:r>
              <a:rPr lang="en-US" sz="1400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Lidiane</a:t>
            </a:r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 Deus, Jéssica Silva, …)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69433A9C-B1CA-4944-8FEB-78070C990B7A}"/>
              </a:ext>
            </a:extLst>
          </p:cNvPr>
          <p:cNvSpPr txBox="1"/>
          <p:nvPr/>
        </p:nvSpPr>
        <p:spPr>
          <a:xfrm>
            <a:off x="105226" y="3789040"/>
            <a:ext cx="4352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Dynamic nonlinear analysis of struct.</a:t>
            </a:r>
          </a:p>
          <a:p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(Murillo Santana, Paulo Gonçalves, …)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246F01DB-6017-4EAE-9190-D7A8A4C86E62}"/>
              </a:ext>
            </a:extLst>
          </p:cNvPr>
          <p:cNvSpPr txBox="1"/>
          <p:nvPr/>
        </p:nvSpPr>
        <p:spPr>
          <a:xfrm>
            <a:off x="4781464" y="3789040"/>
            <a:ext cx="429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Structures under contact constraints </a:t>
            </a:r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(Jéssica Silva, McGlennon </a:t>
            </a:r>
            <a:r>
              <a:rPr lang="en-US" sz="1400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Régis</a:t>
            </a:r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, …)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D7E67F8-BBC2-4CB6-98D7-34D53B8A58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7209" y="1365842"/>
            <a:ext cx="2803139" cy="223849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0FAA9985-7705-4502-8D96-59C71B00BB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2809"/>
          <a:stretch/>
        </p:blipFill>
        <p:spPr>
          <a:xfrm>
            <a:off x="4797537" y="1926033"/>
            <a:ext cx="807230" cy="849200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AA41D84B-44B0-428B-ADDE-390476427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431" y="4502102"/>
            <a:ext cx="3997969" cy="2287027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FDC3F4EE-CA42-4CEE-ADE6-B40BFE28E6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0025" y="4725144"/>
            <a:ext cx="3138479" cy="1749867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9E9AAD3E-0CB7-40AD-A0CD-8E7BA06EB42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59689" b="17276"/>
          <a:stretch/>
        </p:blipFill>
        <p:spPr>
          <a:xfrm>
            <a:off x="4599010" y="4899763"/>
            <a:ext cx="1385555" cy="1322838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2074E01-B5A8-4CE1-84BF-FADFEC26DB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89520" y="1445869"/>
            <a:ext cx="1806415" cy="2140900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7FBC411E-0561-4C45-AE27-EBA5DEA1A1E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49905" b="9373"/>
          <a:stretch/>
        </p:blipFill>
        <p:spPr>
          <a:xfrm>
            <a:off x="361375" y="4454186"/>
            <a:ext cx="839181" cy="99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14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00233402-5A68-4F22-948B-E6413D049FF5}"/>
              </a:ext>
            </a:extLst>
          </p:cNvPr>
          <p:cNvSpPr txBox="1"/>
          <p:nvPr/>
        </p:nvSpPr>
        <p:spPr>
          <a:xfrm>
            <a:off x="35496" y="6887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itchFamily="34" charset="0"/>
                <a:ea typeface="Tahoma" pitchFamily="34" charset="0"/>
                <a:cs typeface="Arial" pitchFamily="34" charset="0"/>
              </a:rPr>
              <a:t>Some Ongoing Researches…</a:t>
            </a:r>
          </a:p>
        </p:txBody>
      </p: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3145146C-AAAC-4A11-8FFE-0BD24D872F3C}"/>
              </a:ext>
            </a:extLst>
          </p:cNvPr>
          <p:cNvCxnSpPr/>
          <p:nvPr/>
        </p:nvCxnSpPr>
        <p:spPr>
          <a:xfrm>
            <a:off x="0" y="3735774"/>
            <a:ext cx="9144000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F93A5E37-CEA9-4053-8373-5F815FB1B869}"/>
              </a:ext>
            </a:extLst>
          </p:cNvPr>
          <p:cNvSpPr txBox="1"/>
          <p:nvPr/>
        </p:nvSpPr>
        <p:spPr>
          <a:xfrm>
            <a:off x="55809" y="498216"/>
            <a:ext cx="5506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Composite structures: partial shear connections</a:t>
            </a:r>
          </a:p>
          <a:p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(</a:t>
            </a:r>
            <a:r>
              <a:rPr lang="en-US" sz="1400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Ígor</a:t>
            </a:r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400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Lemes</a:t>
            </a:r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, Luís Dias, </a:t>
            </a:r>
            <a:r>
              <a:rPr lang="en-US" sz="1400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Amilton</a:t>
            </a:r>
            <a:r>
              <a:rPr lang="en-US" sz="1400" b="1" dirty="0">
                <a:latin typeface="Arial" pitchFamily="34" charset="0"/>
                <a:ea typeface="Tahoma" pitchFamily="34" charset="0"/>
                <a:cs typeface="Arial" pitchFamily="34" charset="0"/>
              </a:rPr>
              <a:t> Silva,…)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0681E366-2227-420B-A2CD-B31ED953D1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28"/>
          <a:stretch/>
        </p:blipFill>
        <p:spPr>
          <a:xfrm>
            <a:off x="2411760" y="1209285"/>
            <a:ext cx="1768851" cy="974081"/>
          </a:xfrm>
          <a:prstGeom prst="rect">
            <a:avLst/>
          </a:prstGeom>
        </p:spPr>
      </p:pic>
      <p:grpSp>
        <p:nvGrpSpPr>
          <p:cNvPr id="19" name="Agrupar 18">
            <a:extLst>
              <a:ext uri="{FF2B5EF4-FFF2-40B4-BE49-F238E27FC236}">
                <a16:creationId xmlns:a16="http://schemas.microsoft.com/office/drawing/2014/main" id="{A1E40A6C-6291-4935-9979-BDE4CCA675AD}"/>
              </a:ext>
            </a:extLst>
          </p:cNvPr>
          <p:cNvGrpSpPr/>
          <p:nvPr/>
        </p:nvGrpSpPr>
        <p:grpSpPr>
          <a:xfrm>
            <a:off x="112275" y="3770729"/>
            <a:ext cx="8806025" cy="2773132"/>
            <a:chOff x="112275" y="3770729"/>
            <a:chExt cx="8806025" cy="2773132"/>
          </a:xfrm>
        </p:grpSpPr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69433A9C-B1CA-4944-8FEB-78070C990B7A}"/>
                </a:ext>
              </a:extLst>
            </p:cNvPr>
            <p:cNvSpPr txBox="1"/>
            <p:nvPr/>
          </p:nvSpPr>
          <p:spPr>
            <a:xfrm>
              <a:off x="112275" y="3862069"/>
              <a:ext cx="59568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Arial" pitchFamily="34" charset="0"/>
                  <a:ea typeface="Tahoma" pitchFamily="34" charset="0"/>
                  <a:cs typeface="Arial" pitchFamily="34" charset="0"/>
                </a:rPr>
                <a:t>Deployable structures</a:t>
              </a:r>
            </a:p>
            <a:p>
              <a:r>
                <a:rPr lang="en-US" sz="1400" b="1" dirty="0">
                  <a:latin typeface="Arial" pitchFamily="34" charset="0"/>
                  <a:ea typeface="Tahoma" pitchFamily="34" charset="0"/>
                  <a:cs typeface="Arial" pitchFamily="34" charset="0"/>
                </a:rPr>
                <a:t>(Murillo Santana, </a:t>
              </a:r>
              <a:r>
                <a:rPr lang="en-US" sz="1400" b="1" dirty="0" err="1">
                  <a:latin typeface="Arial" pitchFamily="34" charset="0"/>
                  <a:ea typeface="Tahoma" pitchFamily="34" charset="0"/>
                  <a:cs typeface="Arial" pitchFamily="34" charset="0"/>
                </a:rPr>
                <a:t>Liesbeth</a:t>
              </a:r>
              <a:r>
                <a:rPr lang="en-US" sz="1400" b="1" dirty="0">
                  <a:latin typeface="Arial" pitchFamily="34" charset="0"/>
                  <a:ea typeface="Tahoma" pitchFamily="34" charset="0"/>
                  <a:cs typeface="Arial" pitchFamily="34" charset="0"/>
                </a:rPr>
                <a:t> </a:t>
              </a:r>
              <a:r>
                <a:rPr lang="en-US" sz="1400" b="1" dirty="0" err="1">
                  <a:latin typeface="Arial" pitchFamily="34" charset="0"/>
                  <a:ea typeface="Tahoma" pitchFamily="34" charset="0"/>
                  <a:cs typeface="Arial" pitchFamily="34" charset="0"/>
                </a:rPr>
                <a:t>Arnouts</a:t>
              </a:r>
              <a:r>
                <a:rPr lang="en-US" sz="1400" b="1" dirty="0">
                  <a:latin typeface="Arial" pitchFamily="34" charset="0"/>
                  <a:ea typeface="Tahoma" pitchFamily="34" charset="0"/>
                  <a:cs typeface="Arial" pitchFamily="34" charset="0"/>
                </a:rPr>
                <a:t>, Péter Berke, Thierry Massart,…)</a:t>
              </a:r>
            </a:p>
          </p:txBody>
        </p:sp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DB963B84-D7E0-4E2C-B4CE-9C9D3EAD99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6864" t="4321" r="9353"/>
            <a:stretch/>
          </p:blipFill>
          <p:spPr>
            <a:xfrm>
              <a:off x="251520" y="4896475"/>
              <a:ext cx="2520281" cy="1254789"/>
            </a:xfrm>
            <a:prstGeom prst="rect">
              <a:avLst/>
            </a:prstGeom>
          </p:spPr>
        </p:pic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BD451801-1CD4-4995-9D1C-2E7EDCDC6E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8957"/>
            <a:stretch/>
          </p:blipFill>
          <p:spPr>
            <a:xfrm>
              <a:off x="3090171" y="4655167"/>
              <a:ext cx="3093018" cy="1847023"/>
            </a:xfrm>
            <a:prstGeom prst="rect">
              <a:avLst/>
            </a:prstGeom>
          </p:spPr>
        </p:pic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863E0AA3-4316-497E-890D-C1674DFF6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56842" y="3770729"/>
              <a:ext cx="2561458" cy="2773132"/>
            </a:xfrm>
            <a:prstGeom prst="rect">
              <a:avLst/>
            </a:prstGeom>
          </p:spPr>
        </p:pic>
      </p:grpSp>
      <p:pic>
        <p:nvPicPr>
          <p:cNvPr id="29" name="Imagem 28">
            <a:extLst>
              <a:ext uri="{FF2B5EF4-FFF2-40B4-BE49-F238E27FC236}">
                <a16:creationId xmlns:a16="http://schemas.microsoft.com/office/drawing/2014/main" id="{D4F1CCF6-3498-4ED6-819C-7F05D1593F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45190"/>
          <a:stretch/>
        </p:blipFill>
        <p:spPr>
          <a:xfrm>
            <a:off x="79967" y="1066391"/>
            <a:ext cx="2312049" cy="261824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B80340BC-9238-48D9-89AA-DC864F6598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391"/>
          <a:stretch/>
        </p:blipFill>
        <p:spPr>
          <a:xfrm>
            <a:off x="2282265" y="2286718"/>
            <a:ext cx="1970699" cy="1115655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7D20AD32-3966-4A45-AE0D-C308382F87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7984" y="1257798"/>
            <a:ext cx="4293364" cy="218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25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7" t="24851" r="4910" b="18896"/>
          <a:stretch/>
        </p:blipFill>
        <p:spPr bwMode="auto">
          <a:xfrm>
            <a:off x="899593" y="0"/>
            <a:ext cx="7448808" cy="674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o 2"/>
          <p:cNvGrpSpPr/>
          <p:nvPr/>
        </p:nvGrpSpPr>
        <p:grpSpPr>
          <a:xfrm>
            <a:off x="3560038" y="3986203"/>
            <a:ext cx="2901704" cy="1117276"/>
            <a:chOff x="3558270" y="3935133"/>
            <a:chExt cx="2901704" cy="1117276"/>
          </a:xfrm>
        </p:grpSpPr>
        <p:grpSp>
          <p:nvGrpSpPr>
            <p:cNvPr id="25" name="Grupo 24"/>
            <p:cNvGrpSpPr/>
            <p:nvPr/>
          </p:nvGrpSpPr>
          <p:grpSpPr>
            <a:xfrm>
              <a:off x="3558270" y="3935133"/>
              <a:ext cx="2901704" cy="495579"/>
              <a:chOff x="3492809" y="3604589"/>
              <a:chExt cx="2901704" cy="495579"/>
            </a:xfrm>
          </p:grpSpPr>
          <p:sp>
            <p:nvSpPr>
              <p:cNvPr id="18" name="Elipse 17"/>
              <p:cNvSpPr/>
              <p:nvPr/>
            </p:nvSpPr>
            <p:spPr>
              <a:xfrm>
                <a:off x="5314393" y="3695458"/>
                <a:ext cx="1080120" cy="404710"/>
              </a:xfrm>
              <a:prstGeom prst="ellipse">
                <a:avLst/>
              </a:prstGeom>
              <a:noFill/>
              <a:ln w="5715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26" name="CaixaDeTexto 25"/>
              <p:cNvSpPr txBox="1"/>
              <p:nvPr/>
            </p:nvSpPr>
            <p:spPr>
              <a:xfrm>
                <a:off x="3492809" y="3604589"/>
                <a:ext cx="1747787" cy="40011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2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UFOP - 1991</a:t>
                </a:r>
              </a:p>
            </p:txBody>
          </p:sp>
        </p:grpSp>
        <p:sp>
          <p:nvSpPr>
            <p:cNvPr id="31" name="Seta em curva para baixo 30"/>
            <p:cNvSpPr/>
            <p:nvPr/>
          </p:nvSpPr>
          <p:spPr>
            <a:xfrm rot="13149103">
              <a:off x="5064583" y="4616332"/>
              <a:ext cx="1009514" cy="436077"/>
            </a:xfrm>
            <a:prstGeom prst="curvedDownArrow">
              <a:avLst>
                <a:gd name="adj1" fmla="val 25000"/>
                <a:gd name="adj2" fmla="val 49368"/>
                <a:gd name="adj3" fmla="val 20367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upo 1"/>
          <p:cNvGrpSpPr/>
          <p:nvPr/>
        </p:nvGrpSpPr>
        <p:grpSpPr>
          <a:xfrm>
            <a:off x="6099934" y="2468182"/>
            <a:ext cx="2679264" cy="3707575"/>
            <a:chOff x="6099934" y="2468182"/>
            <a:chExt cx="2679264" cy="3707575"/>
          </a:xfrm>
        </p:grpSpPr>
        <p:grpSp>
          <p:nvGrpSpPr>
            <p:cNvPr id="24" name="Grupo 23"/>
            <p:cNvGrpSpPr/>
            <p:nvPr/>
          </p:nvGrpSpPr>
          <p:grpSpPr>
            <a:xfrm>
              <a:off x="6099934" y="4637370"/>
              <a:ext cx="2679264" cy="1538387"/>
              <a:chOff x="5916280" y="4206012"/>
              <a:chExt cx="2679264" cy="1538387"/>
            </a:xfrm>
          </p:grpSpPr>
          <p:sp>
            <p:nvSpPr>
              <p:cNvPr id="17" name="Elipse 16"/>
              <p:cNvSpPr/>
              <p:nvPr/>
            </p:nvSpPr>
            <p:spPr>
              <a:xfrm>
                <a:off x="5916280" y="4206012"/>
                <a:ext cx="1224136" cy="404710"/>
              </a:xfrm>
              <a:prstGeom prst="ellipse">
                <a:avLst/>
              </a:prstGeom>
              <a:noFill/>
              <a:ln w="571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21" name="CaixaDeTexto 20"/>
              <p:cNvSpPr txBox="1"/>
              <p:nvPr/>
            </p:nvSpPr>
            <p:spPr>
              <a:xfrm>
                <a:off x="6588224" y="4728736"/>
                <a:ext cx="2007320" cy="10156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PUC-Rio </a:t>
                </a:r>
              </a:p>
              <a:p>
                <a:pPr algn="ctr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M.Sc - 1990</a:t>
                </a:r>
              </a:p>
              <a:p>
                <a:pPr algn="ctr"/>
                <a:r>
                  <a:rPr lang="pt-BR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D.Sc - 1995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Seta em curva para baixo 28"/>
            <p:cNvSpPr/>
            <p:nvPr/>
          </p:nvSpPr>
          <p:spPr>
            <a:xfrm rot="6146958">
              <a:off x="6868824" y="3391808"/>
              <a:ext cx="2565878" cy="718625"/>
            </a:xfrm>
            <a:prstGeom prst="curvedDownArrow">
              <a:avLst>
                <a:gd name="adj1" fmla="val 25000"/>
                <a:gd name="adj2" fmla="val 49368"/>
                <a:gd name="adj3" fmla="val 20367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28" name="CaixaDeTexto 27"/>
            <p:cNvSpPr txBox="1"/>
            <p:nvPr/>
          </p:nvSpPr>
          <p:spPr>
            <a:xfrm rot="17017085">
              <a:off x="7472919" y="3411245"/>
              <a:ext cx="11673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>
                  <a:latin typeface="Arial" panose="020B0604020202020204" pitchFamily="34" charset="0"/>
                  <a:cs typeface="Arial" panose="020B0604020202020204" pitchFamily="34" charset="0"/>
                </a:rPr>
                <a:t>2500 km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CaixaDeTexto 3"/>
          <p:cNvSpPr txBox="1"/>
          <p:nvPr/>
        </p:nvSpPr>
        <p:spPr>
          <a:xfrm>
            <a:off x="354866" y="5081353"/>
            <a:ext cx="3361818" cy="129266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First</a:t>
            </a: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pt-B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little</a:t>
            </a: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</a:p>
          <a:p>
            <a:pPr algn="ctr"/>
            <a:r>
              <a:rPr lang="pt-BR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1609606" y="5547065"/>
            <a:ext cx="767378" cy="778705"/>
            <a:chOff x="8676456" y="692696"/>
            <a:chExt cx="936104" cy="1008112"/>
          </a:xfrm>
        </p:grpSpPr>
        <p:sp>
          <p:nvSpPr>
            <p:cNvPr id="5" name="Elipse 4"/>
            <p:cNvSpPr/>
            <p:nvPr/>
          </p:nvSpPr>
          <p:spPr>
            <a:xfrm>
              <a:off x="8676456" y="692696"/>
              <a:ext cx="936104" cy="100811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co 5"/>
            <p:cNvSpPr/>
            <p:nvPr/>
          </p:nvSpPr>
          <p:spPr>
            <a:xfrm rot="10800000">
              <a:off x="8875800" y="958139"/>
              <a:ext cx="568034" cy="508037"/>
            </a:xfrm>
            <a:prstGeom prst="arc">
              <a:avLst>
                <a:gd name="adj1" fmla="val 12078714"/>
                <a:gd name="adj2" fmla="val 21028395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ipse 6"/>
            <p:cNvSpPr/>
            <p:nvPr/>
          </p:nvSpPr>
          <p:spPr>
            <a:xfrm>
              <a:off x="8916090" y="922103"/>
              <a:ext cx="144000" cy="216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lipse 22"/>
            <p:cNvSpPr/>
            <p:nvPr/>
          </p:nvSpPr>
          <p:spPr>
            <a:xfrm>
              <a:off x="9250398" y="924486"/>
              <a:ext cx="144000" cy="216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0132CEE3-8209-4135-BCF5-B332966371EA}"/>
              </a:ext>
            </a:extLst>
          </p:cNvPr>
          <p:cNvGrpSpPr/>
          <p:nvPr/>
        </p:nvGrpSpPr>
        <p:grpSpPr>
          <a:xfrm>
            <a:off x="4588994" y="1586251"/>
            <a:ext cx="4575636" cy="1249085"/>
            <a:chOff x="4588994" y="1586251"/>
            <a:chExt cx="4575636" cy="1249085"/>
          </a:xfrm>
        </p:grpSpPr>
        <p:grpSp>
          <p:nvGrpSpPr>
            <p:cNvPr id="19" name="Grupo 18"/>
            <p:cNvGrpSpPr/>
            <p:nvPr/>
          </p:nvGrpSpPr>
          <p:grpSpPr>
            <a:xfrm>
              <a:off x="4588994" y="1586251"/>
              <a:ext cx="3315354" cy="1249085"/>
              <a:chOff x="4559637" y="1571913"/>
              <a:chExt cx="3315354" cy="1249085"/>
            </a:xfrm>
          </p:grpSpPr>
          <p:sp>
            <p:nvSpPr>
              <p:cNvPr id="12" name="Elipse 11"/>
              <p:cNvSpPr/>
              <p:nvPr/>
            </p:nvSpPr>
            <p:spPr>
              <a:xfrm>
                <a:off x="6630875" y="2190526"/>
                <a:ext cx="1244116" cy="404710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6" name="CaixaDeTexto 15"/>
              <p:cNvSpPr txBox="1"/>
              <p:nvPr/>
            </p:nvSpPr>
            <p:spPr>
              <a:xfrm>
                <a:off x="7541788" y="2420888"/>
                <a:ext cx="18473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2000" b="1" dirty="0"/>
              </a:p>
            </p:txBody>
          </p:sp>
          <p:sp>
            <p:nvSpPr>
              <p:cNvPr id="20" name="CaixaDeTexto 19"/>
              <p:cNvSpPr txBox="1"/>
              <p:nvPr/>
            </p:nvSpPr>
            <p:spPr>
              <a:xfrm>
                <a:off x="4559637" y="1571913"/>
                <a:ext cx="2031215" cy="10156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UFPE</a:t>
                </a:r>
              </a:p>
              <a:p>
                <a:pPr algn="ctr"/>
                <a:r>
                  <a:rPr lang="pt-BR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1986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pt-BR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B.Sc</a:t>
                </a:r>
                <a:r>
                  <a:rPr lang="pt-BR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Civil Eng.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Grupo 13"/>
            <p:cNvGrpSpPr/>
            <p:nvPr/>
          </p:nvGrpSpPr>
          <p:grpSpPr>
            <a:xfrm>
              <a:off x="7584865" y="1656382"/>
              <a:ext cx="1579765" cy="754331"/>
              <a:chOff x="7632163" y="1656382"/>
              <a:chExt cx="1579765" cy="754331"/>
            </a:xfrm>
          </p:grpSpPr>
          <p:sp>
            <p:nvSpPr>
              <p:cNvPr id="10" name="CaixaDeTexto 9"/>
              <p:cNvSpPr txBox="1"/>
              <p:nvPr/>
            </p:nvSpPr>
            <p:spPr>
              <a:xfrm>
                <a:off x="7924396" y="1656382"/>
                <a:ext cx="1287532" cy="64633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Recife</a:t>
                </a:r>
              </a:p>
              <a:p>
                <a:pPr algn="ctr"/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Birth City </a:t>
                </a:r>
              </a:p>
            </p:txBody>
          </p:sp>
          <p:sp>
            <p:nvSpPr>
              <p:cNvPr id="11" name="Elipse 10"/>
              <p:cNvSpPr/>
              <p:nvPr/>
            </p:nvSpPr>
            <p:spPr>
              <a:xfrm>
                <a:off x="7632163" y="2302713"/>
                <a:ext cx="108189" cy="108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</p:grp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02A78814-D0CB-4462-9ACD-2DF46543A0A8}"/>
              </a:ext>
            </a:extLst>
          </p:cNvPr>
          <p:cNvGrpSpPr/>
          <p:nvPr/>
        </p:nvGrpSpPr>
        <p:grpSpPr>
          <a:xfrm>
            <a:off x="6527479" y="1179473"/>
            <a:ext cx="1751249" cy="524919"/>
            <a:chOff x="6527479" y="1179473"/>
            <a:chExt cx="1751249" cy="524919"/>
          </a:xfrm>
        </p:grpSpPr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E265D541-BEC8-4887-88CD-38AA2CCB4FF9}"/>
                </a:ext>
              </a:extLst>
            </p:cNvPr>
            <p:cNvSpPr/>
            <p:nvPr/>
          </p:nvSpPr>
          <p:spPr>
            <a:xfrm>
              <a:off x="6957733" y="1620377"/>
              <a:ext cx="62539" cy="8401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A5DC643D-3894-4383-A03A-BFC340B66229}"/>
                </a:ext>
              </a:extLst>
            </p:cNvPr>
            <p:cNvSpPr txBox="1"/>
            <p:nvPr/>
          </p:nvSpPr>
          <p:spPr>
            <a:xfrm>
              <a:off x="6527479" y="1179473"/>
              <a:ext cx="17512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>
                  <a:solidFill>
                    <a:srgbClr val="FF0000"/>
                  </a:solidFill>
                </a:rPr>
                <a:t>Prof. Péter Berke</a:t>
              </a:r>
            </a:p>
          </p:txBody>
        </p:sp>
      </p:grp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0C9CFD6-41C0-4CB4-8561-C9C26C3183C8}"/>
              </a:ext>
            </a:extLst>
          </p:cNvPr>
          <p:cNvSpPr txBox="1"/>
          <p:nvPr/>
        </p:nvSpPr>
        <p:spPr>
          <a:xfrm>
            <a:off x="40843" y="68239"/>
            <a:ext cx="37303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itchFamily="34" charset="0"/>
                <a:ea typeface="Tahoma" pitchFamily="34" charset="0"/>
                <a:cs typeface="Arial" pitchFamily="34" charset="0"/>
              </a:rPr>
              <a:t>My Academic Formation</a:t>
            </a:r>
          </a:p>
        </p:txBody>
      </p:sp>
    </p:spTree>
    <p:extLst>
      <p:ext uri="{BB962C8B-B14F-4D97-AF65-F5344CB8AC3E}">
        <p14:creationId xmlns:p14="http://schemas.microsoft.com/office/powerpoint/2010/main" val="51048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2BDCDCF-E61D-48B4-9A3F-144E28B242B1}"/>
              </a:ext>
            </a:extLst>
          </p:cNvPr>
          <p:cNvSpPr txBox="1"/>
          <p:nvPr/>
        </p:nvSpPr>
        <p:spPr>
          <a:xfrm>
            <a:off x="107504" y="116632"/>
            <a:ext cx="3564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itchFamily="34" charset="0"/>
                <a:ea typeface="Tahoma" pitchFamily="34" charset="0"/>
                <a:cs typeface="Arial" pitchFamily="34" charset="0"/>
              </a:rPr>
              <a:t>ULB-UFOP Partnership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97B2B55-56CD-470B-9987-02AC789F37F2}"/>
              </a:ext>
            </a:extLst>
          </p:cNvPr>
          <p:cNvSpPr txBox="1"/>
          <p:nvPr/>
        </p:nvSpPr>
        <p:spPr>
          <a:xfrm>
            <a:off x="314625" y="1052736"/>
            <a:ext cx="483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US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Cilamce</a:t>
            </a:r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 2011: Prof. Péter Berke Lecture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F83B06F-7FB0-4A1B-B3A2-97F72997265B}"/>
              </a:ext>
            </a:extLst>
          </p:cNvPr>
          <p:cNvSpPr txBox="1"/>
          <p:nvPr/>
        </p:nvSpPr>
        <p:spPr>
          <a:xfrm>
            <a:off x="281105" y="1916832"/>
            <a:ext cx="7526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Mini-courses: Prof. Péter Berke in PROPEC (2012, 2013, 2014, …)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4FB7F8E-1357-4471-9955-C3CF47C54893}"/>
              </a:ext>
            </a:extLst>
          </p:cNvPr>
          <p:cNvSpPr txBox="1"/>
          <p:nvPr/>
        </p:nvSpPr>
        <p:spPr>
          <a:xfrm>
            <a:off x="281105" y="4213726"/>
            <a:ext cx="761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Mini-symposia co-organizer: </a:t>
            </a:r>
            <a:r>
              <a:rPr lang="en-US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Cilamces</a:t>
            </a:r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 2014, 2015, 2016, 2017,…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A1599E5-7ECD-4966-B0AB-2F5CE7A3EF2D}"/>
              </a:ext>
            </a:extLst>
          </p:cNvPr>
          <p:cNvSpPr txBox="1"/>
          <p:nvPr/>
        </p:nvSpPr>
        <p:spPr>
          <a:xfrm>
            <a:off x="323528" y="4931876"/>
            <a:ext cx="4269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Joint project: FNRS, </a:t>
            </a:r>
            <a:r>
              <a:rPr lang="en-US" b="1" dirty="0" err="1">
                <a:latin typeface="Arial" pitchFamily="34" charset="0"/>
                <a:ea typeface="Tahoma" pitchFamily="34" charset="0"/>
                <a:cs typeface="Arial" pitchFamily="34" charset="0"/>
              </a:rPr>
              <a:t>CNPq</a:t>
            </a:r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, Capes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20239F3-8555-4702-9A6C-975D978B56F4}"/>
              </a:ext>
            </a:extLst>
          </p:cNvPr>
          <p:cNvSpPr txBox="1"/>
          <p:nvPr/>
        </p:nvSpPr>
        <p:spPr>
          <a:xfrm>
            <a:off x="281105" y="2789472"/>
            <a:ext cx="827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Co-adviser: Cláudio Oliveira (2013-2014), Murillo Santana (2017-2018),…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F554936-8812-4D11-ADBD-01916277EE82}"/>
              </a:ext>
            </a:extLst>
          </p:cNvPr>
          <p:cNvSpPr txBox="1"/>
          <p:nvPr/>
        </p:nvSpPr>
        <p:spPr>
          <a:xfrm>
            <a:off x="323528" y="5637980"/>
            <a:ext cx="2443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Visiting Professor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875D3B09-B7BB-4C0E-ADCE-D0611A5DC000}"/>
              </a:ext>
            </a:extLst>
          </p:cNvPr>
          <p:cNvSpPr txBox="1"/>
          <p:nvPr/>
        </p:nvSpPr>
        <p:spPr>
          <a:xfrm>
            <a:off x="281105" y="3525197"/>
            <a:ext cx="5589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US" b="1" dirty="0">
                <a:latin typeface="Arial" pitchFamily="34" charset="0"/>
                <a:ea typeface="Tahoma" pitchFamily="34" charset="0"/>
                <a:cs typeface="Arial" pitchFamily="34" charset="0"/>
              </a:rPr>
              <a:t>Co-author: papers (Conferences and Journals)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F170BD37-31CB-4257-9589-84A228D53B45}"/>
              </a:ext>
            </a:extLst>
          </p:cNvPr>
          <p:cNvGrpSpPr/>
          <p:nvPr/>
        </p:nvGrpSpPr>
        <p:grpSpPr>
          <a:xfrm>
            <a:off x="2805726" y="0"/>
            <a:ext cx="6355290" cy="4744366"/>
            <a:chOff x="4164599" y="0"/>
            <a:chExt cx="4972503" cy="3339444"/>
          </a:xfrm>
        </p:grpSpPr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6461DECB-D819-4CF9-BDA8-D234B9BE2DAB}"/>
                </a:ext>
              </a:extLst>
            </p:cNvPr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59"/>
            <a:stretch/>
          </p:blipFill>
          <p:spPr bwMode="auto">
            <a:xfrm>
              <a:off x="6219874" y="0"/>
              <a:ext cx="2917228" cy="333944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AA021F34-0C40-437F-8CE7-792CC1CF3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599" y="0"/>
              <a:ext cx="2051324" cy="1740626"/>
            </a:xfrm>
            <a:prstGeom prst="rect">
              <a:avLst/>
            </a:prstGeom>
          </p:spPr>
        </p:pic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780F535D-199D-4F03-A230-97DBCDCAD225}"/>
              </a:ext>
            </a:extLst>
          </p:cNvPr>
          <p:cNvGrpSpPr/>
          <p:nvPr/>
        </p:nvGrpSpPr>
        <p:grpSpPr>
          <a:xfrm>
            <a:off x="369228" y="663119"/>
            <a:ext cx="8471856" cy="5848587"/>
            <a:chOff x="2407947" y="2128574"/>
            <a:chExt cx="4108269" cy="3091503"/>
          </a:xfrm>
        </p:grpSpPr>
        <p:pic>
          <p:nvPicPr>
            <p:cNvPr id="18" name="Imagem 17" descr="Uma imagem contendo pessoa, edifício, ao ar livre, sentado&#10;&#10;Descrição gerada com muito alta confiança">
              <a:extLst>
                <a:ext uri="{FF2B5EF4-FFF2-40B4-BE49-F238E27FC236}">
                  <a16:creationId xmlns:a16="http://schemas.microsoft.com/office/drawing/2014/main" id="{2212AA83-58E4-41D3-9E87-1D6546560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7947" y="2128574"/>
              <a:ext cx="4108269" cy="3081202"/>
            </a:xfrm>
            <a:prstGeom prst="rect">
              <a:avLst/>
            </a:prstGeom>
          </p:spPr>
        </p:pic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0EF56E08-D170-42D9-82CA-FAD6E4EBECD7}"/>
                </a:ext>
              </a:extLst>
            </p:cNvPr>
            <p:cNvSpPr txBox="1"/>
            <p:nvPr/>
          </p:nvSpPr>
          <p:spPr>
            <a:xfrm flipH="1">
              <a:off x="2407947" y="5009902"/>
              <a:ext cx="381042" cy="210175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solidFill>
                    <a:schemeClr val="bg1"/>
                  </a:solidFill>
                </a:rPr>
                <a:t>2013</a:t>
              </a: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22EE3259-F4CE-425A-A646-665ABDBB0B9B}"/>
              </a:ext>
            </a:extLst>
          </p:cNvPr>
          <p:cNvGrpSpPr/>
          <p:nvPr/>
        </p:nvGrpSpPr>
        <p:grpSpPr>
          <a:xfrm>
            <a:off x="323528" y="849872"/>
            <a:ext cx="8765801" cy="5414466"/>
            <a:chOff x="6125156" y="7186096"/>
            <a:chExt cx="5904656" cy="3339444"/>
          </a:xfrm>
        </p:grpSpPr>
        <p:pic>
          <p:nvPicPr>
            <p:cNvPr id="22" name="Imagem 21" descr="Uma imagem contendo pessoa, edifício, chão, grupo&#10;&#10;Descrição gerada com muito alta confiança">
              <a:extLst>
                <a:ext uri="{FF2B5EF4-FFF2-40B4-BE49-F238E27FC236}">
                  <a16:creationId xmlns:a16="http://schemas.microsoft.com/office/drawing/2014/main" id="{DF1B9B43-FB25-4C29-8644-C6CA21B8F1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49" t="12999" r="9658" b="11872"/>
            <a:stretch/>
          </p:blipFill>
          <p:spPr>
            <a:xfrm>
              <a:off x="6125156" y="7186096"/>
              <a:ext cx="5904656" cy="3339444"/>
            </a:xfrm>
            <a:prstGeom prst="rect">
              <a:avLst/>
            </a:prstGeom>
          </p:spPr>
        </p:pic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45C57E07-BA9F-4052-829A-8243A5375A41}"/>
                </a:ext>
              </a:extLst>
            </p:cNvPr>
            <p:cNvSpPr txBox="1"/>
            <p:nvPr/>
          </p:nvSpPr>
          <p:spPr>
            <a:xfrm flipH="1">
              <a:off x="11472298" y="10282281"/>
              <a:ext cx="557514" cy="24325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solidFill>
                    <a:schemeClr val="bg1"/>
                  </a:solidFill>
                </a:rPr>
                <a:t>2014</a:t>
              </a:r>
            </a:p>
          </p:txBody>
        </p:sp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DD5E8475-D18E-469D-A802-4C675606EB2B}"/>
              </a:ext>
            </a:extLst>
          </p:cNvPr>
          <p:cNvGrpSpPr/>
          <p:nvPr/>
        </p:nvGrpSpPr>
        <p:grpSpPr>
          <a:xfrm>
            <a:off x="1143943" y="675476"/>
            <a:ext cx="7533549" cy="5806057"/>
            <a:chOff x="-508" y="0"/>
            <a:chExt cx="4459999" cy="3339444"/>
          </a:xfrm>
        </p:grpSpPr>
        <p:pic>
          <p:nvPicPr>
            <p:cNvPr id="14" name="Imagem 13" descr="Uma imagem contendo chão, interior, homem, em pé&#10;&#10;Descrição gerada com muito alta confiança">
              <a:extLst>
                <a:ext uri="{FF2B5EF4-FFF2-40B4-BE49-F238E27FC236}">
                  <a16:creationId xmlns:a16="http://schemas.microsoft.com/office/drawing/2014/main" id="{7BA2EE1F-AE31-4DB1-B888-E221E2003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9" y="0"/>
              <a:ext cx="4452592" cy="3339444"/>
            </a:xfrm>
            <a:prstGeom prst="rect">
              <a:avLst/>
            </a:prstGeom>
          </p:spPr>
        </p:pic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7A177827-A497-4D5A-BE47-571CE297A052}"/>
                </a:ext>
              </a:extLst>
            </p:cNvPr>
            <p:cNvSpPr txBox="1"/>
            <p:nvPr/>
          </p:nvSpPr>
          <p:spPr>
            <a:xfrm flipH="1">
              <a:off x="-508" y="2957891"/>
              <a:ext cx="465304" cy="243048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solidFill>
                    <a:schemeClr val="bg1"/>
                  </a:solidFill>
                </a:rPr>
                <a:t>2012</a:t>
              </a:r>
            </a:p>
          </p:txBody>
        </p:sp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BED6B950-E7FF-4B27-BD85-2911D764E6E1}"/>
              </a:ext>
            </a:extLst>
          </p:cNvPr>
          <p:cNvGrpSpPr/>
          <p:nvPr/>
        </p:nvGrpSpPr>
        <p:grpSpPr>
          <a:xfrm>
            <a:off x="-25499" y="-732"/>
            <a:ext cx="9236287" cy="6858000"/>
            <a:chOff x="-33441" y="20227"/>
            <a:chExt cx="9226071" cy="6813439"/>
          </a:xfrm>
        </p:grpSpPr>
        <p:pic>
          <p:nvPicPr>
            <p:cNvPr id="26" name="Imagem 25" descr="Uma imagem contendo texto, recibo&#10;&#10;Descrição gerada com alta confiança">
              <a:extLst>
                <a:ext uri="{FF2B5EF4-FFF2-40B4-BE49-F238E27FC236}">
                  <a16:creationId xmlns:a16="http://schemas.microsoft.com/office/drawing/2014/main" id="{B04CADA9-1895-4CF9-AF85-5ECDA4FE2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441" y="20227"/>
              <a:ext cx="5689600" cy="3962400"/>
            </a:xfrm>
            <a:prstGeom prst="rect">
              <a:avLst/>
            </a:prstGeom>
          </p:spPr>
        </p:pic>
        <p:pic>
          <p:nvPicPr>
            <p:cNvPr id="28" name="Imagem 27" descr="Uma imagem contendo texto&#10;&#10;Descrição gerada com muito alta confiança">
              <a:extLst>
                <a:ext uri="{FF2B5EF4-FFF2-40B4-BE49-F238E27FC236}">
                  <a16:creationId xmlns:a16="http://schemas.microsoft.com/office/drawing/2014/main" id="{46B66696-0690-4FFC-9264-070D8D530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711" y="3008219"/>
              <a:ext cx="5514919" cy="38254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52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1619917" y="82628"/>
            <a:ext cx="6048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omic Sans MS" pitchFamily="66" charset="0"/>
                <a:cs typeface="Tahoma" pitchFamily="34" charset="0"/>
              </a:rPr>
              <a:t>Acknowledgments</a:t>
            </a:r>
            <a:endParaRPr lang="pt-BR" sz="4000" b="1" dirty="0">
              <a:latin typeface="Comic Sans MS" pitchFamily="66" charset="0"/>
              <a:cs typeface="Tahoma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39552" y="1040542"/>
            <a:ext cx="4156907" cy="1384995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omic Sans MS" pitchFamily="66" charset="0"/>
              </a:rPr>
              <a:t>Prof. Péter Berke </a:t>
            </a:r>
          </a:p>
          <a:p>
            <a:r>
              <a:rPr lang="en-US" sz="2800" dirty="0">
                <a:solidFill>
                  <a:schemeClr val="bg1"/>
                </a:solidFill>
                <a:latin typeface="Comic Sans MS" pitchFamily="66" charset="0"/>
              </a:rPr>
              <a:t>Prof. Bertrand Francois</a:t>
            </a:r>
          </a:p>
          <a:p>
            <a:r>
              <a:rPr lang="en-US" sz="2800" dirty="0">
                <a:solidFill>
                  <a:schemeClr val="bg1"/>
                </a:solidFill>
                <a:latin typeface="Comic Sans MS" pitchFamily="66" charset="0"/>
              </a:rPr>
              <a:t>Prof. Thierry Massart</a:t>
            </a:r>
            <a:endParaRPr lang="pt-B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1115616" y="3633262"/>
            <a:ext cx="7288068" cy="2840651"/>
            <a:chOff x="1187624" y="3828709"/>
            <a:chExt cx="7288068" cy="2840651"/>
          </a:xfrm>
        </p:grpSpPr>
        <p:grpSp>
          <p:nvGrpSpPr>
            <p:cNvPr id="2" name="Grupo 1"/>
            <p:cNvGrpSpPr/>
            <p:nvPr/>
          </p:nvGrpSpPr>
          <p:grpSpPr>
            <a:xfrm>
              <a:off x="1187624" y="3828709"/>
              <a:ext cx="6551984" cy="2840651"/>
              <a:chOff x="1187624" y="3900717"/>
              <a:chExt cx="6551984" cy="2840651"/>
            </a:xfrm>
          </p:grpSpPr>
          <p:grpSp>
            <p:nvGrpSpPr>
              <p:cNvPr id="9" name="Grupo 8"/>
              <p:cNvGrpSpPr/>
              <p:nvPr/>
            </p:nvGrpSpPr>
            <p:grpSpPr>
              <a:xfrm>
                <a:off x="3563888" y="5661248"/>
                <a:ext cx="2016224" cy="1080120"/>
                <a:chOff x="3012976" y="4653136"/>
                <a:chExt cx="2016224" cy="1080120"/>
              </a:xfrm>
            </p:grpSpPr>
            <p:sp>
              <p:nvSpPr>
                <p:cNvPr id="10" name="Retângulo 9"/>
                <p:cNvSpPr/>
                <p:nvPr/>
              </p:nvSpPr>
              <p:spPr>
                <a:xfrm>
                  <a:off x="3012976" y="4653136"/>
                  <a:ext cx="2016224" cy="108012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11" name="CaixaDeTexto 10"/>
                <p:cNvSpPr txBox="1"/>
                <p:nvPr/>
              </p:nvSpPr>
              <p:spPr>
                <a:xfrm>
                  <a:off x="3203848" y="4797152"/>
                  <a:ext cx="1728192" cy="2880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pt-BR" dirty="0">
                      <a:latin typeface="Arial Narrow" pitchFamily="34" charset="0"/>
                    </a:rPr>
                    <a:t>PROPEC</a:t>
                  </a:r>
                </a:p>
              </p:txBody>
            </p:sp>
            <p:sp>
              <p:nvSpPr>
                <p:cNvPr id="12" name="CaixaDeTexto 11"/>
                <p:cNvSpPr txBox="1"/>
                <p:nvPr/>
              </p:nvSpPr>
              <p:spPr>
                <a:xfrm>
                  <a:off x="3203848" y="5122168"/>
                  <a:ext cx="1728192" cy="2880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pt-BR" dirty="0">
                      <a:latin typeface="Arial Narrow" pitchFamily="34" charset="0"/>
                    </a:rPr>
                    <a:t>Programa de  Pós-Graduação </a:t>
                  </a:r>
                </a:p>
              </p:txBody>
            </p:sp>
            <p:sp>
              <p:nvSpPr>
                <p:cNvPr id="13" name="CaixaDeTexto 12"/>
                <p:cNvSpPr txBox="1"/>
                <p:nvPr/>
              </p:nvSpPr>
              <p:spPr>
                <a:xfrm>
                  <a:off x="3190200" y="5373216"/>
                  <a:ext cx="1728192" cy="2880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pt-BR" dirty="0">
                      <a:latin typeface="Arial Narrow" pitchFamily="34" charset="0"/>
                    </a:rPr>
                    <a:t>em Engenharia Civil</a:t>
                  </a:r>
                </a:p>
              </p:txBody>
            </p:sp>
          </p:grpSp>
          <p:pic>
            <p:nvPicPr>
              <p:cNvPr id="14" name="Imagem 1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1249" y="3900717"/>
                <a:ext cx="2421502" cy="103936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5" name="Picture 2" descr="Logomarca da Fapemi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44208" y="4148100"/>
                <a:ext cx="1295400" cy="10531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4" descr="logo-capes-60-anos-original-menor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7624" y="3924954"/>
                <a:ext cx="1358044" cy="13731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7" name="Imagem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8" y="5733256"/>
              <a:ext cx="2031484" cy="720080"/>
            </a:xfrm>
            <a:prstGeom prst="rect">
              <a:avLst/>
            </a:prstGeom>
          </p:spPr>
        </p:pic>
        <p:pic>
          <p:nvPicPr>
            <p:cNvPr id="18" name="Imagem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5542397"/>
              <a:ext cx="509112" cy="1126963"/>
            </a:xfrm>
            <a:prstGeom prst="rect">
              <a:avLst/>
            </a:prstGeom>
          </p:spPr>
        </p:pic>
      </p:grpSp>
      <p:sp>
        <p:nvSpPr>
          <p:cNvPr id="19" name="CaixaDeTexto 18"/>
          <p:cNvSpPr txBox="1"/>
          <p:nvPr/>
        </p:nvSpPr>
        <p:spPr>
          <a:xfrm>
            <a:off x="539552" y="2680414"/>
            <a:ext cx="7790915" cy="523220"/>
          </a:xfrm>
          <a:prstGeom prst="rect">
            <a:avLst/>
          </a:prstGeom>
          <a:solidFill>
            <a:srgbClr val="CC0000"/>
          </a:soli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omic Sans MS" pitchFamily="66" charset="0"/>
              </a:rPr>
              <a:t>My students and Colleague Prof. Andréa Silva</a:t>
            </a:r>
            <a:endParaRPr lang="pt-B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E9E7688D-4C0B-4192-ADE4-04F766E0D2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85" y="132084"/>
            <a:ext cx="1298448" cy="460248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B8997D54-05F3-4FF9-841F-33F590D6EE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0"/>
            <a:ext cx="360043" cy="796986"/>
          </a:xfrm>
          <a:prstGeom prst="rect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394818B8-678F-4E8A-92E4-50CDD5D463C6}"/>
              </a:ext>
            </a:extLst>
          </p:cNvPr>
          <p:cNvSpPr txBox="1"/>
          <p:nvPr/>
        </p:nvSpPr>
        <p:spPr>
          <a:xfrm>
            <a:off x="5220072" y="1194430"/>
            <a:ext cx="3773405" cy="1077218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Comic Sans MS" pitchFamily="66" charset="0"/>
              </a:rPr>
              <a:t>Mme</a:t>
            </a:r>
            <a:r>
              <a:rPr lang="en-US" sz="2800" dirty="0">
                <a:latin typeface="Comic Sans MS" pitchFamily="66" charset="0"/>
              </a:rPr>
              <a:t> Sue Black</a:t>
            </a:r>
          </a:p>
          <a:p>
            <a:r>
              <a:rPr lang="pt-BR" dirty="0"/>
              <a:t>Manager, </a:t>
            </a:r>
            <a:r>
              <a:rPr lang="pt-BR" dirty="0" err="1"/>
              <a:t>International</a:t>
            </a:r>
            <a:r>
              <a:rPr lang="pt-BR" dirty="0"/>
              <a:t> </a:t>
            </a:r>
            <a:r>
              <a:rPr lang="pt-BR" dirty="0" err="1"/>
              <a:t>Welcome</a:t>
            </a:r>
            <a:r>
              <a:rPr lang="pt-BR" dirty="0"/>
              <a:t> Desk</a:t>
            </a:r>
            <a:br>
              <a:rPr lang="pt-BR" sz="2800" dirty="0"/>
            </a:br>
            <a:r>
              <a:rPr lang="pt-BR" dirty="0" err="1"/>
              <a:t>External</a:t>
            </a:r>
            <a:r>
              <a:rPr lang="pt-BR" dirty="0"/>
              <a:t> </a:t>
            </a:r>
            <a:r>
              <a:rPr lang="pt-BR" dirty="0" err="1"/>
              <a:t>Relations</a:t>
            </a:r>
            <a:r>
              <a:rPr lang="pt-BR" dirty="0"/>
              <a:t> Department</a:t>
            </a:r>
            <a:endParaRPr lang="pt-BR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710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06" y="132084"/>
            <a:ext cx="1298448" cy="460248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7" y="0"/>
            <a:ext cx="360043" cy="79698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92" y="803870"/>
            <a:ext cx="8641239" cy="592509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2475552" y="1124744"/>
            <a:ext cx="44823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 err="1">
                <a:solidFill>
                  <a:srgbClr val="FF0000"/>
                </a:solidFill>
                <a:latin typeface="Comic Sans MS" pitchFamily="66" charset="0"/>
              </a:rPr>
              <a:t>Muito</a:t>
            </a:r>
            <a:r>
              <a:rPr lang="en-US" sz="4000" b="1" i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Comic Sans MS" pitchFamily="66" charset="0"/>
              </a:rPr>
              <a:t>Obrigado</a:t>
            </a:r>
            <a:r>
              <a:rPr lang="en-US" sz="4000" b="1" i="1" dirty="0">
                <a:solidFill>
                  <a:srgbClr val="FF0000"/>
                </a:solidFill>
                <a:latin typeface="Comic Sans MS" pitchFamily="66" charset="0"/>
              </a:rPr>
              <a:t> !!</a:t>
            </a:r>
            <a:endParaRPr lang="pt-BR" sz="40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94596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0" t="31881" r="19292" b="10625"/>
          <a:stretch/>
        </p:blipFill>
        <p:spPr bwMode="auto">
          <a:xfrm>
            <a:off x="179512" y="1474762"/>
            <a:ext cx="8846815" cy="479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upo 5"/>
          <p:cNvGrpSpPr/>
          <p:nvPr/>
        </p:nvGrpSpPr>
        <p:grpSpPr>
          <a:xfrm>
            <a:off x="1573011" y="4839017"/>
            <a:ext cx="3161287" cy="1017874"/>
            <a:chOff x="1573011" y="4264694"/>
            <a:chExt cx="3161287" cy="1017874"/>
          </a:xfrm>
        </p:grpSpPr>
        <p:sp>
          <p:nvSpPr>
            <p:cNvPr id="23" name="Elipse 22"/>
            <p:cNvSpPr/>
            <p:nvPr/>
          </p:nvSpPr>
          <p:spPr>
            <a:xfrm>
              <a:off x="3038941" y="4264694"/>
              <a:ext cx="162298" cy="1640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1573011" y="4697793"/>
              <a:ext cx="3161287" cy="58477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UFOP</a:t>
              </a:r>
            </a:p>
            <a:p>
              <a:pPr algn="ctr"/>
              <a:r>
                <a:rPr lang="pt-BR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Depto</a:t>
              </a:r>
              <a:r>
                <a:rPr lang="pt-B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. Civil Eng. – </a:t>
              </a:r>
              <a:r>
                <a:rPr lang="pt-BR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Since</a:t>
              </a:r>
              <a:r>
                <a:rPr lang="pt-B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1991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CaixaDeTexto 23"/>
          <p:cNvSpPr txBox="1"/>
          <p:nvPr/>
        </p:nvSpPr>
        <p:spPr>
          <a:xfrm>
            <a:off x="35496" y="-27384"/>
            <a:ext cx="450805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My Visiting Prof. Experiences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A3AA24BC-CB29-465B-8B75-EDFCFB146E7F}"/>
              </a:ext>
            </a:extLst>
          </p:cNvPr>
          <p:cNvGrpSpPr/>
          <p:nvPr/>
        </p:nvGrpSpPr>
        <p:grpSpPr>
          <a:xfrm>
            <a:off x="26275" y="590562"/>
            <a:ext cx="3718744" cy="4228791"/>
            <a:chOff x="26275" y="590562"/>
            <a:chExt cx="3718744" cy="4228791"/>
          </a:xfrm>
        </p:grpSpPr>
        <p:sp>
          <p:nvSpPr>
            <p:cNvPr id="2" name="Elipse 1"/>
            <p:cNvSpPr/>
            <p:nvPr/>
          </p:nvSpPr>
          <p:spPr>
            <a:xfrm>
              <a:off x="1611820" y="3013151"/>
              <a:ext cx="162298" cy="1640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aixaDeTexto 19"/>
            <p:cNvSpPr txBox="1"/>
            <p:nvPr/>
          </p:nvSpPr>
          <p:spPr>
            <a:xfrm>
              <a:off x="1714358" y="1204927"/>
              <a:ext cx="2030661" cy="83099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UT – Austin/TX</a:t>
              </a:r>
            </a:p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Visiting</a:t>
              </a:r>
              <a:r>
                <a:rPr lang="pt-B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Professor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pt-B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2006-2007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Conector de seta reta 6"/>
            <p:cNvCxnSpPr/>
            <p:nvPr/>
          </p:nvCxnSpPr>
          <p:spPr>
            <a:xfrm flipH="1" flipV="1">
              <a:off x="1697742" y="3165406"/>
              <a:ext cx="1341199" cy="1653947"/>
            </a:xfrm>
            <a:prstGeom prst="straightConnector1">
              <a:avLst/>
            </a:prstGeom>
            <a:ln w="38100">
              <a:solidFill>
                <a:schemeClr val="tx1"/>
              </a:solidFill>
              <a:prstDash val="dash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tângulo 10"/>
            <p:cNvSpPr/>
            <p:nvPr/>
          </p:nvSpPr>
          <p:spPr>
            <a:xfrm>
              <a:off x="26275" y="590562"/>
              <a:ext cx="34608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Prof. Michael Engelhardt</a:t>
              </a:r>
            </a:p>
          </p:txBody>
        </p:sp>
        <p:pic>
          <p:nvPicPr>
            <p:cNvPr id="1026" name="Picture 2" descr="IMG_1263">
              <a:extLst>
                <a:ext uri="{FF2B5EF4-FFF2-40B4-BE49-F238E27FC236}">
                  <a16:creationId xmlns:a16="http://schemas.microsoft.com/office/drawing/2014/main" id="{E4828008-C51D-4ED5-A89C-3C8F12CB2A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24" t="26781" r="51882" b="27120"/>
            <a:stretch/>
          </p:blipFill>
          <p:spPr bwMode="auto">
            <a:xfrm>
              <a:off x="382498" y="938302"/>
              <a:ext cx="1309182" cy="207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BCD2289F-EE68-4411-B616-64580F17807F}"/>
              </a:ext>
            </a:extLst>
          </p:cNvPr>
          <p:cNvGrpSpPr/>
          <p:nvPr/>
        </p:nvGrpSpPr>
        <p:grpSpPr>
          <a:xfrm>
            <a:off x="3209910" y="79704"/>
            <a:ext cx="4928114" cy="4759313"/>
            <a:chOff x="3201239" y="79704"/>
            <a:chExt cx="4928114" cy="4759313"/>
          </a:xfrm>
        </p:grpSpPr>
        <p:sp>
          <p:nvSpPr>
            <p:cNvPr id="26" name="CaixaDeTexto 25"/>
            <p:cNvSpPr txBox="1"/>
            <p:nvPr/>
          </p:nvSpPr>
          <p:spPr>
            <a:xfrm>
              <a:off x="5076056" y="2814027"/>
              <a:ext cx="2120194" cy="83099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ULB - Brussels</a:t>
              </a:r>
            </a:p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Visiting</a:t>
              </a:r>
              <a:r>
                <a:rPr lang="pt-B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Professor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pt-BR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2018-2019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Conector de seta reta 27"/>
            <p:cNvCxnSpPr/>
            <p:nvPr/>
          </p:nvCxnSpPr>
          <p:spPr>
            <a:xfrm flipV="1">
              <a:off x="3201239" y="2563164"/>
              <a:ext cx="1370761" cy="2275853"/>
            </a:xfrm>
            <a:prstGeom prst="straightConnector1">
              <a:avLst/>
            </a:prstGeom>
            <a:ln w="38100">
              <a:solidFill>
                <a:schemeClr val="tx1"/>
              </a:solidFill>
              <a:prstDash val="dash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Elipse 21"/>
            <p:cNvSpPr/>
            <p:nvPr/>
          </p:nvSpPr>
          <p:spPr>
            <a:xfrm>
              <a:off x="4572000" y="2399071"/>
              <a:ext cx="162298" cy="1640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895B1FA3-4E5E-4D02-9816-01BDD1FF28D6}"/>
                </a:ext>
              </a:extLst>
            </p:cNvPr>
            <p:cNvSpPr/>
            <p:nvPr/>
          </p:nvSpPr>
          <p:spPr>
            <a:xfrm>
              <a:off x="4283968" y="79704"/>
              <a:ext cx="34608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Prof. Péter Berke</a:t>
              </a:r>
            </a:p>
          </p:txBody>
        </p:sp>
        <p:pic>
          <p:nvPicPr>
            <p:cNvPr id="8" name="Imagem 7" descr="Uma imagem contendo pessoa, parede, mesa, interior&#10;&#10;Descrição gerada com muito alta confiança">
              <a:extLst>
                <a:ext uri="{FF2B5EF4-FFF2-40B4-BE49-F238E27FC236}">
                  <a16:creationId xmlns:a16="http://schemas.microsoft.com/office/drawing/2014/main" id="{7082E182-E042-4FD8-BECB-E803A9854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6056" y="476672"/>
              <a:ext cx="3053297" cy="22899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91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8" t="23872" r="22062" b="24560"/>
          <a:stretch/>
        </p:blipFill>
        <p:spPr bwMode="auto">
          <a:xfrm>
            <a:off x="683568" y="404664"/>
            <a:ext cx="8028336" cy="5884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4067944" y="1244509"/>
            <a:ext cx="424847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Minas Gerais</a:t>
            </a:r>
          </a:p>
          <a:p>
            <a:pPr marL="342900" indent="-342900">
              <a:buFont typeface="Symbol" panose="05050102010706020507" pitchFamily="18" charset="2"/>
              <a:buChar char="@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21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 (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586.522 km²)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@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11,4 (Belgium;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30.528 km</a:t>
            </a:r>
            <a:r>
              <a:rPr lang="pt-BR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cxnSp>
        <p:nvCxnSpPr>
          <p:cNvPr id="18" name="Conector de seta reta 17"/>
          <p:cNvCxnSpPr>
            <a:stCxn id="15" idx="5"/>
            <a:endCxn id="7" idx="1"/>
          </p:cNvCxnSpPr>
          <p:nvPr/>
        </p:nvCxnSpPr>
        <p:spPr>
          <a:xfrm>
            <a:off x="5468440" y="4036363"/>
            <a:ext cx="251018" cy="244172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upo 12"/>
          <p:cNvGrpSpPr/>
          <p:nvPr/>
        </p:nvGrpSpPr>
        <p:grpSpPr>
          <a:xfrm>
            <a:off x="3882001" y="2996952"/>
            <a:ext cx="1994457" cy="1402664"/>
            <a:chOff x="3873687" y="3006279"/>
            <a:chExt cx="1994457" cy="1402664"/>
          </a:xfrm>
        </p:grpSpPr>
        <p:sp>
          <p:nvSpPr>
            <p:cNvPr id="15" name="Elipse 14"/>
            <p:cNvSpPr/>
            <p:nvPr/>
          </p:nvSpPr>
          <p:spPr>
            <a:xfrm>
              <a:off x="5352627" y="3945953"/>
              <a:ext cx="125943" cy="11684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CaixaDeTexto 15"/>
            <p:cNvSpPr txBox="1"/>
            <p:nvPr/>
          </p:nvSpPr>
          <p:spPr>
            <a:xfrm>
              <a:off x="3873687" y="3006279"/>
              <a:ext cx="1994457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pt-B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Belo Horizonte</a:t>
              </a:r>
            </a:p>
            <a:p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  <a:sym typeface="Symbol"/>
                </a:rPr>
                <a:t> 2,5 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4532217" y="4008833"/>
              <a:ext cx="10246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100 km</a:t>
              </a:r>
            </a:p>
          </p:txBody>
        </p:sp>
      </p:grpSp>
      <p:sp>
        <p:nvSpPr>
          <p:cNvPr id="3" name="Forma Livre: Forma 2">
            <a:extLst>
              <a:ext uri="{FF2B5EF4-FFF2-40B4-BE49-F238E27FC236}">
                <a16:creationId xmlns:a16="http://schemas.microsoft.com/office/drawing/2014/main" id="{02BCAEE4-07D0-4081-9AFE-FCF190AA7902}"/>
              </a:ext>
            </a:extLst>
          </p:cNvPr>
          <p:cNvSpPr/>
          <p:nvPr/>
        </p:nvSpPr>
        <p:spPr>
          <a:xfrm>
            <a:off x="1049313" y="584012"/>
            <a:ext cx="5715281" cy="5285846"/>
          </a:xfrm>
          <a:custGeom>
            <a:avLst/>
            <a:gdLst>
              <a:gd name="connsiteX0" fmla="*/ 5715281 w 5715281"/>
              <a:gd name="connsiteY0" fmla="*/ 586027 h 5285846"/>
              <a:gd name="connsiteX1" fmla="*/ 5666119 w 5715281"/>
              <a:gd name="connsiteY1" fmla="*/ 595859 h 5285846"/>
              <a:gd name="connsiteX2" fmla="*/ 5351487 w 5715281"/>
              <a:gd name="connsiteY2" fmla="*/ 576194 h 5285846"/>
              <a:gd name="connsiteX3" fmla="*/ 5312158 w 5715281"/>
              <a:gd name="connsiteY3" fmla="*/ 566362 h 5285846"/>
              <a:gd name="connsiteX4" fmla="*/ 5282661 w 5715281"/>
              <a:gd name="connsiteY4" fmla="*/ 497536 h 5285846"/>
              <a:gd name="connsiteX5" fmla="*/ 5272829 w 5715281"/>
              <a:gd name="connsiteY5" fmla="*/ 389382 h 5285846"/>
              <a:gd name="connsiteX6" fmla="*/ 5233500 w 5715281"/>
              <a:gd name="connsiteY6" fmla="*/ 379549 h 5285846"/>
              <a:gd name="connsiteX7" fmla="*/ 5184339 w 5715281"/>
              <a:gd name="connsiteY7" fmla="*/ 359885 h 5285846"/>
              <a:gd name="connsiteX8" fmla="*/ 5105681 w 5715281"/>
              <a:gd name="connsiteY8" fmla="*/ 340220 h 5285846"/>
              <a:gd name="connsiteX9" fmla="*/ 5056519 w 5715281"/>
              <a:gd name="connsiteY9" fmla="*/ 320556 h 5285846"/>
              <a:gd name="connsiteX10" fmla="*/ 4958197 w 5715281"/>
              <a:gd name="connsiteY10" fmla="*/ 271394 h 5285846"/>
              <a:gd name="connsiteX11" fmla="*/ 4732055 w 5715281"/>
              <a:gd name="connsiteY11" fmla="*/ 291059 h 5285846"/>
              <a:gd name="connsiteX12" fmla="*/ 4702558 w 5715281"/>
              <a:gd name="connsiteY12" fmla="*/ 300891 h 5285846"/>
              <a:gd name="connsiteX13" fmla="*/ 4633732 w 5715281"/>
              <a:gd name="connsiteY13" fmla="*/ 310723 h 5285846"/>
              <a:gd name="connsiteX14" fmla="*/ 4515745 w 5715281"/>
              <a:gd name="connsiteY14" fmla="*/ 261562 h 5285846"/>
              <a:gd name="connsiteX15" fmla="*/ 4505913 w 5715281"/>
              <a:gd name="connsiteY15" fmla="*/ 222233 h 5285846"/>
              <a:gd name="connsiteX16" fmla="*/ 4515745 w 5715281"/>
              <a:gd name="connsiteY16" fmla="*/ 163240 h 5285846"/>
              <a:gd name="connsiteX17" fmla="*/ 4515745 w 5715281"/>
              <a:gd name="connsiteY17" fmla="*/ 45253 h 5285846"/>
              <a:gd name="connsiteX18" fmla="*/ 4328932 w 5715281"/>
              <a:gd name="connsiteY18" fmla="*/ 25588 h 5285846"/>
              <a:gd name="connsiteX19" fmla="*/ 4102790 w 5715281"/>
              <a:gd name="connsiteY19" fmla="*/ 15756 h 5285846"/>
              <a:gd name="connsiteX20" fmla="*/ 4053629 w 5715281"/>
              <a:gd name="connsiteY20" fmla="*/ 35420 h 5285846"/>
              <a:gd name="connsiteX21" fmla="*/ 3965139 w 5715281"/>
              <a:gd name="connsiteY21" fmla="*/ 55085 h 5285846"/>
              <a:gd name="connsiteX22" fmla="*/ 3935642 w 5715281"/>
              <a:gd name="connsiteY22" fmla="*/ 74749 h 5285846"/>
              <a:gd name="connsiteX23" fmla="*/ 3906145 w 5715281"/>
              <a:gd name="connsiteY23" fmla="*/ 114078 h 5285846"/>
              <a:gd name="connsiteX24" fmla="*/ 3876648 w 5715281"/>
              <a:gd name="connsiteY24" fmla="*/ 123911 h 5285846"/>
              <a:gd name="connsiteX25" fmla="*/ 3807822 w 5715281"/>
              <a:gd name="connsiteY25" fmla="*/ 192736 h 5285846"/>
              <a:gd name="connsiteX26" fmla="*/ 3758661 w 5715281"/>
              <a:gd name="connsiteY26" fmla="*/ 222233 h 5285846"/>
              <a:gd name="connsiteX27" fmla="*/ 3729164 w 5715281"/>
              <a:gd name="connsiteY27" fmla="*/ 241898 h 5285846"/>
              <a:gd name="connsiteX28" fmla="*/ 3689835 w 5715281"/>
              <a:gd name="connsiteY28" fmla="*/ 261562 h 5285846"/>
              <a:gd name="connsiteX29" fmla="*/ 3650506 w 5715281"/>
              <a:gd name="connsiteY29" fmla="*/ 291059 h 5285846"/>
              <a:gd name="connsiteX30" fmla="*/ 3581681 w 5715281"/>
              <a:gd name="connsiteY30" fmla="*/ 320556 h 5285846"/>
              <a:gd name="connsiteX31" fmla="*/ 3552184 w 5715281"/>
              <a:gd name="connsiteY31" fmla="*/ 340220 h 5285846"/>
              <a:gd name="connsiteX32" fmla="*/ 3522687 w 5715281"/>
              <a:gd name="connsiteY32" fmla="*/ 350053 h 5285846"/>
              <a:gd name="connsiteX33" fmla="*/ 3463693 w 5715281"/>
              <a:gd name="connsiteY33" fmla="*/ 379549 h 5285846"/>
              <a:gd name="connsiteX34" fmla="*/ 3394868 w 5715281"/>
              <a:gd name="connsiteY34" fmla="*/ 418878 h 5285846"/>
              <a:gd name="connsiteX35" fmla="*/ 3335874 w 5715281"/>
              <a:gd name="connsiteY35" fmla="*/ 458207 h 5285846"/>
              <a:gd name="connsiteX36" fmla="*/ 3267048 w 5715281"/>
              <a:gd name="connsiteY36" fmla="*/ 487704 h 5285846"/>
              <a:gd name="connsiteX37" fmla="*/ 3237552 w 5715281"/>
              <a:gd name="connsiteY37" fmla="*/ 507369 h 5285846"/>
              <a:gd name="connsiteX38" fmla="*/ 3158893 w 5715281"/>
              <a:gd name="connsiteY38" fmla="*/ 536865 h 5285846"/>
              <a:gd name="connsiteX39" fmla="*/ 3129397 w 5715281"/>
              <a:gd name="connsiteY39" fmla="*/ 556530 h 5285846"/>
              <a:gd name="connsiteX40" fmla="*/ 3149061 w 5715281"/>
              <a:gd name="connsiteY40" fmla="*/ 497536 h 5285846"/>
              <a:gd name="connsiteX41" fmla="*/ 3139229 w 5715281"/>
              <a:gd name="connsiteY41" fmla="*/ 379549 h 5285846"/>
              <a:gd name="connsiteX42" fmla="*/ 3109732 w 5715281"/>
              <a:gd name="connsiteY42" fmla="*/ 359885 h 5285846"/>
              <a:gd name="connsiteX43" fmla="*/ 3011410 w 5715281"/>
              <a:gd name="connsiteY43" fmla="*/ 350053 h 5285846"/>
              <a:gd name="connsiteX44" fmla="*/ 2962248 w 5715281"/>
              <a:gd name="connsiteY44" fmla="*/ 330388 h 5285846"/>
              <a:gd name="connsiteX45" fmla="*/ 2863926 w 5715281"/>
              <a:gd name="connsiteY45" fmla="*/ 251730 h 5285846"/>
              <a:gd name="connsiteX46" fmla="*/ 2834429 w 5715281"/>
              <a:gd name="connsiteY46" fmla="*/ 232065 h 5285846"/>
              <a:gd name="connsiteX47" fmla="*/ 2814764 w 5715281"/>
              <a:gd name="connsiteY47" fmla="*/ 261562 h 5285846"/>
              <a:gd name="connsiteX48" fmla="*/ 2795100 w 5715281"/>
              <a:gd name="connsiteY48" fmla="*/ 330388 h 5285846"/>
              <a:gd name="connsiteX49" fmla="*/ 2804932 w 5715281"/>
              <a:gd name="connsiteY49" fmla="*/ 409046 h 5285846"/>
              <a:gd name="connsiteX50" fmla="*/ 2824597 w 5715281"/>
              <a:gd name="connsiteY50" fmla="*/ 438543 h 5285846"/>
              <a:gd name="connsiteX51" fmla="*/ 2795100 w 5715281"/>
              <a:gd name="connsiteY51" fmla="*/ 458207 h 5285846"/>
              <a:gd name="connsiteX52" fmla="*/ 2637784 w 5715281"/>
              <a:gd name="connsiteY52" fmla="*/ 477872 h 5285846"/>
              <a:gd name="connsiteX53" fmla="*/ 2637784 w 5715281"/>
              <a:gd name="connsiteY53" fmla="*/ 576194 h 5285846"/>
              <a:gd name="connsiteX54" fmla="*/ 2667281 w 5715281"/>
              <a:gd name="connsiteY54" fmla="*/ 615523 h 5285846"/>
              <a:gd name="connsiteX55" fmla="*/ 2647616 w 5715281"/>
              <a:gd name="connsiteY55" fmla="*/ 664685 h 5285846"/>
              <a:gd name="connsiteX56" fmla="*/ 2598455 w 5715281"/>
              <a:gd name="connsiteY56" fmla="*/ 694182 h 5285846"/>
              <a:gd name="connsiteX57" fmla="*/ 2578790 w 5715281"/>
              <a:gd name="connsiteY57" fmla="*/ 723678 h 5285846"/>
              <a:gd name="connsiteX58" fmla="*/ 2568958 w 5715281"/>
              <a:gd name="connsiteY58" fmla="*/ 772840 h 5285846"/>
              <a:gd name="connsiteX59" fmla="*/ 2588622 w 5715281"/>
              <a:gd name="connsiteY59" fmla="*/ 861330 h 5285846"/>
              <a:gd name="connsiteX60" fmla="*/ 2637784 w 5715281"/>
              <a:gd name="connsiteY60" fmla="*/ 920323 h 5285846"/>
              <a:gd name="connsiteX61" fmla="*/ 2667281 w 5715281"/>
              <a:gd name="connsiteY61" fmla="*/ 939988 h 5285846"/>
              <a:gd name="connsiteX62" fmla="*/ 2647616 w 5715281"/>
              <a:gd name="connsiteY62" fmla="*/ 989149 h 5285846"/>
              <a:gd name="connsiteX63" fmla="*/ 2608287 w 5715281"/>
              <a:gd name="connsiteY63" fmla="*/ 1008814 h 5285846"/>
              <a:gd name="connsiteX64" fmla="*/ 2539461 w 5715281"/>
              <a:gd name="connsiteY64" fmla="*/ 1038311 h 5285846"/>
              <a:gd name="connsiteX65" fmla="*/ 2441139 w 5715281"/>
              <a:gd name="connsiteY65" fmla="*/ 1028478 h 5285846"/>
              <a:gd name="connsiteX66" fmla="*/ 2411642 w 5715281"/>
              <a:gd name="connsiteY66" fmla="*/ 1008814 h 5285846"/>
              <a:gd name="connsiteX67" fmla="*/ 2382145 w 5715281"/>
              <a:gd name="connsiteY67" fmla="*/ 1028478 h 5285846"/>
              <a:gd name="connsiteX68" fmla="*/ 2342816 w 5715281"/>
              <a:gd name="connsiteY68" fmla="*/ 1097304 h 5285846"/>
              <a:gd name="connsiteX69" fmla="*/ 2313319 w 5715281"/>
              <a:gd name="connsiteY69" fmla="*/ 1156298 h 5285846"/>
              <a:gd name="connsiteX70" fmla="*/ 2293655 w 5715281"/>
              <a:gd name="connsiteY70" fmla="*/ 1234956 h 5285846"/>
              <a:gd name="connsiteX71" fmla="*/ 2283822 w 5715281"/>
              <a:gd name="connsiteY71" fmla="*/ 1274285 h 5285846"/>
              <a:gd name="connsiteX72" fmla="*/ 2264158 w 5715281"/>
              <a:gd name="connsiteY72" fmla="*/ 1303782 h 5285846"/>
              <a:gd name="connsiteX73" fmla="*/ 2244493 w 5715281"/>
              <a:gd name="connsiteY73" fmla="*/ 1362775 h 5285846"/>
              <a:gd name="connsiteX74" fmla="*/ 2273990 w 5715281"/>
              <a:gd name="connsiteY74" fmla="*/ 1402104 h 5285846"/>
              <a:gd name="connsiteX75" fmla="*/ 2303487 w 5715281"/>
              <a:gd name="connsiteY75" fmla="*/ 1411936 h 5285846"/>
              <a:gd name="connsiteX76" fmla="*/ 2323152 w 5715281"/>
              <a:gd name="connsiteY76" fmla="*/ 1441433 h 5285846"/>
              <a:gd name="connsiteX77" fmla="*/ 2352648 w 5715281"/>
              <a:gd name="connsiteY77" fmla="*/ 1470930 h 5285846"/>
              <a:gd name="connsiteX78" fmla="*/ 2372313 w 5715281"/>
              <a:gd name="connsiteY78" fmla="*/ 1539756 h 5285846"/>
              <a:gd name="connsiteX79" fmla="*/ 2382145 w 5715281"/>
              <a:gd name="connsiteY79" fmla="*/ 1588917 h 5285846"/>
              <a:gd name="connsiteX80" fmla="*/ 2401810 w 5715281"/>
              <a:gd name="connsiteY80" fmla="*/ 1618414 h 5285846"/>
              <a:gd name="connsiteX81" fmla="*/ 2421474 w 5715281"/>
              <a:gd name="connsiteY81" fmla="*/ 1657743 h 5285846"/>
              <a:gd name="connsiteX82" fmla="*/ 2382145 w 5715281"/>
              <a:gd name="connsiteY82" fmla="*/ 1697072 h 5285846"/>
              <a:gd name="connsiteX83" fmla="*/ 2352648 w 5715281"/>
              <a:gd name="connsiteY83" fmla="*/ 1716736 h 5285846"/>
              <a:gd name="connsiteX84" fmla="*/ 2332984 w 5715281"/>
              <a:gd name="connsiteY84" fmla="*/ 1746233 h 5285846"/>
              <a:gd name="connsiteX85" fmla="*/ 2273990 w 5715281"/>
              <a:gd name="connsiteY85" fmla="*/ 1785562 h 5285846"/>
              <a:gd name="connsiteX86" fmla="*/ 2234661 w 5715281"/>
              <a:gd name="connsiteY86" fmla="*/ 1844556 h 5285846"/>
              <a:gd name="connsiteX87" fmla="*/ 2244493 w 5715281"/>
              <a:gd name="connsiteY87" fmla="*/ 1903549 h 5285846"/>
              <a:gd name="connsiteX88" fmla="*/ 2323152 w 5715281"/>
              <a:gd name="connsiteY88" fmla="*/ 1972375 h 5285846"/>
              <a:gd name="connsiteX89" fmla="*/ 2342816 w 5715281"/>
              <a:gd name="connsiteY89" fmla="*/ 2001872 h 5285846"/>
              <a:gd name="connsiteX90" fmla="*/ 2323152 w 5715281"/>
              <a:gd name="connsiteY90" fmla="*/ 2159188 h 5285846"/>
              <a:gd name="connsiteX91" fmla="*/ 2303487 w 5715281"/>
              <a:gd name="connsiteY91" fmla="*/ 2188685 h 5285846"/>
              <a:gd name="connsiteX92" fmla="*/ 2293655 w 5715281"/>
              <a:gd name="connsiteY92" fmla="*/ 2218182 h 5285846"/>
              <a:gd name="connsiteX93" fmla="*/ 2273990 w 5715281"/>
              <a:gd name="connsiteY93" fmla="*/ 2306672 h 5285846"/>
              <a:gd name="connsiteX94" fmla="*/ 2244493 w 5715281"/>
              <a:gd name="connsiteY94" fmla="*/ 2346001 h 5285846"/>
              <a:gd name="connsiteX95" fmla="*/ 2146171 w 5715281"/>
              <a:gd name="connsiteY95" fmla="*/ 2404994 h 5285846"/>
              <a:gd name="connsiteX96" fmla="*/ 2116674 w 5715281"/>
              <a:gd name="connsiteY96" fmla="*/ 2414827 h 5285846"/>
              <a:gd name="connsiteX97" fmla="*/ 2087177 w 5715281"/>
              <a:gd name="connsiteY97" fmla="*/ 2444323 h 5285846"/>
              <a:gd name="connsiteX98" fmla="*/ 2067513 w 5715281"/>
              <a:gd name="connsiteY98" fmla="*/ 2483653 h 5285846"/>
              <a:gd name="connsiteX99" fmla="*/ 2047848 w 5715281"/>
              <a:gd name="connsiteY99" fmla="*/ 2513149 h 5285846"/>
              <a:gd name="connsiteX100" fmla="*/ 2018352 w 5715281"/>
              <a:gd name="connsiteY100" fmla="*/ 2552478 h 5285846"/>
              <a:gd name="connsiteX101" fmla="*/ 1959358 w 5715281"/>
              <a:gd name="connsiteY101" fmla="*/ 2562311 h 5285846"/>
              <a:gd name="connsiteX102" fmla="*/ 1870868 w 5715281"/>
              <a:gd name="connsiteY102" fmla="*/ 2542646 h 5285846"/>
              <a:gd name="connsiteX103" fmla="*/ 1841371 w 5715281"/>
              <a:gd name="connsiteY103" fmla="*/ 2522982 h 5285846"/>
              <a:gd name="connsiteX104" fmla="*/ 1802042 w 5715281"/>
              <a:gd name="connsiteY104" fmla="*/ 2503317 h 5285846"/>
              <a:gd name="connsiteX105" fmla="*/ 1752881 w 5715281"/>
              <a:gd name="connsiteY105" fmla="*/ 2463988 h 5285846"/>
              <a:gd name="connsiteX106" fmla="*/ 1723384 w 5715281"/>
              <a:gd name="connsiteY106" fmla="*/ 2444323 h 5285846"/>
              <a:gd name="connsiteX107" fmla="*/ 1684055 w 5715281"/>
              <a:gd name="connsiteY107" fmla="*/ 2414827 h 5285846"/>
              <a:gd name="connsiteX108" fmla="*/ 1644726 w 5715281"/>
              <a:gd name="connsiteY108" fmla="*/ 2404994 h 5285846"/>
              <a:gd name="connsiteX109" fmla="*/ 1566068 w 5715281"/>
              <a:gd name="connsiteY109" fmla="*/ 2414827 h 5285846"/>
              <a:gd name="connsiteX110" fmla="*/ 1507074 w 5715281"/>
              <a:gd name="connsiteY110" fmla="*/ 2434491 h 5285846"/>
              <a:gd name="connsiteX111" fmla="*/ 1438248 w 5715281"/>
              <a:gd name="connsiteY111" fmla="*/ 2444323 h 5285846"/>
              <a:gd name="connsiteX112" fmla="*/ 1339926 w 5715281"/>
              <a:gd name="connsiteY112" fmla="*/ 2463988 h 5285846"/>
              <a:gd name="connsiteX113" fmla="*/ 1310429 w 5715281"/>
              <a:gd name="connsiteY113" fmla="*/ 2473820 h 5285846"/>
              <a:gd name="connsiteX114" fmla="*/ 1212106 w 5715281"/>
              <a:gd name="connsiteY114" fmla="*/ 2483653 h 5285846"/>
              <a:gd name="connsiteX115" fmla="*/ 1143281 w 5715281"/>
              <a:gd name="connsiteY115" fmla="*/ 2493485 h 5285846"/>
              <a:gd name="connsiteX116" fmla="*/ 1084287 w 5715281"/>
              <a:gd name="connsiteY116" fmla="*/ 2532814 h 5285846"/>
              <a:gd name="connsiteX117" fmla="*/ 1054790 w 5715281"/>
              <a:gd name="connsiteY117" fmla="*/ 2552478 h 5285846"/>
              <a:gd name="connsiteX118" fmla="*/ 1044958 w 5715281"/>
              <a:gd name="connsiteY118" fmla="*/ 2581975 h 5285846"/>
              <a:gd name="connsiteX119" fmla="*/ 995797 w 5715281"/>
              <a:gd name="connsiteY119" fmla="*/ 2640969 h 5285846"/>
              <a:gd name="connsiteX120" fmla="*/ 966300 w 5715281"/>
              <a:gd name="connsiteY120" fmla="*/ 2631136 h 5285846"/>
              <a:gd name="connsiteX121" fmla="*/ 926971 w 5715281"/>
              <a:gd name="connsiteY121" fmla="*/ 2572143 h 5285846"/>
              <a:gd name="connsiteX122" fmla="*/ 740158 w 5715281"/>
              <a:gd name="connsiteY122" fmla="*/ 2601640 h 5285846"/>
              <a:gd name="connsiteX123" fmla="*/ 681164 w 5715281"/>
              <a:gd name="connsiteY123" fmla="*/ 2621304 h 5285846"/>
              <a:gd name="connsiteX124" fmla="*/ 651668 w 5715281"/>
              <a:gd name="connsiteY124" fmla="*/ 2631136 h 5285846"/>
              <a:gd name="connsiteX125" fmla="*/ 622171 w 5715281"/>
              <a:gd name="connsiteY125" fmla="*/ 2650801 h 5285846"/>
              <a:gd name="connsiteX126" fmla="*/ 573010 w 5715281"/>
              <a:gd name="connsiteY126" fmla="*/ 2660633 h 5285846"/>
              <a:gd name="connsiteX127" fmla="*/ 533681 w 5715281"/>
              <a:gd name="connsiteY127" fmla="*/ 2670465 h 5285846"/>
              <a:gd name="connsiteX128" fmla="*/ 474687 w 5715281"/>
              <a:gd name="connsiteY128" fmla="*/ 2690130 h 5285846"/>
              <a:gd name="connsiteX129" fmla="*/ 445190 w 5715281"/>
              <a:gd name="connsiteY129" fmla="*/ 2699962 h 5285846"/>
              <a:gd name="connsiteX130" fmla="*/ 415693 w 5715281"/>
              <a:gd name="connsiteY130" fmla="*/ 2709794 h 5285846"/>
              <a:gd name="connsiteX131" fmla="*/ 386197 w 5715281"/>
              <a:gd name="connsiteY131" fmla="*/ 2729459 h 5285846"/>
              <a:gd name="connsiteX132" fmla="*/ 317371 w 5715281"/>
              <a:gd name="connsiteY132" fmla="*/ 2798285 h 5285846"/>
              <a:gd name="connsiteX133" fmla="*/ 278042 w 5715281"/>
              <a:gd name="connsiteY133" fmla="*/ 2837614 h 5285846"/>
              <a:gd name="connsiteX134" fmla="*/ 248545 w 5715281"/>
              <a:gd name="connsiteY134" fmla="*/ 2867111 h 5285846"/>
              <a:gd name="connsiteX135" fmla="*/ 219048 w 5715281"/>
              <a:gd name="connsiteY135" fmla="*/ 2886775 h 5285846"/>
              <a:gd name="connsiteX136" fmla="*/ 120726 w 5715281"/>
              <a:gd name="connsiteY136" fmla="*/ 3024427 h 5285846"/>
              <a:gd name="connsiteX137" fmla="*/ 51900 w 5715281"/>
              <a:gd name="connsiteY137" fmla="*/ 3093253 h 5285846"/>
              <a:gd name="connsiteX138" fmla="*/ 12571 w 5715281"/>
              <a:gd name="connsiteY138" fmla="*/ 3132582 h 5285846"/>
              <a:gd name="connsiteX139" fmla="*/ 12571 w 5715281"/>
              <a:gd name="connsiteY139" fmla="*/ 3280065 h 5285846"/>
              <a:gd name="connsiteX140" fmla="*/ 42068 w 5715281"/>
              <a:gd name="connsiteY140" fmla="*/ 3299730 h 5285846"/>
              <a:gd name="connsiteX141" fmla="*/ 71564 w 5715281"/>
              <a:gd name="connsiteY141" fmla="*/ 3447214 h 5285846"/>
              <a:gd name="connsiteX142" fmla="*/ 81397 w 5715281"/>
              <a:gd name="connsiteY142" fmla="*/ 3516040 h 5285846"/>
              <a:gd name="connsiteX143" fmla="*/ 110893 w 5715281"/>
              <a:gd name="connsiteY143" fmla="*/ 3525872 h 5285846"/>
              <a:gd name="connsiteX144" fmla="*/ 219048 w 5715281"/>
              <a:gd name="connsiteY144" fmla="*/ 3516040 h 5285846"/>
              <a:gd name="connsiteX145" fmla="*/ 258377 w 5715281"/>
              <a:gd name="connsiteY145" fmla="*/ 3496375 h 5285846"/>
              <a:gd name="connsiteX146" fmla="*/ 287874 w 5715281"/>
              <a:gd name="connsiteY146" fmla="*/ 3486543 h 5285846"/>
              <a:gd name="connsiteX147" fmla="*/ 346868 w 5715281"/>
              <a:gd name="connsiteY147" fmla="*/ 3437382 h 5285846"/>
              <a:gd name="connsiteX148" fmla="*/ 366532 w 5715281"/>
              <a:gd name="connsiteY148" fmla="*/ 3348891 h 5285846"/>
              <a:gd name="connsiteX149" fmla="*/ 396029 w 5715281"/>
              <a:gd name="connsiteY149" fmla="*/ 3339059 h 5285846"/>
              <a:gd name="connsiteX150" fmla="*/ 710661 w 5715281"/>
              <a:gd name="connsiteY150" fmla="*/ 3358723 h 5285846"/>
              <a:gd name="connsiteX151" fmla="*/ 730326 w 5715281"/>
              <a:gd name="connsiteY151" fmla="*/ 3388220 h 5285846"/>
              <a:gd name="connsiteX152" fmla="*/ 789319 w 5715281"/>
              <a:gd name="connsiteY152" fmla="*/ 3417717 h 5285846"/>
              <a:gd name="connsiteX153" fmla="*/ 828648 w 5715281"/>
              <a:gd name="connsiteY153" fmla="*/ 3427549 h 5285846"/>
              <a:gd name="connsiteX154" fmla="*/ 956468 w 5715281"/>
              <a:gd name="connsiteY154" fmla="*/ 3417717 h 5285846"/>
              <a:gd name="connsiteX155" fmla="*/ 1143281 w 5715281"/>
              <a:gd name="connsiteY155" fmla="*/ 3437382 h 5285846"/>
              <a:gd name="connsiteX156" fmla="*/ 1162945 w 5715281"/>
              <a:gd name="connsiteY156" fmla="*/ 3466878 h 5285846"/>
              <a:gd name="connsiteX157" fmla="*/ 1172777 w 5715281"/>
              <a:gd name="connsiteY157" fmla="*/ 3555369 h 5285846"/>
              <a:gd name="connsiteX158" fmla="*/ 1182610 w 5715281"/>
              <a:gd name="connsiteY158" fmla="*/ 3584865 h 5285846"/>
              <a:gd name="connsiteX159" fmla="*/ 1212106 w 5715281"/>
              <a:gd name="connsiteY159" fmla="*/ 3604530 h 5285846"/>
              <a:gd name="connsiteX160" fmla="*/ 1241603 w 5715281"/>
              <a:gd name="connsiteY160" fmla="*/ 3594698 h 5285846"/>
              <a:gd name="connsiteX161" fmla="*/ 1330093 w 5715281"/>
              <a:gd name="connsiteY161" fmla="*/ 3624194 h 5285846"/>
              <a:gd name="connsiteX162" fmla="*/ 1339926 w 5715281"/>
              <a:gd name="connsiteY162" fmla="*/ 3693020 h 5285846"/>
              <a:gd name="connsiteX163" fmla="*/ 1349758 w 5715281"/>
              <a:gd name="connsiteY163" fmla="*/ 3722517 h 5285846"/>
              <a:gd name="connsiteX164" fmla="*/ 1379255 w 5715281"/>
              <a:gd name="connsiteY164" fmla="*/ 3732349 h 5285846"/>
              <a:gd name="connsiteX165" fmla="*/ 1398919 w 5715281"/>
              <a:gd name="connsiteY165" fmla="*/ 3702853 h 5285846"/>
              <a:gd name="connsiteX166" fmla="*/ 1408752 w 5715281"/>
              <a:gd name="connsiteY166" fmla="*/ 3594698 h 5285846"/>
              <a:gd name="connsiteX167" fmla="*/ 1448081 w 5715281"/>
              <a:gd name="connsiteY167" fmla="*/ 3584865 h 5285846"/>
              <a:gd name="connsiteX168" fmla="*/ 1595564 w 5715281"/>
              <a:gd name="connsiteY168" fmla="*/ 3575033 h 5285846"/>
              <a:gd name="connsiteX169" fmla="*/ 1625061 w 5715281"/>
              <a:gd name="connsiteY169" fmla="*/ 3575033 h 5285846"/>
              <a:gd name="connsiteX170" fmla="*/ 1723384 w 5715281"/>
              <a:gd name="connsiteY170" fmla="*/ 3545536 h 5285846"/>
              <a:gd name="connsiteX171" fmla="*/ 1851203 w 5715281"/>
              <a:gd name="connsiteY171" fmla="*/ 3516040 h 5285846"/>
              <a:gd name="connsiteX172" fmla="*/ 1979022 w 5715281"/>
              <a:gd name="connsiteY172" fmla="*/ 3506207 h 5285846"/>
              <a:gd name="connsiteX173" fmla="*/ 2028184 w 5715281"/>
              <a:gd name="connsiteY173" fmla="*/ 3486543 h 5285846"/>
              <a:gd name="connsiteX174" fmla="*/ 2273990 w 5715281"/>
              <a:gd name="connsiteY174" fmla="*/ 3506207 h 5285846"/>
              <a:gd name="connsiteX175" fmla="*/ 2303487 w 5715281"/>
              <a:gd name="connsiteY175" fmla="*/ 3525872 h 5285846"/>
              <a:gd name="connsiteX176" fmla="*/ 2332984 w 5715281"/>
              <a:gd name="connsiteY176" fmla="*/ 3555369 h 5285846"/>
              <a:gd name="connsiteX177" fmla="*/ 2372313 w 5715281"/>
              <a:gd name="connsiteY177" fmla="*/ 3575033 h 5285846"/>
              <a:gd name="connsiteX178" fmla="*/ 2362481 w 5715281"/>
              <a:gd name="connsiteY178" fmla="*/ 3663523 h 5285846"/>
              <a:gd name="connsiteX179" fmla="*/ 2401810 w 5715281"/>
              <a:gd name="connsiteY179" fmla="*/ 3693020 h 5285846"/>
              <a:gd name="connsiteX180" fmla="*/ 2431306 w 5715281"/>
              <a:gd name="connsiteY180" fmla="*/ 3722517 h 5285846"/>
              <a:gd name="connsiteX181" fmla="*/ 2431306 w 5715281"/>
              <a:gd name="connsiteY181" fmla="*/ 3811007 h 5285846"/>
              <a:gd name="connsiteX182" fmla="*/ 2391977 w 5715281"/>
              <a:gd name="connsiteY182" fmla="*/ 3889665 h 5285846"/>
              <a:gd name="connsiteX183" fmla="*/ 2362481 w 5715281"/>
              <a:gd name="connsiteY183" fmla="*/ 4037149 h 5285846"/>
              <a:gd name="connsiteX184" fmla="*/ 2382145 w 5715281"/>
              <a:gd name="connsiteY184" fmla="*/ 4174801 h 5285846"/>
              <a:gd name="connsiteX185" fmla="*/ 2391977 w 5715281"/>
              <a:gd name="connsiteY185" fmla="*/ 4253459 h 5285846"/>
              <a:gd name="connsiteX186" fmla="*/ 2401810 w 5715281"/>
              <a:gd name="connsiteY186" fmla="*/ 4322285 h 5285846"/>
              <a:gd name="connsiteX187" fmla="*/ 2686945 w 5715281"/>
              <a:gd name="connsiteY187" fmla="*/ 4322285 h 5285846"/>
              <a:gd name="connsiteX188" fmla="*/ 2726274 w 5715281"/>
              <a:gd name="connsiteY188" fmla="*/ 4351782 h 5285846"/>
              <a:gd name="connsiteX189" fmla="*/ 2706610 w 5715281"/>
              <a:gd name="connsiteY189" fmla="*/ 4459936 h 5285846"/>
              <a:gd name="connsiteX190" fmla="*/ 2686945 w 5715281"/>
              <a:gd name="connsiteY190" fmla="*/ 4489433 h 5285846"/>
              <a:gd name="connsiteX191" fmla="*/ 2637784 w 5715281"/>
              <a:gd name="connsiteY191" fmla="*/ 4568091 h 5285846"/>
              <a:gd name="connsiteX192" fmla="*/ 2637784 w 5715281"/>
              <a:gd name="connsiteY192" fmla="*/ 4784401 h 5285846"/>
              <a:gd name="connsiteX193" fmla="*/ 2696777 w 5715281"/>
              <a:gd name="connsiteY193" fmla="*/ 4823730 h 5285846"/>
              <a:gd name="connsiteX194" fmla="*/ 2726274 w 5715281"/>
              <a:gd name="connsiteY194" fmla="*/ 4853227 h 5285846"/>
              <a:gd name="connsiteX195" fmla="*/ 2736106 w 5715281"/>
              <a:gd name="connsiteY195" fmla="*/ 4882723 h 5285846"/>
              <a:gd name="connsiteX196" fmla="*/ 2745939 w 5715281"/>
              <a:gd name="connsiteY196" fmla="*/ 4931885 h 5285846"/>
              <a:gd name="connsiteX197" fmla="*/ 2775435 w 5715281"/>
              <a:gd name="connsiteY197" fmla="*/ 5020375 h 5285846"/>
              <a:gd name="connsiteX198" fmla="*/ 2785268 w 5715281"/>
              <a:gd name="connsiteY198" fmla="*/ 5049872 h 5285846"/>
              <a:gd name="connsiteX199" fmla="*/ 2804932 w 5715281"/>
              <a:gd name="connsiteY199" fmla="*/ 5089201 h 5285846"/>
              <a:gd name="connsiteX200" fmla="*/ 2814764 w 5715281"/>
              <a:gd name="connsiteY200" fmla="*/ 5118698 h 5285846"/>
              <a:gd name="connsiteX201" fmla="*/ 2824597 w 5715281"/>
              <a:gd name="connsiteY201" fmla="*/ 5158027 h 5285846"/>
              <a:gd name="connsiteX202" fmla="*/ 2844261 w 5715281"/>
              <a:gd name="connsiteY202" fmla="*/ 5187523 h 5285846"/>
              <a:gd name="connsiteX203" fmla="*/ 2863926 w 5715281"/>
              <a:gd name="connsiteY203" fmla="*/ 5236685 h 5285846"/>
              <a:gd name="connsiteX204" fmla="*/ 2922919 w 5715281"/>
              <a:gd name="connsiteY204" fmla="*/ 5285846 h 5285846"/>
              <a:gd name="connsiteX205" fmla="*/ 3011410 w 5715281"/>
              <a:gd name="connsiteY205" fmla="*/ 5246517 h 5285846"/>
              <a:gd name="connsiteX206" fmla="*/ 3040906 w 5715281"/>
              <a:gd name="connsiteY206" fmla="*/ 5177691 h 5285846"/>
              <a:gd name="connsiteX207" fmla="*/ 3188390 w 5715281"/>
              <a:gd name="connsiteY207" fmla="*/ 5167859 h 5285846"/>
              <a:gd name="connsiteX208" fmla="*/ 3335874 w 5715281"/>
              <a:gd name="connsiteY208" fmla="*/ 5177691 h 5285846"/>
              <a:gd name="connsiteX209" fmla="*/ 3414532 w 5715281"/>
              <a:gd name="connsiteY209" fmla="*/ 5158027 h 5285846"/>
              <a:gd name="connsiteX210" fmla="*/ 3444029 w 5715281"/>
              <a:gd name="connsiteY210" fmla="*/ 5128530 h 5285846"/>
              <a:gd name="connsiteX211" fmla="*/ 3503022 w 5715281"/>
              <a:gd name="connsiteY211" fmla="*/ 5089201 h 5285846"/>
              <a:gd name="connsiteX212" fmla="*/ 3562016 w 5715281"/>
              <a:gd name="connsiteY212" fmla="*/ 5030207 h 5285846"/>
              <a:gd name="connsiteX213" fmla="*/ 3591513 w 5715281"/>
              <a:gd name="connsiteY213" fmla="*/ 5000711 h 5285846"/>
              <a:gd name="connsiteX214" fmla="*/ 4092958 w 5715281"/>
              <a:gd name="connsiteY214" fmla="*/ 4951549 h 5285846"/>
              <a:gd name="connsiteX215" fmla="*/ 4151952 w 5715281"/>
              <a:gd name="connsiteY215" fmla="*/ 4922053 h 5285846"/>
              <a:gd name="connsiteX216" fmla="*/ 4220777 w 5715281"/>
              <a:gd name="connsiteY216" fmla="*/ 4872891 h 5285846"/>
              <a:gd name="connsiteX217" fmla="*/ 4319100 w 5715281"/>
              <a:gd name="connsiteY217" fmla="*/ 4794233 h 5285846"/>
              <a:gd name="connsiteX218" fmla="*/ 4427255 w 5715281"/>
              <a:gd name="connsiteY218" fmla="*/ 4784401 h 5285846"/>
              <a:gd name="connsiteX219" fmla="*/ 4496081 w 5715281"/>
              <a:gd name="connsiteY219" fmla="*/ 4764736 h 5285846"/>
              <a:gd name="connsiteX220" fmla="*/ 4574739 w 5715281"/>
              <a:gd name="connsiteY220" fmla="*/ 4754904 h 5285846"/>
              <a:gd name="connsiteX221" fmla="*/ 4810713 w 5715281"/>
              <a:gd name="connsiteY221" fmla="*/ 4745072 h 5285846"/>
              <a:gd name="connsiteX222" fmla="*/ 4859874 w 5715281"/>
              <a:gd name="connsiteY222" fmla="*/ 4754904 h 5285846"/>
              <a:gd name="connsiteX223" fmla="*/ 5174506 w 5715281"/>
              <a:gd name="connsiteY223" fmla="*/ 4735240 h 5285846"/>
              <a:gd name="connsiteX224" fmla="*/ 5213835 w 5715281"/>
              <a:gd name="connsiteY224" fmla="*/ 4715575 h 5285846"/>
              <a:gd name="connsiteX225" fmla="*/ 5272829 w 5715281"/>
              <a:gd name="connsiteY225" fmla="*/ 4676246 h 5285846"/>
              <a:gd name="connsiteX226" fmla="*/ 5312158 w 5715281"/>
              <a:gd name="connsiteY226" fmla="*/ 4607420 h 5285846"/>
              <a:gd name="connsiteX227" fmla="*/ 5321990 w 5715281"/>
              <a:gd name="connsiteY227" fmla="*/ 4558259 h 5285846"/>
              <a:gd name="connsiteX228" fmla="*/ 5341655 w 5715281"/>
              <a:gd name="connsiteY228" fmla="*/ 4489433 h 5285846"/>
              <a:gd name="connsiteX229" fmla="*/ 5351487 w 5715281"/>
              <a:gd name="connsiteY229" fmla="*/ 4263291 h 5285846"/>
              <a:gd name="connsiteX230" fmla="*/ 5380984 w 5715281"/>
              <a:gd name="connsiteY230" fmla="*/ 4164969 h 5285846"/>
              <a:gd name="connsiteX231" fmla="*/ 5420313 w 5715281"/>
              <a:gd name="connsiteY231" fmla="*/ 4155136 h 5285846"/>
              <a:gd name="connsiteX232" fmla="*/ 5479306 w 5715281"/>
              <a:gd name="connsiteY232" fmla="*/ 4135472 h 5285846"/>
              <a:gd name="connsiteX233" fmla="*/ 5518635 w 5715281"/>
              <a:gd name="connsiteY233" fmla="*/ 4105975 h 5285846"/>
              <a:gd name="connsiteX234" fmla="*/ 5548132 w 5715281"/>
              <a:gd name="connsiteY234" fmla="*/ 4076478 h 5285846"/>
              <a:gd name="connsiteX235" fmla="*/ 5587461 w 5715281"/>
              <a:gd name="connsiteY235" fmla="*/ 4056814 h 5285846"/>
              <a:gd name="connsiteX236" fmla="*/ 5607126 w 5715281"/>
              <a:gd name="connsiteY236" fmla="*/ 4027317 h 5285846"/>
              <a:gd name="connsiteX237" fmla="*/ 5636622 w 5715281"/>
              <a:gd name="connsiteY237" fmla="*/ 4007653 h 528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5715281" h="5285846">
                <a:moveTo>
                  <a:pt x="5715281" y="586027"/>
                </a:moveTo>
                <a:cubicBezTo>
                  <a:pt x="5698894" y="589304"/>
                  <a:pt x="5682831" y="595859"/>
                  <a:pt x="5666119" y="595859"/>
                </a:cubicBezTo>
                <a:cubicBezTo>
                  <a:pt x="5530174" y="595859"/>
                  <a:pt x="5469940" y="588040"/>
                  <a:pt x="5351487" y="576194"/>
                </a:cubicBezTo>
                <a:cubicBezTo>
                  <a:pt x="5338377" y="572917"/>
                  <a:pt x="5323402" y="573858"/>
                  <a:pt x="5312158" y="566362"/>
                </a:cubicBezTo>
                <a:cubicBezTo>
                  <a:pt x="5291787" y="552781"/>
                  <a:pt x="5287595" y="517271"/>
                  <a:pt x="5282661" y="497536"/>
                </a:cubicBezTo>
                <a:cubicBezTo>
                  <a:pt x="5279384" y="461485"/>
                  <a:pt x="5286752" y="422797"/>
                  <a:pt x="5272829" y="389382"/>
                </a:cubicBezTo>
                <a:cubicBezTo>
                  <a:pt x="5267632" y="376908"/>
                  <a:pt x="5246320" y="383822"/>
                  <a:pt x="5233500" y="379549"/>
                </a:cubicBezTo>
                <a:cubicBezTo>
                  <a:pt x="5216756" y="373968"/>
                  <a:pt x="5200865" y="366082"/>
                  <a:pt x="5184339" y="359885"/>
                </a:cubicBezTo>
                <a:cubicBezTo>
                  <a:pt x="5115133" y="333933"/>
                  <a:pt x="5203469" y="369557"/>
                  <a:pt x="5105681" y="340220"/>
                </a:cubicBezTo>
                <a:cubicBezTo>
                  <a:pt x="5088776" y="335148"/>
                  <a:pt x="5072014" y="329007"/>
                  <a:pt x="5056519" y="320556"/>
                </a:cubicBezTo>
                <a:cubicBezTo>
                  <a:pt x="4957462" y="266526"/>
                  <a:pt x="5036933" y="291079"/>
                  <a:pt x="4958197" y="271394"/>
                </a:cubicBezTo>
                <a:cubicBezTo>
                  <a:pt x="4925457" y="273913"/>
                  <a:pt x="4774299" y="284560"/>
                  <a:pt x="4732055" y="291059"/>
                </a:cubicBezTo>
                <a:cubicBezTo>
                  <a:pt x="4721811" y="292635"/>
                  <a:pt x="4712721" y="298858"/>
                  <a:pt x="4702558" y="300891"/>
                </a:cubicBezTo>
                <a:cubicBezTo>
                  <a:pt x="4679833" y="305436"/>
                  <a:pt x="4656674" y="307446"/>
                  <a:pt x="4633732" y="310723"/>
                </a:cubicBezTo>
                <a:cubicBezTo>
                  <a:pt x="4540903" y="301440"/>
                  <a:pt x="4541206" y="329458"/>
                  <a:pt x="4515745" y="261562"/>
                </a:cubicBezTo>
                <a:cubicBezTo>
                  <a:pt x="4511000" y="248909"/>
                  <a:pt x="4509190" y="235343"/>
                  <a:pt x="4505913" y="222233"/>
                </a:cubicBezTo>
                <a:cubicBezTo>
                  <a:pt x="4509190" y="202569"/>
                  <a:pt x="4511420" y="182701"/>
                  <a:pt x="4515745" y="163240"/>
                </a:cubicBezTo>
                <a:cubicBezTo>
                  <a:pt x="4522840" y="131312"/>
                  <a:pt x="4561433" y="70381"/>
                  <a:pt x="4515745" y="45253"/>
                </a:cubicBezTo>
                <a:cubicBezTo>
                  <a:pt x="4460881" y="15078"/>
                  <a:pt x="4391203" y="32143"/>
                  <a:pt x="4328932" y="25588"/>
                </a:cubicBezTo>
                <a:cubicBezTo>
                  <a:pt x="4228507" y="-7888"/>
                  <a:pt x="4259624" y="-5631"/>
                  <a:pt x="4102790" y="15756"/>
                </a:cubicBezTo>
                <a:cubicBezTo>
                  <a:pt x="4085303" y="18141"/>
                  <a:pt x="4070656" y="30776"/>
                  <a:pt x="4053629" y="35420"/>
                </a:cubicBezTo>
                <a:cubicBezTo>
                  <a:pt x="4020400" y="44483"/>
                  <a:pt x="3994839" y="40235"/>
                  <a:pt x="3965139" y="55085"/>
                </a:cubicBezTo>
                <a:cubicBezTo>
                  <a:pt x="3954570" y="60370"/>
                  <a:pt x="3945474" y="68194"/>
                  <a:pt x="3935642" y="74749"/>
                </a:cubicBezTo>
                <a:cubicBezTo>
                  <a:pt x="3925810" y="87859"/>
                  <a:pt x="3918734" y="103587"/>
                  <a:pt x="3906145" y="114078"/>
                </a:cubicBezTo>
                <a:cubicBezTo>
                  <a:pt x="3898183" y="120713"/>
                  <a:pt x="3884741" y="117437"/>
                  <a:pt x="3876648" y="123911"/>
                </a:cubicBezTo>
                <a:cubicBezTo>
                  <a:pt x="3851313" y="144179"/>
                  <a:pt x="3835643" y="176043"/>
                  <a:pt x="3807822" y="192736"/>
                </a:cubicBezTo>
                <a:cubicBezTo>
                  <a:pt x="3791435" y="202568"/>
                  <a:pt x="3774867" y="212104"/>
                  <a:pt x="3758661" y="222233"/>
                </a:cubicBezTo>
                <a:cubicBezTo>
                  <a:pt x="3748640" y="228496"/>
                  <a:pt x="3739424" y="236035"/>
                  <a:pt x="3729164" y="241898"/>
                </a:cubicBezTo>
                <a:cubicBezTo>
                  <a:pt x="3716438" y="249170"/>
                  <a:pt x="3702264" y="253794"/>
                  <a:pt x="3689835" y="261562"/>
                </a:cubicBezTo>
                <a:cubicBezTo>
                  <a:pt x="3675939" y="270247"/>
                  <a:pt x="3664402" y="282374"/>
                  <a:pt x="3650506" y="291059"/>
                </a:cubicBezTo>
                <a:cubicBezTo>
                  <a:pt x="3568681" y="342199"/>
                  <a:pt x="3648576" y="287108"/>
                  <a:pt x="3581681" y="320556"/>
                </a:cubicBezTo>
                <a:cubicBezTo>
                  <a:pt x="3571112" y="325841"/>
                  <a:pt x="3562753" y="334935"/>
                  <a:pt x="3552184" y="340220"/>
                </a:cubicBezTo>
                <a:cubicBezTo>
                  <a:pt x="3542914" y="344855"/>
                  <a:pt x="3531957" y="345418"/>
                  <a:pt x="3522687" y="350053"/>
                </a:cubicBezTo>
                <a:cubicBezTo>
                  <a:pt x="3446454" y="388170"/>
                  <a:pt x="3537828" y="354838"/>
                  <a:pt x="3463693" y="379549"/>
                </a:cubicBezTo>
                <a:cubicBezTo>
                  <a:pt x="3334682" y="476308"/>
                  <a:pt x="3491385" y="365258"/>
                  <a:pt x="3394868" y="418878"/>
                </a:cubicBezTo>
                <a:cubicBezTo>
                  <a:pt x="3374208" y="430356"/>
                  <a:pt x="3357013" y="447637"/>
                  <a:pt x="3335874" y="458207"/>
                </a:cubicBezTo>
                <a:cubicBezTo>
                  <a:pt x="3287275" y="482507"/>
                  <a:pt x="3310450" y="473237"/>
                  <a:pt x="3267048" y="487704"/>
                </a:cubicBezTo>
                <a:cubicBezTo>
                  <a:pt x="3257216" y="494259"/>
                  <a:pt x="3248121" y="502084"/>
                  <a:pt x="3237552" y="507369"/>
                </a:cubicBezTo>
                <a:cubicBezTo>
                  <a:pt x="3214041" y="519124"/>
                  <a:pt x="3184420" y="528356"/>
                  <a:pt x="3158893" y="536865"/>
                </a:cubicBezTo>
                <a:cubicBezTo>
                  <a:pt x="3149061" y="543420"/>
                  <a:pt x="3132263" y="567994"/>
                  <a:pt x="3129397" y="556530"/>
                </a:cubicBezTo>
                <a:cubicBezTo>
                  <a:pt x="3124370" y="536421"/>
                  <a:pt x="3149061" y="497536"/>
                  <a:pt x="3149061" y="497536"/>
                </a:cubicBezTo>
                <a:cubicBezTo>
                  <a:pt x="3145784" y="458207"/>
                  <a:pt x="3150071" y="417496"/>
                  <a:pt x="3139229" y="379549"/>
                </a:cubicBezTo>
                <a:cubicBezTo>
                  <a:pt x="3135983" y="368187"/>
                  <a:pt x="3121246" y="362542"/>
                  <a:pt x="3109732" y="359885"/>
                </a:cubicBezTo>
                <a:cubicBezTo>
                  <a:pt x="3077638" y="352479"/>
                  <a:pt x="3044184" y="353330"/>
                  <a:pt x="3011410" y="350053"/>
                </a:cubicBezTo>
                <a:cubicBezTo>
                  <a:pt x="2995023" y="343498"/>
                  <a:pt x="2976368" y="340978"/>
                  <a:pt x="2962248" y="330388"/>
                </a:cubicBezTo>
                <a:cubicBezTo>
                  <a:pt x="2840401" y="239003"/>
                  <a:pt x="2938797" y="276687"/>
                  <a:pt x="2863926" y="251730"/>
                </a:cubicBezTo>
                <a:cubicBezTo>
                  <a:pt x="2854094" y="245175"/>
                  <a:pt x="2846017" y="229748"/>
                  <a:pt x="2834429" y="232065"/>
                </a:cubicBezTo>
                <a:cubicBezTo>
                  <a:pt x="2822841" y="234382"/>
                  <a:pt x="2820049" y="250993"/>
                  <a:pt x="2814764" y="261562"/>
                </a:cubicBezTo>
                <a:cubicBezTo>
                  <a:pt x="2807712" y="275666"/>
                  <a:pt x="2798250" y="317788"/>
                  <a:pt x="2795100" y="330388"/>
                </a:cubicBezTo>
                <a:cubicBezTo>
                  <a:pt x="2798377" y="356607"/>
                  <a:pt x="2797980" y="383554"/>
                  <a:pt x="2804932" y="409046"/>
                </a:cubicBezTo>
                <a:cubicBezTo>
                  <a:pt x="2808041" y="420447"/>
                  <a:pt x="2826914" y="426955"/>
                  <a:pt x="2824597" y="438543"/>
                </a:cubicBezTo>
                <a:cubicBezTo>
                  <a:pt x="2822280" y="450130"/>
                  <a:pt x="2806310" y="454470"/>
                  <a:pt x="2795100" y="458207"/>
                </a:cubicBezTo>
                <a:cubicBezTo>
                  <a:pt x="2768957" y="466921"/>
                  <a:pt x="2647990" y="476851"/>
                  <a:pt x="2637784" y="477872"/>
                </a:cubicBezTo>
                <a:cubicBezTo>
                  <a:pt x="2624358" y="518150"/>
                  <a:pt x="2618136" y="522162"/>
                  <a:pt x="2637784" y="576194"/>
                </a:cubicBezTo>
                <a:cubicBezTo>
                  <a:pt x="2643384" y="591595"/>
                  <a:pt x="2657449" y="602413"/>
                  <a:pt x="2667281" y="615523"/>
                </a:cubicBezTo>
                <a:cubicBezTo>
                  <a:pt x="2660726" y="631910"/>
                  <a:pt x="2659238" y="651402"/>
                  <a:pt x="2647616" y="664685"/>
                </a:cubicBezTo>
                <a:cubicBezTo>
                  <a:pt x="2635032" y="679067"/>
                  <a:pt x="2612965" y="681745"/>
                  <a:pt x="2598455" y="694182"/>
                </a:cubicBezTo>
                <a:cubicBezTo>
                  <a:pt x="2589483" y="701872"/>
                  <a:pt x="2585345" y="713846"/>
                  <a:pt x="2578790" y="723678"/>
                </a:cubicBezTo>
                <a:cubicBezTo>
                  <a:pt x="2575513" y="740065"/>
                  <a:pt x="2567767" y="756171"/>
                  <a:pt x="2568958" y="772840"/>
                </a:cubicBezTo>
                <a:cubicBezTo>
                  <a:pt x="2571111" y="802979"/>
                  <a:pt x="2579067" y="832664"/>
                  <a:pt x="2588622" y="861330"/>
                </a:cubicBezTo>
                <a:cubicBezTo>
                  <a:pt x="2594572" y="879179"/>
                  <a:pt x="2625145" y="909791"/>
                  <a:pt x="2637784" y="920323"/>
                </a:cubicBezTo>
                <a:cubicBezTo>
                  <a:pt x="2646862" y="927888"/>
                  <a:pt x="2657449" y="933433"/>
                  <a:pt x="2667281" y="939988"/>
                </a:cubicBezTo>
                <a:cubicBezTo>
                  <a:pt x="2660726" y="956375"/>
                  <a:pt x="2659102" y="975749"/>
                  <a:pt x="2647616" y="989149"/>
                </a:cubicBezTo>
                <a:cubicBezTo>
                  <a:pt x="2638077" y="1000277"/>
                  <a:pt x="2621759" y="1003040"/>
                  <a:pt x="2608287" y="1008814"/>
                </a:cubicBezTo>
                <a:cubicBezTo>
                  <a:pt x="2507016" y="1052216"/>
                  <a:pt x="2669899" y="973090"/>
                  <a:pt x="2539461" y="1038311"/>
                </a:cubicBezTo>
                <a:cubicBezTo>
                  <a:pt x="2506687" y="1035033"/>
                  <a:pt x="2473233" y="1035884"/>
                  <a:pt x="2441139" y="1028478"/>
                </a:cubicBezTo>
                <a:cubicBezTo>
                  <a:pt x="2429625" y="1025821"/>
                  <a:pt x="2423459" y="1008814"/>
                  <a:pt x="2411642" y="1008814"/>
                </a:cubicBezTo>
                <a:cubicBezTo>
                  <a:pt x="2399825" y="1008814"/>
                  <a:pt x="2391977" y="1021923"/>
                  <a:pt x="2382145" y="1028478"/>
                </a:cubicBezTo>
                <a:cubicBezTo>
                  <a:pt x="2362398" y="1058099"/>
                  <a:pt x="2357784" y="1062379"/>
                  <a:pt x="2342816" y="1097304"/>
                </a:cubicBezTo>
                <a:cubicBezTo>
                  <a:pt x="2318391" y="1154296"/>
                  <a:pt x="2351112" y="1099610"/>
                  <a:pt x="2313319" y="1156298"/>
                </a:cubicBezTo>
                <a:cubicBezTo>
                  <a:pt x="2293334" y="1256227"/>
                  <a:pt x="2313808" y="1164422"/>
                  <a:pt x="2293655" y="1234956"/>
                </a:cubicBezTo>
                <a:cubicBezTo>
                  <a:pt x="2289943" y="1247949"/>
                  <a:pt x="2289145" y="1261864"/>
                  <a:pt x="2283822" y="1274285"/>
                </a:cubicBezTo>
                <a:cubicBezTo>
                  <a:pt x="2279167" y="1285146"/>
                  <a:pt x="2268957" y="1292984"/>
                  <a:pt x="2264158" y="1303782"/>
                </a:cubicBezTo>
                <a:cubicBezTo>
                  <a:pt x="2255740" y="1322724"/>
                  <a:pt x="2244493" y="1362775"/>
                  <a:pt x="2244493" y="1362775"/>
                </a:cubicBezTo>
                <a:cubicBezTo>
                  <a:pt x="2254325" y="1375885"/>
                  <a:pt x="2261401" y="1391613"/>
                  <a:pt x="2273990" y="1402104"/>
                </a:cubicBezTo>
                <a:cubicBezTo>
                  <a:pt x="2281952" y="1408739"/>
                  <a:pt x="2295394" y="1405462"/>
                  <a:pt x="2303487" y="1411936"/>
                </a:cubicBezTo>
                <a:cubicBezTo>
                  <a:pt x="2312715" y="1419318"/>
                  <a:pt x="2315587" y="1432355"/>
                  <a:pt x="2323152" y="1441433"/>
                </a:cubicBezTo>
                <a:cubicBezTo>
                  <a:pt x="2332054" y="1452115"/>
                  <a:pt x="2342816" y="1461098"/>
                  <a:pt x="2352648" y="1470930"/>
                </a:cubicBezTo>
                <a:cubicBezTo>
                  <a:pt x="2363599" y="1503780"/>
                  <a:pt x="2364082" y="1502714"/>
                  <a:pt x="2372313" y="1539756"/>
                </a:cubicBezTo>
                <a:cubicBezTo>
                  <a:pt x="2375938" y="1556070"/>
                  <a:pt x="2376277" y="1573270"/>
                  <a:pt x="2382145" y="1588917"/>
                </a:cubicBezTo>
                <a:cubicBezTo>
                  <a:pt x="2386294" y="1599982"/>
                  <a:pt x="2395947" y="1608154"/>
                  <a:pt x="2401810" y="1618414"/>
                </a:cubicBezTo>
                <a:cubicBezTo>
                  <a:pt x="2409082" y="1631140"/>
                  <a:pt x="2414919" y="1644633"/>
                  <a:pt x="2421474" y="1657743"/>
                </a:cubicBezTo>
                <a:cubicBezTo>
                  <a:pt x="2408364" y="1670853"/>
                  <a:pt x="2396222" y="1685006"/>
                  <a:pt x="2382145" y="1697072"/>
                </a:cubicBezTo>
                <a:cubicBezTo>
                  <a:pt x="2373173" y="1704762"/>
                  <a:pt x="2361004" y="1708380"/>
                  <a:pt x="2352648" y="1716736"/>
                </a:cubicBezTo>
                <a:cubicBezTo>
                  <a:pt x="2344292" y="1725092"/>
                  <a:pt x="2341877" y="1738452"/>
                  <a:pt x="2332984" y="1746233"/>
                </a:cubicBezTo>
                <a:cubicBezTo>
                  <a:pt x="2315198" y="1761796"/>
                  <a:pt x="2273990" y="1785562"/>
                  <a:pt x="2273990" y="1785562"/>
                </a:cubicBezTo>
                <a:cubicBezTo>
                  <a:pt x="2260880" y="1805227"/>
                  <a:pt x="2230776" y="1821244"/>
                  <a:pt x="2234661" y="1844556"/>
                </a:cubicBezTo>
                <a:cubicBezTo>
                  <a:pt x="2237938" y="1864220"/>
                  <a:pt x="2234947" y="1886048"/>
                  <a:pt x="2244493" y="1903549"/>
                </a:cubicBezTo>
                <a:cubicBezTo>
                  <a:pt x="2260928" y="1933679"/>
                  <a:pt x="2295320" y="1953821"/>
                  <a:pt x="2323152" y="1972375"/>
                </a:cubicBezTo>
                <a:cubicBezTo>
                  <a:pt x="2329707" y="1982207"/>
                  <a:pt x="2342079" y="1990078"/>
                  <a:pt x="2342816" y="2001872"/>
                </a:cubicBezTo>
                <a:cubicBezTo>
                  <a:pt x="2343962" y="2020216"/>
                  <a:pt x="2343641" y="2118210"/>
                  <a:pt x="2323152" y="2159188"/>
                </a:cubicBezTo>
                <a:cubicBezTo>
                  <a:pt x="2317867" y="2169757"/>
                  <a:pt x="2310042" y="2178853"/>
                  <a:pt x="2303487" y="2188685"/>
                </a:cubicBezTo>
                <a:cubicBezTo>
                  <a:pt x="2300210" y="2198517"/>
                  <a:pt x="2296169" y="2208127"/>
                  <a:pt x="2293655" y="2218182"/>
                </a:cubicBezTo>
                <a:cubicBezTo>
                  <a:pt x="2286326" y="2247496"/>
                  <a:pt x="2284837" y="2278470"/>
                  <a:pt x="2273990" y="2306672"/>
                </a:cubicBezTo>
                <a:cubicBezTo>
                  <a:pt x="2268107" y="2321967"/>
                  <a:pt x="2256741" y="2335114"/>
                  <a:pt x="2244493" y="2346001"/>
                </a:cubicBezTo>
                <a:cubicBezTo>
                  <a:pt x="2222797" y="2365286"/>
                  <a:pt x="2175945" y="2392234"/>
                  <a:pt x="2146171" y="2404994"/>
                </a:cubicBezTo>
                <a:cubicBezTo>
                  <a:pt x="2136645" y="2409077"/>
                  <a:pt x="2126506" y="2411549"/>
                  <a:pt x="2116674" y="2414827"/>
                </a:cubicBezTo>
                <a:cubicBezTo>
                  <a:pt x="2106842" y="2424659"/>
                  <a:pt x="2095259" y="2433008"/>
                  <a:pt x="2087177" y="2444323"/>
                </a:cubicBezTo>
                <a:cubicBezTo>
                  <a:pt x="2078658" y="2456250"/>
                  <a:pt x="2074785" y="2470927"/>
                  <a:pt x="2067513" y="2483653"/>
                </a:cubicBezTo>
                <a:cubicBezTo>
                  <a:pt x="2061650" y="2493913"/>
                  <a:pt x="2054716" y="2503533"/>
                  <a:pt x="2047848" y="2513149"/>
                </a:cubicBezTo>
                <a:cubicBezTo>
                  <a:pt x="2038323" y="2526484"/>
                  <a:pt x="2032677" y="2544520"/>
                  <a:pt x="2018352" y="2552478"/>
                </a:cubicBezTo>
                <a:cubicBezTo>
                  <a:pt x="2000925" y="2562160"/>
                  <a:pt x="1979023" y="2559033"/>
                  <a:pt x="1959358" y="2562311"/>
                </a:cubicBezTo>
                <a:cubicBezTo>
                  <a:pt x="1936701" y="2558535"/>
                  <a:pt x="1895072" y="2554748"/>
                  <a:pt x="1870868" y="2542646"/>
                </a:cubicBezTo>
                <a:cubicBezTo>
                  <a:pt x="1860299" y="2537361"/>
                  <a:pt x="1851631" y="2528845"/>
                  <a:pt x="1841371" y="2522982"/>
                </a:cubicBezTo>
                <a:cubicBezTo>
                  <a:pt x="1828645" y="2515710"/>
                  <a:pt x="1814237" y="2511447"/>
                  <a:pt x="1802042" y="2503317"/>
                </a:cubicBezTo>
                <a:cubicBezTo>
                  <a:pt x="1784581" y="2491676"/>
                  <a:pt x="1769669" y="2476579"/>
                  <a:pt x="1752881" y="2463988"/>
                </a:cubicBezTo>
                <a:cubicBezTo>
                  <a:pt x="1743427" y="2456898"/>
                  <a:pt x="1733000" y="2451191"/>
                  <a:pt x="1723384" y="2444323"/>
                </a:cubicBezTo>
                <a:cubicBezTo>
                  <a:pt x="1710049" y="2434798"/>
                  <a:pt x="1698712" y="2422155"/>
                  <a:pt x="1684055" y="2414827"/>
                </a:cubicBezTo>
                <a:cubicBezTo>
                  <a:pt x="1671968" y="2408784"/>
                  <a:pt x="1657836" y="2408272"/>
                  <a:pt x="1644726" y="2404994"/>
                </a:cubicBezTo>
                <a:cubicBezTo>
                  <a:pt x="1618507" y="2408272"/>
                  <a:pt x="1591905" y="2409291"/>
                  <a:pt x="1566068" y="2414827"/>
                </a:cubicBezTo>
                <a:cubicBezTo>
                  <a:pt x="1545800" y="2419170"/>
                  <a:pt x="1527594" y="2431560"/>
                  <a:pt x="1507074" y="2434491"/>
                </a:cubicBezTo>
                <a:lnTo>
                  <a:pt x="1438248" y="2444323"/>
                </a:lnTo>
                <a:cubicBezTo>
                  <a:pt x="1371614" y="2466537"/>
                  <a:pt x="1452894" y="2441395"/>
                  <a:pt x="1339926" y="2463988"/>
                </a:cubicBezTo>
                <a:cubicBezTo>
                  <a:pt x="1329763" y="2466021"/>
                  <a:pt x="1320673" y="2472244"/>
                  <a:pt x="1310429" y="2473820"/>
                </a:cubicBezTo>
                <a:cubicBezTo>
                  <a:pt x="1277874" y="2478829"/>
                  <a:pt x="1244818" y="2479804"/>
                  <a:pt x="1212106" y="2483653"/>
                </a:cubicBezTo>
                <a:cubicBezTo>
                  <a:pt x="1189090" y="2486361"/>
                  <a:pt x="1166223" y="2490208"/>
                  <a:pt x="1143281" y="2493485"/>
                </a:cubicBezTo>
                <a:lnTo>
                  <a:pt x="1084287" y="2532814"/>
                </a:lnTo>
                <a:lnTo>
                  <a:pt x="1054790" y="2552478"/>
                </a:lnTo>
                <a:cubicBezTo>
                  <a:pt x="1051513" y="2562310"/>
                  <a:pt x="1051593" y="2574013"/>
                  <a:pt x="1044958" y="2581975"/>
                </a:cubicBezTo>
                <a:cubicBezTo>
                  <a:pt x="985433" y="2653406"/>
                  <a:pt x="1018340" y="2573337"/>
                  <a:pt x="995797" y="2640969"/>
                </a:cubicBezTo>
                <a:cubicBezTo>
                  <a:pt x="985965" y="2637691"/>
                  <a:pt x="973629" y="2638465"/>
                  <a:pt x="966300" y="2631136"/>
                </a:cubicBezTo>
                <a:cubicBezTo>
                  <a:pt x="949588" y="2614424"/>
                  <a:pt x="926971" y="2572143"/>
                  <a:pt x="926971" y="2572143"/>
                </a:cubicBezTo>
                <a:cubicBezTo>
                  <a:pt x="778480" y="2583565"/>
                  <a:pt x="839693" y="2568462"/>
                  <a:pt x="740158" y="2601640"/>
                </a:cubicBezTo>
                <a:lnTo>
                  <a:pt x="681164" y="2621304"/>
                </a:lnTo>
                <a:lnTo>
                  <a:pt x="651668" y="2631136"/>
                </a:lnTo>
                <a:cubicBezTo>
                  <a:pt x="641836" y="2637691"/>
                  <a:pt x="633236" y="2646652"/>
                  <a:pt x="622171" y="2650801"/>
                </a:cubicBezTo>
                <a:cubicBezTo>
                  <a:pt x="606524" y="2656669"/>
                  <a:pt x="589324" y="2657008"/>
                  <a:pt x="573010" y="2660633"/>
                </a:cubicBezTo>
                <a:cubicBezTo>
                  <a:pt x="559819" y="2663564"/>
                  <a:pt x="546624" y="2666582"/>
                  <a:pt x="533681" y="2670465"/>
                </a:cubicBezTo>
                <a:cubicBezTo>
                  <a:pt x="513827" y="2676421"/>
                  <a:pt x="494352" y="2683575"/>
                  <a:pt x="474687" y="2690130"/>
                </a:cubicBezTo>
                <a:lnTo>
                  <a:pt x="445190" y="2699962"/>
                </a:lnTo>
                <a:lnTo>
                  <a:pt x="415693" y="2709794"/>
                </a:lnTo>
                <a:cubicBezTo>
                  <a:pt x="405861" y="2716349"/>
                  <a:pt x="394980" y="2721554"/>
                  <a:pt x="386197" y="2729459"/>
                </a:cubicBezTo>
                <a:cubicBezTo>
                  <a:pt x="362081" y="2751164"/>
                  <a:pt x="340313" y="2775343"/>
                  <a:pt x="317371" y="2798285"/>
                </a:cubicBezTo>
                <a:lnTo>
                  <a:pt x="278042" y="2837614"/>
                </a:lnTo>
                <a:cubicBezTo>
                  <a:pt x="268210" y="2847446"/>
                  <a:pt x="260115" y="2859398"/>
                  <a:pt x="248545" y="2867111"/>
                </a:cubicBezTo>
                <a:lnTo>
                  <a:pt x="219048" y="2886775"/>
                </a:lnTo>
                <a:cubicBezTo>
                  <a:pt x="187982" y="2938553"/>
                  <a:pt x="166760" y="2978393"/>
                  <a:pt x="120726" y="3024427"/>
                </a:cubicBezTo>
                <a:lnTo>
                  <a:pt x="51900" y="3093253"/>
                </a:lnTo>
                <a:lnTo>
                  <a:pt x="12571" y="3132582"/>
                </a:lnTo>
                <a:cubicBezTo>
                  <a:pt x="1383" y="3188524"/>
                  <a:pt x="-8982" y="3215406"/>
                  <a:pt x="12571" y="3280065"/>
                </a:cubicBezTo>
                <a:cubicBezTo>
                  <a:pt x="16308" y="3291276"/>
                  <a:pt x="32236" y="3293175"/>
                  <a:pt x="42068" y="3299730"/>
                </a:cubicBezTo>
                <a:cubicBezTo>
                  <a:pt x="72811" y="3391960"/>
                  <a:pt x="57018" y="3330845"/>
                  <a:pt x="71564" y="3447214"/>
                </a:cubicBezTo>
                <a:cubicBezTo>
                  <a:pt x="74439" y="3470210"/>
                  <a:pt x="71033" y="3495312"/>
                  <a:pt x="81397" y="3516040"/>
                </a:cubicBezTo>
                <a:cubicBezTo>
                  <a:pt x="86032" y="3525310"/>
                  <a:pt x="101061" y="3522595"/>
                  <a:pt x="110893" y="3525872"/>
                </a:cubicBezTo>
                <a:cubicBezTo>
                  <a:pt x="146945" y="3522595"/>
                  <a:pt x="183551" y="3523140"/>
                  <a:pt x="219048" y="3516040"/>
                </a:cubicBezTo>
                <a:cubicBezTo>
                  <a:pt x="233420" y="3513165"/>
                  <a:pt x="244905" y="3502149"/>
                  <a:pt x="258377" y="3496375"/>
                </a:cubicBezTo>
                <a:cubicBezTo>
                  <a:pt x="267903" y="3492292"/>
                  <a:pt x="278042" y="3489820"/>
                  <a:pt x="287874" y="3486543"/>
                </a:cubicBezTo>
                <a:cubicBezTo>
                  <a:pt x="309637" y="3472034"/>
                  <a:pt x="331728" y="3460091"/>
                  <a:pt x="346868" y="3437382"/>
                </a:cubicBezTo>
                <a:cubicBezTo>
                  <a:pt x="368136" y="3405480"/>
                  <a:pt x="345124" y="3386355"/>
                  <a:pt x="366532" y="3348891"/>
                </a:cubicBezTo>
                <a:cubicBezTo>
                  <a:pt x="371674" y="3339892"/>
                  <a:pt x="386197" y="3342336"/>
                  <a:pt x="396029" y="3339059"/>
                </a:cubicBezTo>
                <a:cubicBezTo>
                  <a:pt x="500906" y="3345614"/>
                  <a:pt x="606697" y="3343434"/>
                  <a:pt x="710661" y="3358723"/>
                </a:cubicBezTo>
                <a:cubicBezTo>
                  <a:pt x="722352" y="3360442"/>
                  <a:pt x="721970" y="3379864"/>
                  <a:pt x="730326" y="3388220"/>
                </a:cubicBezTo>
                <a:cubicBezTo>
                  <a:pt x="747564" y="3405458"/>
                  <a:pt x="766926" y="3411319"/>
                  <a:pt x="789319" y="3417717"/>
                </a:cubicBezTo>
                <a:cubicBezTo>
                  <a:pt x="802312" y="3421429"/>
                  <a:pt x="815538" y="3424272"/>
                  <a:pt x="828648" y="3427549"/>
                </a:cubicBezTo>
                <a:cubicBezTo>
                  <a:pt x="871255" y="3424272"/>
                  <a:pt x="913735" y="3417717"/>
                  <a:pt x="956468" y="3417717"/>
                </a:cubicBezTo>
                <a:cubicBezTo>
                  <a:pt x="1036003" y="3417717"/>
                  <a:pt x="1073936" y="3425824"/>
                  <a:pt x="1143281" y="3437382"/>
                </a:cubicBezTo>
                <a:cubicBezTo>
                  <a:pt x="1149836" y="3447214"/>
                  <a:pt x="1160079" y="3455414"/>
                  <a:pt x="1162945" y="3466878"/>
                </a:cubicBezTo>
                <a:cubicBezTo>
                  <a:pt x="1170143" y="3495670"/>
                  <a:pt x="1167898" y="3526094"/>
                  <a:pt x="1172777" y="3555369"/>
                </a:cubicBezTo>
                <a:cubicBezTo>
                  <a:pt x="1174481" y="3565592"/>
                  <a:pt x="1176136" y="3576772"/>
                  <a:pt x="1182610" y="3584865"/>
                </a:cubicBezTo>
                <a:cubicBezTo>
                  <a:pt x="1189992" y="3594092"/>
                  <a:pt x="1202274" y="3597975"/>
                  <a:pt x="1212106" y="3604530"/>
                </a:cubicBezTo>
                <a:cubicBezTo>
                  <a:pt x="1221938" y="3601253"/>
                  <a:pt x="1231380" y="3592994"/>
                  <a:pt x="1241603" y="3594698"/>
                </a:cubicBezTo>
                <a:cubicBezTo>
                  <a:pt x="1272272" y="3599809"/>
                  <a:pt x="1308107" y="3602209"/>
                  <a:pt x="1330093" y="3624194"/>
                </a:cubicBezTo>
                <a:cubicBezTo>
                  <a:pt x="1346480" y="3640581"/>
                  <a:pt x="1335381" y="3670295"/>
                  <a:pt x="1339926" y="3693020"/>
                </a:cubicBezTo>
                <a:cubicBezTo>
                  <a:pt x="1341959" y="3703183"/>
                  <a:pt x="1342429" y="3715188"/>
                  <a:pt x="1349758" y="3722517"/>
                </a:cubicBezTo>
                <a:cubicBezTo>
                  <a:pt x="1357087" y="3729846"/>
                  <a:pt x="1369423" y="3729072"/>
                  <a:pt x="1379255" y="3732349"/>
                </a:cubicBezTo>
                <a:cubicBezTo>
                  <a:pt x="1385810" y="3722517"/>
                  <a:pt x="1396443" y="3714407"/>
                  <a:pt x="1398919" y="3702853"/>
                </a:cubicBezTo>
                <a:cubicBezTo>
                  <a:pt x="1406504" y="3667456"/>
                  <a:pt x="1394829" y="3628114"/>
                  <a:pt x="1408752" y="3594698"/>
                </a:cubicBezTo>
                <a:cubicBezTo>
                  <a:pt x="1413949" y="3582224"/>
                  <a:pt x="1434642" y="3586280"/>
                  <a:pt x="1448081" y="3584865"/>
                </a:cubicBezTo>
                <a:cubicBezTo>
                  <a:pt x="1497080" y="3579707"/>
                  <a:pt x="1546403" y="3578310"/>
                  <a:pt x="1595564" y="3575033"/>
                </a:cubicBezTo>
                <a:cubicBezTo>
                  <a:pt x="1556151" y="3588171"/>
                  <a:pt x="1538542" y="3592336"/>
                  <a:pt x="1625061" y="3575033"/>
                </a:cubicBezTo>
                <a:cubicBezTo>
                  <a:pt x="1703103" y="3559425"/>
                  <a:pt x="1623034" y="3570623"/>
                  <a:pt x="1723384" y="3545536"/>
                </a:cubicBezTo>
                <a:cubicBezTo>
                  <a:pt x="1739943" y="3541396"/>
                  <a:pt x="1823964" y="3519067"/>
                  <a:pt x="1851203" y="3516040"/>
                </a:cubicBezTo>
                <a:cubicBezTo>
                  <a:pt x="1893674" y="3511321"/>
                  <a:pt x="1936416" y="3509485"/>
                  <a:pt x="1979022" y="3506207"/>
                </a:cubicBezTo>
                <a:cubicBezTo>
                  <a:pt x="1995409" y="3499652"/>
                  <a:pt x="2010546" y="3487196"/>
                  <a:pt x="2028184" y="3486543"/>
                </a:cubicBezTo>
                <a:cubicBezTo>
                  <a:pt x="2204362" y="3480018"/>
                  <a:pt x="2183268" y="3475967"/>
                  <a:pt x="2273990" y="3506207"/>
                </a:cubicBezTo>
                <a:cubicBezTo>
                  <a:pt x="2283822" y="3512762"/>
                  <a:pt x="2294409" y="3518307"/>
                  <a:pt x="2303487" y="3525872"/>
                </a:cubicBezTo>
                <a:cubicBezTo>
                  <a:pt x="2314169" y="3534774"/>
                  <a:pt x="2321669" y="3547287"/>
                  <a:pt x="2332984" y="3555369"/>
                </a:cubicBezTo>
                <a:cubicBezTo>
                  <a:pt x="2344911" y="3563888"/>
                  <a:pt x="2359203" y="3568478"/>
                  <a:pt x="2372313" y="3575033"/>
                </a:cubicBezTo>
                <a:cubicBezTo>
                  <a:pt x="2363416" y="3601723"/>
                  <a:pt x="2339070" y="3635430"/>
                  <a:pt x="2362481" y="3663523"/>
                </a:cubicBezTo>
                <a:cubicBezTo>
                  <a:pt x="2372972" y="3676112"/>
                  <a:pt x="2389368" y="3682355"/>
                  <a:pt x="2401810" y="3693020"/>
                </a:cubicBezTo>
                <a:cubicBezTo>
                  <a:pt x="2412367" y="3702069"/>
                  <a:pt x="2421474" y="3712685"/>
                  <a:pt x="2431306" y="3722517"/>
                </a:cubicBezTo>
                <a:cubicBezTo>
                  <a:pt x="2444135" y="3761000"/>
                  <a:pt x="2449208" y="3760883"/>
                  <a:pt x="2431306" y="3811007"/>
                </a:cubicBezTo>
                <a:cubicBezTo>
                  <a:pt x="2421446" y="3838613"/>
                  <a:pt x="2391977" y="3889665"/>
                  <a:pt x="2391977" y="3889665"/>
                </a:cubicBezTo>
                <a:cubicBezTo>
                  <a:pt x="2380638" y="3935023"/>
                  <a:pt x="2364551" y="3995745"/>
                  <a:pt x="2362481" y="4037149"/>
                </a:cubicBezTo>
                <a:cubicBezTo>
                  <a:pt x="2359806" y="4090653"/>
                  <a:pt x="2374574" y="4125591"/>
                  <a:pt x="2382145" y="4174801"/>
                </a:cubicBezTo>
                <a:cubicBezTo>
                  <a:pt x="2386163" y="4200917"/>
                  <a:pt x="2388485" y="4227267"/>
                  <a:pt x="2391977" y="4253459"/>
                </a:cubicBezTo>
                <a:cubicBezTo>
                  <a:pt x="2395040" y="4276431"/>
                  <a:pt x="2398532" y="4299343"/>
                  <a:pt x="2401810" y="4322285"/>
                </a:cubicBezTo>
                <a:cubicBezTo>
                  <a:pt x="2508352" y="4312600"/>
                  <a:pt x="2572490" y="4301475"/>
                  <a:pt x="2686945" y="4322285"/>
                </a:cubicBezTo>
                <a:cubicBezTo>
                  <a:pt x="2703068" y="4325216"/>
                  <a:pt x="2713164" y="4341950"/>
                  <a:pt x="2726274" y="4351782"/>
                </a:cubicBezTo>
                <a:cubicBezTo>
                  <a:pt x="2719719" y="4387833"/>
                  <a:pt x="2716676" y="4424704"/>
                  <a:pt x="2706610" y="4459936"/>
                </a:cubicBezTo>
                <a:cubicBezTo>
                  <a:pt x="2703364" y="4471298"/>
                  <a:pt x="2693814" y="4479817"/>
                  <a:pt x="2686945" y="4489433"/>
                </a:cubicBezTo>
                <a:cubicBezTo>
                  <a:pt x="2644400" y="4548995"/>
                  <a:pt x="2668581" y="4506495"/>
                  <a:pt x="2637784" y="4568091"/>
                </a:cubicBezTo>
                <a:cubicBezTo>
                  <a:pt x="2622673" y="4643649"/>
                  <a:pt x="2608047" y="4695190"/>
                  <a:pt x="2637784" y="4784401"/>
                </a:cubicBezTo>
                <a:cubicBezTo>
                  <a:pt x="2645258" y="4806822"/>
                  <a:pt x="2680065" y="4807018"/>
                  <a:pt x="2696777" y="4823730"/>
                </a:cubicBezTo>
                <a:lnTo>
                  <a:pt x="2726274" y="4853227"/>
                </a:lnTo>
                <a:cubicBezTo>
                  <a:pt x="2729551" y="4863059"/>
                  <a:pt x="2733592" y="4872669"/>
                  <a:pt x="2736106" y="4882723"/>
                </a:cubicBezTo>
                <a:cubicBezTo>
                  <a:pt x="2740159" y="4898936"/>
                  <a:pt x="2741348" y="4915816"/>
                  <a:pt x="2745939" y="4931885"/>
                </a:cubicBezTo>
                <a:cubicBezTo>
                  <a:pt x="2754481" y="4961781"/>
                  <a:pt x="2765603" y="4990878"/>
                  <a:pt x="2775435" y="5020375"/>
                </a:cubicBezTo>
                <a:cubicBezTo>
                  <a:pt x="2778712" y="5030207"/>
                  <a:pt x="2780633" y="5040602"/>
                  <a:pt x="2785268" y="5049872"/>
                </a:cubicBezTo>
                <a:cubicBezTo>
                  <a:pt x="2791823" y="5062982"/>
                  <a:pt x="2799158" y="5075729"/>
                  <a:pt x="2804932" y="5089201"/>
                </a:cubicBezTo>
                <a:cubicBezTo>
                  <a:pt x="2809015" y="5098727"/>
                  <a:pt x="2811917" y="5108733"/>
                  <a:pt x="2814764" y="5118698"/>
                </a:cubicBezTo>
                <a:cubicBezTo>
                  <a:pt x="2818476" y="5131691"/>
                  <a:pt x="2819274" y="5145606"/>
                  <a:pt x="2824597" y="5158027"/>
                </a:cubicBezTo>
                <a:cubicBezTo>
                  <a:pt x="2829252" y="5168888"/>
                  <a:pt x="2838976" y="5176954"/>
                  <a:pt x="2844261" y="5187523"/>
                </a:cubicBezTo>
                <a:cubicBezTo>
                  <a:pt x="2852154" y="5203309"/>
                  <a:pt x="2854572" y="5221718"/>
                  <a:pt x="2863926" y="5236685"/>
                </a:cubicBezTo>
                <a:cubicBezTo>
                  <a:pt x="2877446" y="5258317"/>
                  <a:pt x="2902530" y="5272254"/>
                  <a:pt x="2922919" y="5285846"/>
                </a:cubicBezTo>
                <a:cubicBezTo>
                  <a:pt x="2966023" y="5278662"/>
                  <a:pt x="2988466" y="5286669"/>
                  <a:pt x="3011410" y="5246517"/>
                </a:cubicBezTo>
                <a:cubicBezTo>
                  <a:pt x="3017038" y="5236669"/>
                  <a:pt x="3019929" y="5182627"/>
                  <a:pt x="3040906" y="5177691"/>
                </a:cubicBezTo>
                <a:cubicBezTo>
                  <a:pt x="3088867" y="5166406"/>
                  <a:pt x="3139229" y="5171136"/>
                  <a:pt x="3188390" y="5167859"/>
                </a:cubicBezTo>
                <a:cubicBezTo>
                  <a:pt x="3237551" y="5171136"/>
                  <a:pt x="3286604" y="5177691"/>
                  <a:pt x="3335874" y="5177691"/>
                </a:cubicBezTo>
                <a:cubicBezTo>
                  <a:pt x="3359603" y="5177691"/>
                  <a:pt x="3391256" y="5165785"/>
                  <a:pt x="3414532" y="5158027"/>
                </a:cubicBezTo>
                <a:cubicBezTo>
                  <a:pt x="3424364" y="5148195"/>
                  <a:pt x="3433053" y="5137067"/>
                  <a:pt x="3444029" y="5128530"/>
                </a:cubicBezTo>
                <a:cubicBezTo>
                  <a:pt x="3462684" y="5114020"/>
                  <a:pt x="3486310" y="5105913"/>
                  <a:pt x="3503022" y="5089201"/>
                </a:cubicBezTo>
                <a:lnTo>
                  <a:pt x="3562016" y="5030207"/>
                </a:lnTo>
                <a:cubicBezTo>
                  <a:pt x="3571848" y="5020375"/>
                  <a:pt x="3577758" y="5002749"/>
                  <a:pt x="3591513" y="5000711"/>
                </a:cubicBezTo>
                <a:cubicBezTo>
                  <a:pt x="3934860" y="4949845"/>
                  <a:pt x="3767605" y="4965106"/>
                  <a:pt x="4092958" y="4951549"/>
                </a:cubicBezTo>
                <a:cubicBezTo>
                  <a:pt x="4177506" y="4895185"/>
                  <a:pt x="4070525" y="4962767"/>
                  <a:pt x="4151952" y="4922053"/>
                </a:cubicBezTo>
                <a:cubicBezTo>
                  <a:pt x="4163917" y="4916070"/>
                  <a:pt x="4215214" y="4877898"/>
                  <a:pt x="4220777" y="4872891"/>
                </a:cubicBezTo>
                <a:cubicBezTo>
                  <a:pt x="4247833" y="4848540"/>
                  <a:pt x="4277192" y="4802615"/>
                  <a:pt x="4319100" y="4794233"/>
                </a:cubicBezTo>
                <a:cubicBezTo>
                  <a:pt x="4354597" y="4787133"/>
                  <a:pt x="4391203" y="4787678"/>
                  <a:pt x="4427255" y="4784401"/>
                </a:cubicBezTo>
                <a:cubicBezTo>
                  <a:pt x="4450629" y="4776610"/>
                  <a:pt x="4471396" y="4768850"/>
                  <a:pt x="4496081" y="4764736"/>
                </a:cubicBezTo>
                <a:cubicBezTo>
                  <a:pt x="4522145" y="4760392"/>
                  <a:pt x="4548520" y="4758181"/>
                  <a:pt x="4574739" y="4754904"/>
                </a:cubicBezTo>
                <a:cubicBezTo>
                  <a:pt x="4689785" y="4716556"/>
                  <a:pt x="4613036" y="4734090"/>
                  <a:pt x="4810713" y="4745072"/>
                </a:cubicBezTo>
                <a:cubicBezTo>
                  <a:pt x="4827100" y="4748349"/>
                  <a:pt x="4843162" y="4754904"/>
                  <a:pt x="4859874" y="4754904"/>
                </a:cubicBezTo>
                <a:cubicBezTo>
                  <a:pt x="5089791" y="4754904"/>
                  <a:pt x="5048375" y="4760466"/>
                  <a:pt x="5174506" y="4735240"/>
                </a:cubicBezTo>
                <a:cubicBezTo>
                  <a:pt x="5187616" y="4728685"/>
                  <a:pt x="5201267" y="4723116"/>
                  <a:pt x="5213835" y="4715575"/>
                </a:cubicBezTo>
                <a:cubicBezTo>
                  <a:pt x="5234101" y="4703415"/>
                  <a:pt x="5272829" y="4676246"/>
                  <a:pt x="5272829" y="4676246"/>
                </a:cubicBezTo>
                <a:cubicBezTo>
                  <a:pt x="5287212" y="4654671"/>
                  <a:pt x="5303843" y="4632366"/>
                  <a:pt x="5312158" y="4607420"/>
                </a:cubicBezTo>
                <a:cubicBezTo>
                  <a:pt x="5317443" y="4591566"/>
                  <a:pt x="5318365" y="4574573"/>
                  <a:pt x="5321990" y="4558259"/>
                </a:cubicBezTo>
                <a:cubicBezTo>
                  <a:pt x="5330221" y="4521217"/>
                  <a:pt x="5330704" y="4522283"/>
                  <a:pt x="5341655" y="4489433"/>
                </a:cubicBezTo>
                <a:cubicBezTo>
                  <a:pt x="5344932" y="4414052"/>
                  <a:pt x="5345913" y="4338537"/>
                  <a:pt x="5351487" y="4263291"/>
                </a:cubicBezTo>
                <a:cubicBezTo>
                  <a:pt x="5352454" y="4250241"/>
                  <a:pt x="5378356" y="4165626"/>
                  <a:pt x="5380984" y="4164969"/>
                </a:cubicBezTo>
                <a:cubicBezTo>
                  <a:pt x="5394094" y="4161691"/>
                  <a:pt x="5407370" y="4159019"/>
                  <a:pt x="5420313" y="4155136"/>
                </a:cubicBezTo>
                <a:cubicBezTo>
                  <a:pt x="5440167" y="4149180"/>
                  <a:pt x="5479306" y="4135472"/>
                  <a:pt x="5479306" y="4135472"/>
                </a:cubicBezTo>
                <a:cubicBezTo>
                  <a:pt x="5492416" y="4125640"/>
                  <a:pt x="5506193" y="4116640"/>
                  <a:pt x="5518635" y="4105975"/>
                </a:cubicBezTo>
                <a:cubicBezTo>
                  <a:pt x="5529192" y="4096926"/>
                  <a:pt x="5536817" y="4084560"/>
                  <a:pt x="5548132" y="4076478"/>
                </a:cubicBezTo>
                <a:cubicBezTo>
                  <a:pt x="5560059" y="4067959"/>
                  <a:pt x="5574351" y="4063369"/>
                  <a:pt x="5587461" y="4056814"/>
                </a:cubicBezTo>
                <a:cubicBezTo>
                  <a:pt x="5594016" y="4046982"/>
                  <a:pt x="5598770" y="4035673"/>
                  <a:pt x="5607126" y="4027317"/>
                </a:cubicBezTo>
                <a:cubicBezTo>
                  <a:pt x="5615482" y="4018961"/>
                  <a:pt x="5636622" y="4007653"/>
                  <a:pt x="5636622" y="4007653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Forma Livre: Forma 3">
            <a:extLst>
              <a:ext uri="{FF2B5EF4-FFF2-40B4-BE49-F238E27FC236}">
                <a16:creationId xmlns:a16="http://schemas.microsoft.com/office/drawing/2014/main" id="{748CFA14-A6CE-47EC-8B1D-2F2671A87077}"/>
              </a:ext>
            </a:extLst>
          </p:cNvPr>
          <p:cNvSpPr/>
          <p:nvPr/>
        </p:nvSpPr>
        <p:spPr>
          <a:xfrm>
            <a:off x="6666271" y="1209368"/>
            <a:ext cx="1258529" cy="3422277"/>
          </a:xfrm>
          <a:custGeom>
            <a:avLst/>
            <a:gdLst>
              <a:gd name="connsiteX0" fmla="*/ 88490 w 1258529"/>
              <a:gd name="connsiteY0" fmla="*/ 0 h 3422277"/>
              <a:gd name="connsiteX1" fmla="*/ 334297 w 1258529"/>
              <a:gd name="connsiteY1" fmla="*/ 9832 h 3422277"/>
              <a:gd name="connsiteX2" fmla="*/ 363794 w 1258529"/>
              <a:gd name="connsiteY2" fmla="*/ 29497 h 3422277"/>
              <a:gd name="connsiteX3" fmla="*/ 403123 w 1258529"/>
              <a:gd name="connsiteY3" fmla="*/ 108155 h 3422277"/>
              <a:gd name="connsiteX4" fmla="*/ 432619 w 1258529"/>
              <a:gd name="connsiteY4" fmla="*/ 196645 h 3422277"/>
              <a:gd name="connsiteX5" fmla="*/ 442452 w 1258529"/>
              <a:gd name="connsiteY5" fmla="*/ 235974 h 3422277"/>
              <a:gd name="connsiteX6" fmla="*/ 491613 w 1258529"/>
              <a:gd name="connsiteY6" fmla="*/ 324464 h 3422277"/>
              <a:gd name="connsiteX7" fmla="*/ 521110 w 1258529"/>
              <a:gd name="connsiteY7" fmla="*/ 353961 h 3422277"/>
              <a:gd name="connsiteX8" fmla="*/ 589935 w 1258529"/>
              <a:gd name="connsiteY8" fmla="*/ 363793 h 3422277"/>
              <a:gd name="connsiteX9" fmla="*/ 678426 w 1258529"/>
              <a:gd name="connsiteY9" fmla="*/ 373626 h 3422277"/>
              <a:gd name="connsiteX10" fmla="*/ 1012723 w 1258529"/>
              <a:gd name="connsiteY10" fmla="*/ 373626 h 3422277"/>
              <a:gd name="connsiteX11" fmla="*/ 1052052 w 1258529"/>
              <a:gd name="connsiteY11" fmla="*/ 393290 h 3422277"/>
              <a:gd name="connsiteX12" fmla="*/ 1101213 w 1258529"/>
              <a:gd name="connsiteY12" fmla="*/ 452284 h 3422277"/>
              <a:gd name="connsiteX13" fmla="*/ 1120877 w 1258529"/>
              <a:gd name="connsiteY13" fmla="*/ 481780 h 3422277"/>
              <a:gd name="connsiteX14" fmla="*/ 1170039 w 1258529"/>
              <a:gd name="connsiteY14" fmla="*/ 491613 h 3422277"/>
              <a:gd name="connsiteX15" fmla="*/ 1199535 w 1258529"/>
              <a:gd name="connsiteY15" fmla="*/ 511277 h 3422277"/>
              <a:gd name="connsiteX16" fmla="*/ 1258529 w 1258529"/>
              <a:gd name="connsiteY16" fmla="*/ 580103 h 3422277"/>
              <a:gd name="connsiteX17" fmla="*/ 1248697 w 1258529"/>
              <a:gd name="connsiteY17" fmla="*/ 658761 h 3422277"/>
              <a:gd name="connsiteX18" fmla="*/ 1130710 w 1258529"/>
              <a:gd name="connsiteY18" fmla="*/ 757084 h 3422277"/>
              <a:gd name="connsiteX19" fmla="*/ 1061884 w 1258529"/>
              <a:gd name="connsiteY19" fmla="*/ 825909 h 3422277"/>
              <a:gd name="connsiteX20" fmla="*/ 1042219 w 1258529"/>
              <a:gd name="connsiteY20" fmla="*/ 865238 h 3422277"/>
              <a:gd name="connsiteX21" fmla="*/ 1022555 w 1258529"/>
              <a:gd name="connsiteY21" fmla="*/ 894735 h 3422277"/>
              <a:gd name="connsiteX22" fmla="*/ 1012723 w 1258529"/>
              <a:gd name="connsiteY22" fmla="*/ 924232 h 3422277"/>
              <a:gd name="connsiteX23" fmla="*/ 993058 w 1258529"/>
              <a:gd name="connsiteY23" fmla="*/ 1071716 h 3422277"/>
              <a:gd name="connsiteX24" fmla="*/ 963561 w 1258529"/>
              <a:gd name="connsiteY24" fmla="*/ 1101213 h 3422277"/>
              <a:gd name="connsiteX25" fmla="*/ 943897 w 1258529"/>
              <a:gd name="connsiteY25" fmla="*/ 1130709 h 3422277"/>
              <a:gd name="connsiteX26" fmla="*/ 894735 w 1258529"/>
              <a:gd name="connsiteY26" fmla="*/ 1209367 h 3422277"/>
              <a:gd name="connsiteX27" fmla="*/ 914400 w 1258529"/>
              <a:gd name="connsiteY27" fmla="*/ 1307690 h 3422277"/>
              <a:gd name="connsiteX28" fmla="*/ 934064 w 1258529"/>
              <a:gd name="connsiteY28" fmla="*/ 1366684 h 3422277"/>
              <a:gd name="connsiteX29" fmla="*/ 943897 w 1258529"/>
              <a:gd name="connsiteY29" fmla="*/ 1406013 h 3422277"/>
              <a:gd name="connsiteX30" fmla="*/ 963561 w 1258529"/>
              <a:gd name="connsiteY30" fmla="*/ 1435509 h 3422277"/>
              <a:gd name="connsiteX31" fmla="*/ 973394 w 1258529"/>
              <a:gd name="connsiteY31" fmla="*/ 1465006 h 3422277"/>
              <a:gd name="connsiteX32" fmla="*/ 1002890 w 1258529"/>
              <a:gd name="connsiteY32" fmla="*/ 1494503 h 3422277"/>
              <a:gd name="connsiteX33" fmla="*/ 1032387 w 1258529"/>
              <a:gd name="connsiteY33" fmla="*/ 1563329 h 3422277"/>
              <a:gd name="connsiteX34" fmla="*/ 1042219 w 1258529"/>
              <a:gd name="connsiteY34" fmla="*/ 1622322 h 3422277"/>
              <a:gd name="connsiteX35" fmla="*/ 1022555 w 1258529"/>
              <a:gd name="connsiteY35" fmla="*/ 1720645 h 3422277"/>
              <a:gd name="connsiteX36" fmla="*/ 816077 w 1258529"/>
              <a:gd name="connsiteY36" fmla="*/ 1700980 h 3422277"/>
              <a:gd name="connsiteX37" fmla="*/ 717755 w 1258529"/>
              <a:gd name="connsiteY37" fmla="*/ 1720645 h 3422277"/>
              <a:gd name="connsiteX38" fmla="*/ 688258 w 1258529"/>
              <a:gd name="connsiteY38" fmla="*/ 1730477 h 3422277"/>
              <a:gd name="connsiteX39" fmla="*/ 648929 w 1258529"/>
              <a:gd name="connsiteY39" fmla="*/ 1740309 h 3422277"/>
              <a:gd name="connsiteX40" fmla="*/ 639097 w 1258529"/>
              <a:gd name="connsiteY40" fmla="*/ 1769806 h 3422277"/>
              <a:gd name="connsiteX41" fmla="*/ 599768 w 1258529"/>
              <a:gd name="connsiteY41" fmla="*/ 1838632 h 3422277"/>
              <a:gd name="connsiteX42" fmla="*/ 570271 w 1258529"/>
              <a:gd name="connsiteY42" fmla="*/ 1907458 h 3422277"/>
              <a:gd name="connsiteX43" fmla="*/ 540774 w 1258529"/>
              <a:gd name="connsiteY43" fmla="*/ 1917290 h 3422277"/>
              <a:gd name="connsiteX44" fmla="*/ 491613 w 1258529"/>
              <a:gd name="connsiteY44" fmla="*/ 1927122 h 3422277"/>
              <a:gd name="connsiteX45" fmla="*/ 511277 w 1258529"/>
              <a:gd name="connsiteY45" fmla="*/ 1995948 h 3422277"/>
              <a:gd name="connsiteX46" fmla="*/ 521110 w 1258529"/>
              <a:gd name="connsiteY46" fmla="*/ 2025445 h 3422277"/>
              <a:gd name="connsiteX47" fmla="*/ 550606 w 1258529"/>
              <a:gd name="connsiteY47" fmla="*/ 2054942 h 3422277"/>
              <a:gd name="connsiteX48" fmla="*/ 589935 w 1258529"/>
              <a:gd name="connsiteY48" fmla="*/ 2113935 h 3422277"/>
              <a:gd name="connsiteX49" fmla="*/ 580103 w 1258529"/>
              <a:gd name="connsiteY49" fmla="*/ 2222090 h 3422277"/>
              <a:gd name="connsiteX50" fmla="*/ 570271 w 1258529"/>
              <a:gd name="connsiteY50" fmla="*/ 2251587 h 3422277"/>
              <a:gd name="connsiteX51" fmla="*/ 530942 w 1258529"/>
              <a:gd name="connsiteY51" fmla="*/ 2261419 h 3422277"/>
              <a:gd name="connsiteX52" fmla="*/ 501445 w 1258529"/>
              <a:gd name="connsiteY52" fmla="*/ 2251587 h 3422277"/>
              <a:gd name="connsiteX53" fmla="*/ 462116 w 1258529"/>
              <a:gd name="connsiteY53" fmla="*/ 2241755 h 3422277"/>
              <a:gd name="connsiteX54" fmla="*/ 432619 w 1258529"/>
              <a:gd name="connsiteY54" fmla="*/ 2222090 h 3422277"/>
              <a:gd name="connsiteX55" fmla="*/ 511277 w 1258529"/>
              <a:gd name="connsiteY55" fmla="*/ 2281084 h 3422277"/>
              <a:gd name="connsiteX56" fmla="*/ 530942 w 1258529"/>
              <a:gd name="connsiteY56" fmla="*/ 2310580 h 3422277"/>
              <a:gd name="connsiteX57" fmla="*/ 550606 w 1258529"/>
              <a:gd name="connsiteY57" fmla="*/ 2349909 h 3422277"/>
              <a:gd name="connsiteX58" fmla="*/ 580103 w 1258529"/>
              <a:gd name="connsiteY58" fmla="*/ 2379406 h 3422277"/>
              <a:gd name="connsiteX59" fmla="*/ 599768 w 1258529"/>
              <a:gd name="connsiteY59" fmla="*/ 2408903 h 3422277"/>
              <a:gd name="connsiteX60" fmla="*/ 580103 w 1258529"/>
              <a:gd name="connsiteY60" fmla="*/ 2467897 h 3422277"/>
              <a:gd name="connsiteX61" fmla="*/ 570271 w 1258529"/>
              <a:gd name="connsiteY61" fmla="*/ 2497393 h 3422277"/>
              <a:gd name="connsiteX62" fmla="*/ 521110 w 1258529"/>
              <a:gd name="connsiteY62" fmla="*/ 2556387 h 3422277"/>
              <a:gd name="connsiteX63" fmla="*/ 511277 w 1258529"/>
              <a:gd name="connsiteY63" fmla="*/ 2595716 h 3422277"/>
              <a:gd name="connsiteX64" fmla="*/ 471948 w 1258529"/>
              <a:gd name="connsiteY64" fmla="*/ 2654709 h 3422277"/>
              <a:gd name="connsiteX65" fmla="*/ 442452 w 1258529"/>
              <a:gd name="connsiteY65" fmla="*/ 2762864 h 3422277"/>
              <a:gd name="connsiteX66" fmla="*/ 393290 w 1258529"/>
              <a:gd name="connsiteY66" fmla="*/ 2821858 h 3422277"/>
              <a:gd name="connsiteX67" fmla="*/ 344129 w 1258529"/>
              <a:gd name="connsiteY67" fmla="*/ 2900516 h 3422277"/>
              <a:gd name="connsiteX68" fmla="*/ 334297 w 1258529"/>
              <a:gd name="connsiteY68" fmla="*/ 2930013 h 3422277"/>
              <a:gd name="connsiteX69" fmla="*/ 314632 w 1258529"/>
              <a:gd name="connsiteY69" fmla="*/ 2959509 h 3422277"/>
              <a:gd name="connsiteX70" fmla="*/ 275303 w 1258529"/>
              <a:gd name="connsiteY70" fmla="*/ 3038167 h 3422277"/>
              <a:gd name="connsiteX71" fmla="*/ 235974 w 1258529"/>
              <a:gd name="connsiteY71" fmla="*/ 3106993 h 3422277"/>
              <a:gd name="connsiteX72" fmla="*/ 167148 w 1258529"/>
              <a:gd name="connsiteY72" fmla="*/ 3215148 h 3422277"/>
              <a:gd name="connsiteX73" fmla="*/ 98323 w 1258529"/>
              <a:gd name="connsiteY73" fmla="*/ 3323303 h 3422277"/>
              <a:gd name="connsiteX74" fmla="*/ 58994 w 1258529"/>
              <a:gd name="connsiteY74" fmla="*/ 3372464 h 3422277"/>
              <a:gd name="connsiteX75" fmla="*/ 9832 w 1258529"/>
              <a:gd name="connsiteY75" fmla="*/ 3421626 h 3422277"/>
              <a:gd name="connsiteX76" fmla="*/ 0 w 1258529"/>
              <a:gd name="connsiteY76" fmla="*/ 3421626 h 3422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58529" h="3422277">
                <a:moveTo>
                  <a:pt x="88490" y="0"/>
                </a:moveTo>
                <a:cubicBezTo>
                  <a:pt x="170426" y="3277"/>
                  <a:pt x="252762" y="1096"/>
                  <a:pt x="334297" y="9832"/>
                </a:cubicBezTo>
                <a:cubicBezTo>
                  <a:pt x="346047" y="11091"/>
                  <a:pt x="357017" y="19816"/>
                  <a:pt x="363794" y="29497"/>
                </a:cubicBezTo>
                <a:cubicBezTo>
                  <a:pt x="380605" y="53512"/>
                  <a:pt x="403123" y="108155"/>
                  <a:pt x="403123" y="108155"/>
                </a:cubicBezTo>
                <a:cubicBezTo>
                  <a:pt x="426682" y="202392"/>
                  <a:pt x="395599" y="85586"/>
                  <a:pt x="432619" y="196645"/>
                </a:cubicBezTo>
                <a:cubicBezTo>
                  <a:pt x="436892" y="209465"/>
                  <a:pt x="438740" y="222981"/>
                  <a:pt x="442452" y="235974"/>
                </a:cubicBezTo>
                <a:cubicBezTo>
                  <a:pt x="452344" y="270594"/>
                  <a:pt x="463440" y="296291"/>
                  <a:pt x="491613" y="324464"/>
                </a:cubicBezTo>
                <a:cubicBezTo>
                  <a:pt x="501445" y="334296"/>
                  <a:pt x="508200" y="348797"/>
                  <a:pt x="521110" y="353961"/>
                </a:cubicBezTo>
                <a:cubicBezTo>
                  <a:pt x="542627" y="362568"/>
                  <a:pt x="566939" y="360918"/>
                  <a:pt x="589935" y="363793"/>
                </a:cubicBezTo>
                <a:cubicBezTo>
                  <a:pt x="619384" y="367474"/>
                  <a:pt x="648929" y="370348"/>
                  <a:pt x="678426" y="373626"/>
                </a:cubicBezTo>
                <a:cubicBezTo>
                  <a:pt x="738378" y="371692"/>
                  <a:pt x="912811" y="330806"/>
                  <a:pt x="1012723" y="373626"/>
                </a:cubicBezTo>
                <a:cubicBezTo>
                  <a:pt x="1026195" y="379400"/>
                  <a:pt x="1038942" y="386735"/>
                  <a:pt x="1052052" y="393290"/>
                </a:cubicBezTo>
                <a:cubicBezTo>
                  <a:pt x="1100870" y="466520"/>
                  <a:pt x="1038130" y="376585"/>
                  <a:pt x="1101213" y="452284"/>
                </a:cubicBezTo>
                <a:cubicBezTo>
                  <a:pt x="1108778" y="461362"/>
                  <a:pt x="1110617" y="475917"/>
                  <a:pt x="1120877" y="481780"/>
                </a:cubicBezTo>
                <a:cubicBezTo>
                  <a:pt x="1135387" y="490071"/>
                  <a:pt x="1153652" y="488335"/>
                  <a:pt x="1170039" y="491613"/>
                </a:cubicBezTo>
                <a:cubicBezTo>
                  <a:pt x="1179871" y="498168"/>
                  <a:pt x="1190563" y="503587"/>
                  <a:pt x="1199535" y="511277"/>
                </a:cubicBezTo>
                <a:cubicBezTo>
                  <a:pt x="1236623" y="543067"/>
                  <a:pt x="1235334" y="545311"/>
                  <a:pt x="1258529" y="580103"/>
                </a:cubicBezTo>
                <a:cubicBezTo>
                  <a:pt x="1255252" y="606322"/>
                  <a:pt x="1255649" y="633269"/>
                  <a:pt x="1248697" y="658761"/>
                </a:cubicBezTo>
                <a:cubicBezTo>
                  <a:pt x="1237352" y="700358"/>
                  <a:pt x="1135417" y="753208"/>
                  <a:pt x="1130710" y="757084"/>
                </a:cubicBezTo>
                <a:cubicBezTo>
                  <a:pt x="1105665" y="777709"/>
                  <a:pt x="1061884" y="825909"/>
                  <a:pt x="1061884" y="825909"/>
                </a:cubicBezTo>
                <a:cubicBezTo>
                  <a:pt x="1055329" y="839019"/>
                  <a:pt x="1049491" y="852512"/>
                  <a:pt x="1042219" y="865238"/>
                </a:cubicBezTo>
                <a:cubicBezTo>
                  <a:pt x="1036356" y="875498"/>
                  <a:pt x="1027840" y="884166"/>
                  <a:pt x="1022555" y="894735"/>
                </a:cubicBezTo>
                <a:cubicBezTo>
                  <a:pt x="1017920" y="904005"/>
                  <a:pt x="1016000" y="914400"/>
                  <a:pt x="1012723" y="924232"/>
                </a:cubicBezTo>
                <a:cubicBezTo>
                  <a:pt x="1006168" y="973393"/>
                  <a:pt x="1006332" y="1023929"/>
                  <a:pt x="993058" y="1071716"/>
                </a:cubicBezTo>
                <a:cubicBezTo>
                  <a:pt x="989336" y="1085114"/>
                  <a:pt x="972463" y="1090531"/>
                  <a:pt x="963561" y="1101213"/>
                </a:cubicBezTo>
                <a:cubicBezTo>
                  <a:pt x="955996" y="1110291"/>
                  <a:pt x="950160" y="1120689"/>
                  <a:pt x="943897" y="1130709"/>
                </a:cubicBezTo>
                <a:cubicBezTo>
                  <a:pt x="884621" y="1225550"/>
                  <a:pt x="939655" y="1141991"/>
                  <a:pt x="894735" y="1209367"/>
                </a:cubicBezTo>
                <a:cubicBezTo>
                  <a:pt x="901379" y="1249229"/>
                  <a:pt x="903400" y="1271024"/>
                  <a:pt x="914400" y="1307690"/>
                </a:cubicBezTo>
                <a:cubicBezTo>
                  <a:pt x="920356" y="1327544"/>
                  <a:pt x="928108" y="1346830"/>
                  <a:pt x="934064" y="1366684"/>
                </a:cubicBezTo>
                <a:cubicBezTo>
                  <a:pt x="937947" y="1379627"/>
                  <a:pt x="938574" y="1393592"/>
                  <a:pt x="943897" y="1406013"/>
                </a:cubicBezTo>
                <a:cubicBezTo>
                  <a:pt x="948552" y="1416874"/>
                  <a:pt x="958276" y="1424940"/>
                  <a:pt x="963561" y="1435509"/>
                </a:cubicBezTo>
                <a:cubicBezTo>
                  <a:pt x="968196" y="1444779"/>
                  <a:pt x="967645" y="1456382"/>
                  <a:pt x="973394" y="1465006"/>
                </a:cubicBezTo>
                <a:cubicBezTo>
                  <a:pt x="981107" y="1476576"/>
                  <a:pt x="994808" y="1483188"/>
                  <a:pt x="1002890" y="1494503"/>
                </a:cubicBezTo>
                <a:cubicBezTo>
                  <a:pt x="1012588" y="1508081"/>
                  <a:pt x="1028245" y="1544691"/>
                  <a:pt x="1032387" y="1563329"/>
                </a:cubicBezTo>
                <a:cubicBezTo>
                  <a:pt x="1036712" y="1582790"/>
                  <a:pt x="1038942" y="1602658"/>
                  <a:pt x="1042219" y="1622322"/>
                </a:cubicBezTo>
                <a:cubicBezTo>
                  <a:pt x="1035664" y="1655096"/>
                  <a:pt x="1052450" y="1705697"/>
                  <a:pt x="1022555" y="1720645"/>
                </a:cubicBezTo>
                <a:cubicBezTo>
                  <a:pt x="988375" y="1737735"/>
                  <a:pt x="872288" y="1712223"/>
                  <a:pt x="816077" y="1700980"/>
                </a:cubicBezTo>
                <a:cubicBezTo>
                  <a:pt x="749443" y="1723194"/>
                  <a:pt x="830723" y="1698052"/>
                  <a:pt x="717755" y="1720645"/>
                </a:cubicBezTo>
                <a:cubicBezTo>
                  <a:pt x="707592" y="1722678"/>
                  <a:pt x="698223" y="1727630"/>
                  <a:pt x="688258" y="1730477"/>
                </a:cubicBezTo>
                <a:cubicBezTo>
                  <a:pt x="675265" y="1734189"/>
                  <a:pt x="662039" y="1737032"/>
                  <a:pt x="648929" y="1740309"/>
                </a:cubicBezTo>
                <a:cubicBezTo>
                  <a:pt x="645652" y="1750141"/>
                  <a:pt x="643732" y="1760536"/>
                  <a:pt x="639097" y="1769806"/>
                </a:cubicBezTo>
                <a:cubicBezTo>
                  <a:pt x="589717" y="1868567"/>
                  <a:pt x="651489" y="1717950"/>
                  <a:pt x="599768" y="1838632"/>
                </a:cubicBezTo>
                <a:cubicBezTo>
                  <a:pt x="590955" y="1859195"/>
                  <a:pt x="586572" y="1891157"/>
                  <a:pt x="570271" y="1907458"/>
                </a:cubicBezTo>
                <a:cubicBezTo>
                  <a:pt x="562942" y="1914787"/>
                  <a:pt x="550829" y="1914776"/>
                  <a:pt x="540774" y="1917290"/>
                </a:cubicBezTo>
                <a:cubicBezTo>
                  <a:pt x="524561" y="1921343"/>
                  <a:pt x="508000" y="1923845"/>
                  <a:pt x="491613" y="1927122"/>
                </a:cubicBezTo>
                <a:cubicBezTo>
                  <a:pt x="498168" y="1950064"/>
                  <a:pt x="504421" y="1973094"/>
                  <a:pt x="511277" y="1995948"/>
                </a:cubicBezTo>
                <a:cubicBezTo>
                  <a:pt x="514255" y="2005875"/>
                  <a:pt x="515361" y="2016821"/>
                  <a:pt x="521110" y="2025445"/>
                </a:cubicBezTo>
                <a:cubicBezTo>
                  <a:pt x="528823" y="2037015"/>
                  <a:pt x="542069" y="2043966"/>
                  <a:pt x="550606" y="2054942"/>
                </a:cubicBezTo>
                <a:cubicBezTo>
                  <a:pt x="565116" y="2073597"/>
                  <a:pt x="589935" y="2113935"/>
                  <a:pt x="589935" y="2113935"/>
                </a:cubicBezTo>
                <a:cubicBezTo>
                  <a:pt x="603834" y="2183423"/>
                  <a:pt x="605053" y="2147242"/>
                  <a:pt x="580103" y="2222090"/>
                </a:cubicBezTo>
                <a:cubicBezTo>
                  <a:pt x="576826" y="2231922"/>
                  <a:pt x="580326" y="2249073"/>
                  <a:pt x="570271" y="2251587"/>
                </a:cubicBezTo>
                <a:lnTo>
                  <a:pt x="530942" y="2261419"/>
                </a:lnTo>
                <a:cubicBezTo>
                  <a:pt x="521110" y="2258142"/>
                  <a:pt x="511410" y="2254434"/>
                  <a:pt x="501445" y="2251587"/>
                </a:cubicBezTo>
                <a:cubicBezTo>
                  <a:pt x="488452" y="2247875"/>
                  <a:pt x="474537" y="2247078"/>
                  <a:pt x="462116" y="2241755"/>
                </a:cubicBezTo>
                <a:cubicBezTo>
                  <a:pt x="451254" y="2237100"/>
                  <a:pt x="432619" y="2210273"/>
                  <a:pt x="432619" y="2222090"/>
                </a:cubicBezTo>
                <a:cubicBezTo>
                  <a:pt x="432619" y="2239294"/>
                  <a:pt x="509304" y="2279900"/>
                  <a:pt x="511277" y="2281084"/>
                </a:cubicBezTo>
                <a:cubicBezTo>
                  <a:pt x="517832" y="2290916"/>
                  <a:pt x="525079" y="2300320"/>
                  <a:pt x="530942" y="2310580"/>
                </a:cubicBezTo>
                <a:cubicBezTo>
                  <a:pt x="538214" y="2323306"/>
                  <a:pt x="542087" y="2337982"/>
                  <a:pt x="550606" y="2349909"/>
                </a:cubicBezTo>
                <a:cubicBezTo>
                  <a:pt x="558688" y="2361224"/>
                  <a:pt x="571201" y="2368724"/>
                  <a:pt x="580103" y="2379406"/>
                </a:cubicBezTo>
                <a:cubicBezTo>
                  <a:pt x="587668" y="2388484"/>
                  <a:pt x="593213" y="2399071"/>
                  <a:pt x="599768" y="2408903"/>
                </a:cubicBezTo>
                <a:lnTo>
                  <a:pt x="580103" y="2467897"/>
                </a:lnTo>
                <a:cubicBezTo>
                  <a:pt x="576826" y="2477729"/>
                  <a:pt x="577599" y="2490065"/>
                  <a:pt x="570271" y="2497393"/>
                </a:cubicBezTo>
                <a:cubicBezTo>
                  <a:pt x="532418" y="2535246"/>
                  <a:pt x="548487" y="2515320"/>
                  <a:pt x="521110" y="2556387"/>
                </a:cubicBezTo>
                <a:cubicBezTo>
                  <a:pt x="517832" y="2569497"/>
                  <a:pt x="517320" y="2583629"/>
                  <a:pt x="511277" y="2595716"/>
                </a:cubicBezTo>
                <a:cubicBezTo>
                  <a:pt x="500708" y="2616854"/>
                  <a:pt x="471948" y="2654709"/>
                  <a:pt x="471948" y="2654709"/>
                </a:cubicBezTo>
                <a:cubicBezTo>
                  <a:pt x="466672" y="2681092"/>
                  <a:pt x="456709" y="2741480"/>
                  <a:pt x="442452" y="2762864"/>
                </a:cubicBezTo>
                <a:cubicBezTo>
                  <a:pt x="393623" y="2836106"/>
                  <a:pt x="456384" y="2746144"/>
                  <a:pt x="393290" y="2821858"/>
                </a:cubicBezTo>
                <a:cubicBezTo>
                  <a:pt x="383543" y="2833554"/>
                  <a:pt x="346524" y="2895725"/>
                  <a:pt x="344129" y="2900516"/>
                </a:cubicBezTo>
                <a:cubicBezTo>
                  <a:pt x="339494" y="2909786"/>
                  <a:pt x="338932" y="2920743"/>
                  <a:pt x="334297" y="2930013"/>
                </a:cubicBezTo>
                <a:cubicBezTo>
                  <a:pt x="329012" y="2940582"/>
                  <a:pt x="320291" y="2949135"/>
                  <a:pt x="314632" y="2959509"/>
                </a:cubicBezTo>
                <a:cubicBezTo>
                  <a:pt x="300595" y="2985244"/>
                  <a:pt x="291563" y="3013776"/>
                  <a:pt x="275303" y="3038167"/>
                </a:cubicBezTo>
                <a:cubicBezTo>
                  <a:pt x="234099" y="3099976"/>
                  <a:pt x="277557" y="3032144"/>
                  <a:pt x="235974" y="3106993"/>
                </a:cubicBezTo>
                <a:cubicBezTo>
                  <a:pt x="212827" y="3148658"/>
                  <a:pt x="194188" y="3174588"/>
                  <a:pt x="167148" y="3215148"/>
                </a:cubicBezTo>
                <a:cubicBezTo>
                  <a:pt x="150105" y="3240713"/>
                  <a:pt x="102016" y="3312226"/>
                  <a:pt x="98323" y="3323303"/>
                </a:cubicBezTo>
                <a:cubicBezTo>
                  <a:pt x="84753" y="3364010"/>
                  <a:pt x="97114" y="3347051"/>
                  <a:pt x="58994" y="3372464"/>
                </a:cubicBezTo>
                <a:cubicBezTo>
                  <a:pt x="39329" y="3401961"/>
                  <a:pt x="42606" y="3405238"/>
                  <a:pt x="9832" y="3421626"/>
                </a:cubicBezTo>
                <a:cubicBezTo>
                  <a:pt x="6901" y="3423092"/>
                  <a:pt x="3277" y="3421626"/>
                  <a:pt x="0" y="3421626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0" name="Grupo 19"/>
          <p:cNvGrpSpPr/>
          <p:nvPr/>
        </p:nvGrpSpPr>
        <p:grpSpPr>
          <a:xfrm>
            <a:off x="5530544" y="4017258"/>
            <a:ext cx="1901904" cy="707886"/>
            <a:chOff x="5530544" y="4017258"/>
            <a:chExt cx="1901904" cy="707886"/>
          </a:xfrm>
        </p:grpSpPr>
        <p:sp>
          <p:nvSpPr>
            <p:cNvPr id="17" name="CaixaDeTexto 16"/>
            <p:cNvSpPr txBox="1"/>
            <p:nvPr/>
          </p:nvSpPr>
          <p:spPr>
            <a:xfrm>
              <a:off x="5909275" y="4017258"/>
              <a:ext cx="1523173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Ouro Preto</a:t>
              </a:r>
            </a:p>
            <a:p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 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75 T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Estrela de 6 Pontas 6"/>
            <p:cNvSpPr/>
            <p:nvPr/>
          </p:nvSpPr>
          <p:spPr>
            <a:xfrm>
              <a:off x="5530544" y="4149080"/>
              <a:ext cx="188914" cy="175273"/>
            </a:xfrm>
            <a:prstGeom prst="star6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D48573C3-AECE-4563-8CA1-29E7270F890E}"/>
              </a:ext>
            </a:extLst>
          </p:cNvPr>
          <p:cNvSpPr txBox="1"/>
          <p:nvPr/>
        </p:nvSpPr>
        <p:spPr>
          <a:xfrm>
            <a:off x="607129" y="4554"/>
            <a:ext cx="360483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My State: Minas Gerais</a:t>
            </a:r>
          </a:p>
        </p:txBody>
      </p:sp>
    </p:spTree>
    <p:extLst>
      <p:ext uri="{BB962C8B-B14F-4D97-AF65-F5344CB8AC3E}">
        <p14:creationId xmlns:p14="http://schemas.microsoft.com/office/powerpoint/2010/main" val="2051868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/>
          <p:cNvGrpSpPr/>
          <p:nvPr/>
        </p:nvGrpSpPr>
        <p:grpSpPr>
          <a:xfrm>
            <a:off x="0" y="-11316"/>
            <a:ext cx="2864644" cy="2341535"/>
            <a:chOff x="683568" y="1399482"/>
            <a:chExt cx="2864644" cy="2341535"/>
          </a:xfrm>
        </p:grpSpPr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1399482"/>
              <a:ext cx="2864644" cy="2341535"/>
            </a:xfrm>
            <a:prstGeom prst="rect">
              <a:avLst/>
            </a:prstGeom>
          </p:spPr>
        </p:pic>
        <p:sp>
          <p:nvSpPr>
            <p:cNvPr id="8" name="Retângulo 7"/>
            <p:cNvSpPr/>
            <p:nvPr/>
          </p:nvSpPr>
          <p:spPr>
            <a:xfrm>
              <a:off x="1979712" y="2348880"/>
              <a:ext cx="1008112" cy="720080"/>
            </a:xfrm>
            <a:prstGeom prst="rect">
              <a:avLst/>
            </a:prstGeom>
            <a:solidFill>
              <a:schemeClr val="accent5">
                <a:lumMod val="40000"/>
                <a:lumOff val="60000"/>
                <a:alpha val="24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1505820" y="2564904"/>
              <a:ext cx="17700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b="1" dirty="0"/>
                <a:t>Iron </a:t>
              </a:r>
              <a:r>
                <a:rPr lang="pt-BR" sz="1600" b="1" dirty="0" err="1"/>
                <a:t>Quadrangle</a:t>
              </a:r>
              <a:endParaRPr lang="pt-BR" sz="1600" b="1" dirty="0"/>
            </a:p>
          </p:txBody>
        </p:sp>
      </p:grpSp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754" y="14157"/>
            <a:ext cx="2466975" cy="1847850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4687215" y="20871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Mine</a:t>
            </a:r>
            <a:endParaRPr lang="pt-BR" sz="1800" b="1" dirty="0">
              <a:solidFill>
                <a:schemeClr val="bg1"/>
              </a:solidFill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912" y="1492660"/>
            <a:ext cx="3885612" cy="1894538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7139074" y="1837615"/>
            <a:ext cx="1800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Transportation</a:t>
            </a:r>
            <a:endParaRPr lang="pt-BR" sz="1800" b="1" dirty="0">
              <a:solidFill>
                <a:schemeClr val="bg1"/>
              </a:solidFill>
            </a:endParaRP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871" y="3321473"/>
            <a:ext cx="2979213" cy="238337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869" y="4535144"/>
            <a:ext cx="3015842" cy="2258971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40"/>
          <a:stretch/>
        </p:blipFill>
        <p:spPr>
          <a:xfrm>
            <a:off x="35496" y="3123959"/>
            <a:ext cx="3015842" cy="223527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6834108" y="3700175"/>
            <a:ext cx="1205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Steel Plant</a:t>
            </a:r>
            <a:endParaRPr lang="pt-BR" sz="1800" b="1" dirty="0">
              <a:solidFill>
                <a:schemeClr val="bg1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3713717" y="4874168"/>
            <a:ext cx="903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Profiles</a:t>
            </a:r>
            <a:endParaRPr lang="pt-BR" sz="1800" b="1" dirty="0">
              <a:solidFill>
                <a:schemeClr val="bg1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434933" y="487416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>
                <a:solidFill>
                  <a:schemeClr val="bg1"/>
                </a:solidFill>
              </a:rPr>
              <a:t>Buldings</a:t>
            </a:r>
            <a:endParaRPr lang="pt-BR" sz="1800" b="1" dirty="0">
              <a:solidFill>
                <a:schemeClr val="bg1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B9D8E269-C6A8-499C-B3F1-1382F60CD2C5}"/>
              </a:ext>
            </a:extLst>
          </p:cNvPr>
          <p:cNvSpPr txBox="1"/>
          <p:nvPr/>
        </p:nvSpPr>
        <p:spPr>
          <a:xfrm>
            <a:off x="-36512" y="-27384"/>
            <a:ext cx="302876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My State: Minas Gerais</a:t>
            </a:r>
          </a:p>
        </p:txBody>
      </p:sp>
    </p:spTree>
    <p:extLst>
      <p:ext uri="{BB962C8B-B14F-4D97-AF65-F5344CB8AC3E}">
        <p14:creationId xmlns:p14="http://schemas.microsoft.com/office/powerpoint/2010/main" val="1447916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061664F2-8F89-4B72-8B42-A35B5F346F4C}"/>
              </a:ext>
            </a:extLst>
          </p:cNvPr>
          <p:cNvSpPr txBox="1"/>
          <p:nvPr/>
        </p:nvSpPr>
        <p:spPr>
          <a:xfrm>
            <a:off x="1619672" y="3798332"/>
            <a:ext cx="13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0000"/>
                </a:solidFill>
              </a:rPr>
              <a:t>Coimbra/PT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B5E78D3C-3906-4253-8BEA-78BFC30E425D}"/>
              </a:ext>
            </a:extLst>
          </p:cNvPr>
          <p:cNvGrpSpPr/>
          <p:nvPr/>
        </p:nvGrpSpPr>
        <p:grpSpPr>
          <a:xfrm>
            <a:off x="683568" y="3354636"/>
            <a:ext cx="7632848" cy="3484990"/>
            <a:chOff x="683568" y="1392113"/>
            <a:chExt cx="7632848" cy="3484990"/>
          </a:xfrm>
        </p:grpSpPr>
        <p:pic>
          <p:nvPicPr>
            <p:cNvPr id="11" name="Imagem 10" descr="Uma imagem contendo edifício, céu, ao ar livre, relógio&#10;&#10;Descrição gerada com muito alta confiança">
              <a:extLst>
                <a:ext uri="{FF2B5EF4-FFF2-40B4-BE49-F238E27FC236}">
                  <a16:creationId xmlns:a16="http://schemas.microsoft.com/office/drawing/2014/main" id="{E1200F23-1AFB-4974-8E34-49EEE920F6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0" t="28755" r="3931" b="7128"/>
            <a:stretch/>
          </p:blipFill>
          <p:spPr>
            <a:xfrm>
              <a:off x="683568" y="1392113"/>
              <a:ext cx="7632848" cy="3477047"/>
            </a:xfrm>
            <a:prstGeom prst="rect">
              <a:avLst/>
            </a:prstGeom>
          </p:spPr>
        </p:pic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01476CC8-6489-468C-B428-F73191052DA7}"/>
                </a:ext>
              </a:extLst>
            </p:cNvPr>
            <p:cNvSpPr txBox="1"/>
            <p:nvPr/>
          </p:nvSpPr>
          <p:spPr>
            <a:xfrm>
              <a:off x="4077310" y="4415438"/>
              <a:ext cx="20686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400" b="1" dirty="0">
                  <a:solidFill>
                    <a:srgbClr val="FF0000"/>
                  </a:solidFill>
                </a:rPr>
                <a:t>Ouro Preto/BR</a:t>
              </a:r>
            </a:p>
          </p:txBody>
        </p: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1F155ED9-9682-4B53-905E-EFCC8CCF80F5}"/>
              </a:ext>
            </a:extLst>
          </p:cNvPr>
          <p:cNvSpPr txBox="1"/>
          <p:nvPr/>
        </p:nvSpPr>
        <p:spPr>
          <a:xfrm>
            <a:off x="107504" y="44624"/>
            <a:ext cx="266429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My City: Ouro Preto</a:t>
            </a:r>
          </a:p>
        </p:txBody>
      </p:sp>
      <p:pic>
        <p:nvPicPr>
          <p:cNvPr id="4" name="Imagem 3" descr="Uma imagem contendo edifício, ao ar livre, chão, rua&#10;&#10;Descrição gerada com muito alta confiança">
            <a:extLst>
              <a:ext uri="{FF2B5EF4-FFF2-40B4-BE49-F238E27FC236}">
                <a16:creationId xmlns:a16="http://schemas.microsoft.com/office/drawing/2014/main" id="{9E796542-FF9C-43AD-AB3A-71360F639D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48680"/>
            <a:ext cx="3600400" cy="2530486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A5255201-D5A8-4E54-9515-80E048E7B328}"/>
              </a:ext>
            </a:extLst>
          </p:cNvPr>
          <p:cNvSpPr txBox="1"/>
          <p:nvPr/>
        </p:nvSpPr>
        <p:spPr>
          <a:xfrm>
            <a:off x="1043608" y="2566645"/>
            <a:ext cx="1706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rgbClr val="FF0000"/>
                </a:solidFill>
              </a:rPr>
              <a:t>Coimbra/PT</a:t>
            </a:r>
          </a:p>
        </p:txBody>
      </p:sp>
      <p:pic>
        <p:nvPicPr>
          <p:cNvPr id="5" name="Imagem 4" descr="Uma imagem contendo edifício, ao ar livre, janela, céu&#10;&#10;Descrição gerada com muito alta confiança">
            <a:extLst>
              <a:ext uri="{FF2B5EF4-FFF2-40B4-BE49-F238E27FC236}">
                <a16:creationId xmlns:a16="http://schemas.microsoft.com/office/drawing/2014/main" id="{11806186-1284-4C29-A54A-0AA16F784D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2"/>
          <a:stretch/>
        </p:blipFill>
        <p:spPr>
          <a:xfrm>
            <a:off x="4644008" y="404664"/>
            <a:ext cx="3888432" cy="2692533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328B02F5-E334-4883-B872-9AF45FBB46A7}"/>
              </a:ext>
            </a:extLst>
          </p:cNvPr>
          <p:cNvSpPr txBox="1"/>
          <p:nvPr/>
        </p:nvSpPr>
        <p:spPr>
          <a:xfrm>
            <a:off x="5652121" y="2607295"/>
            <a:ext cx="1456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err="1">
                <a:solidFill>
                  <a:srgbClr val="FF0000"/>
                </a:solidFill>
              </a:rPr>
              <a:t>Lisbon</a:t>
            </a:r>
            <a:r>
              <a:rPr lang="pt-BR" sz="2400" b="1" dirty="0">
                <a:solidFill>
                  <a:srgbClr val="FF0000"/>
                </a:solidFill>
              </a:rPr>
              <a:t>/PT</a:t>
            </a:r>
          </a:p>
        </p:txBody>
      </p:sp>
      <p:pic>
        <p:nvPicPr>
          <p:cNvPr id="8" name="Imagem 7" descr="Uma imagem contendo árvore, edifício, ao ar livre&#10;&#10;Descrição gerada com muito alta confiança">
            <a:extLst>
              <a:ext uri="{FF2B5EF4-FFF2-40B4-BE49-F238E27FC236}">
                <a16:creationId xmlns:a16="http://schemas.microsoft.com/office/drawing/2014/main" id="{AA74D1C8-C0A4-4517-8EA7-A80440BBD0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07" y="186357"/>
            <a:ext cx="6708403" cy="6627019"/>
          </a:xfrm>
          <a:prstGeom prst="rect">
            <a:avLst/>
          </a:prstGeom>
        </p:spPr>
      </p:pic>
      <p:pic>
        <p:nvPicPr>
          <p:cNvPr id="10" name="Imagem 9" descr="Uma imagem contendo edifício, ao ar livre, estrada, árvore&#10;&#10;Descrição gerada com muito alta confiança">
            <a:extLst>
              <a:ext uri="{FF2B5EF4-FFF2-40B4-BE49-F238E27FC236}">
                <a16:creationId xmlns:a16="http://schemas.microsoft.com/office/drawing/2014/main" id="{3EAC8F04-B939-4781-8673-3FDF20ED7A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88476"/>
            <a:ext cx="9107446" cy="6076374"/>
          </a:xfrm>
          <a:prstGeom prst="rect">
            <a:avLst/>
          </a:prstGeom>
        </p:spPr>
      </p:pic>
      <p:pic>
        <p:nvPicPr>
          <p:cNvPr id="23" name="Imagem 22" descr="Uma imagem contendo ao ar livre, céu, edifício, cidade&#10;&#10;Descrição gerada com muito alta confiança">
            <a:extLst>
              <a:ext uri="{FF2B5EF4-FFF2-40B4-BE49-F238E27FC236}">
                <a16:creationId xmlns:a16="http://schemas.microsoft.com/office/drawing/2014/main" id="{BCB2382B-5269-4F47-91D6-CB54635863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59233"/>
            <a:ext cx="8923433" cy="6134860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6DEA0D4B-471C-4C53-8E00-98E78353B3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1" y="648022"/>
            <a:ext cx="9132913" cy="684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1F155ED9-9682-4B53-905E-EFCC8CCF80F5}"/>
              </a:ext>
            </a:extLst>
          </p:cNvPr>
          <p:cNvSpPr txBox="1"/>
          <p:nvPr/>
        </p:nvSpPr>
        <p:spPr>
          <a:xfrm>
            <a:off x="179512" y="44624"/>
            <a:ext cx="31683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My City: Ouro Preto</a:t>
            </a:r>
          </a:p>
        </p:txBody>
      </p:sp>
      <p:pic>
        <p:nvPicPr>
          <p:cNvPr id="5" name="Imagem 4" descr="Uma imagem contendo tapete, mobília, edifício, chão&#10;&#10;Descrição gerada com muito alta confiança">
            <a:extLst>
              <a:ext uri="{FF2B5EF4-FFF2-40B4-BE49-F238E27FC236}">
                <a16:creationId xmlns:a16="http://schemas.microsoft.com/office/drawing/2014/main" id="{A061F8A7-7648-4A04-9C11-70EF087BF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90267"/>
            <a:ext cx="4248472" cy="6367733"/>
          </a:xfrm>
          <a:prstGeom prst="rect">
            <a:avLst/>
          </a:prstGeom>
        </p:spPr>
      </p:pic>
      <p:pic>
        <p:nvPicPr>
          <p:cNvPr id="8" name="Imagem 7" descr="Uma imagem contendo pessoa, ao ar livre, chão, grama&#10;&#10;Descrição gerada com muito alta confiança">
            <a:extLst>
              <a:ext uri="{FF2B5EF4-FFF2-40B4-BE49-F238E27FC236}">
                <a16:creationId xmlns:a16="http://schemas.microsoft.com/office/drawing/2014/main" id="{113A7084-AECC-4CFE-AD68-F9EFF47E5B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061" y="2276872"/>
            <a:ext cx="4495711" cy="299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416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13F33F5-B4B5-42F9-B833-A25035555453}"/>
              </a:ext>
            </a:extLst>
          </p:cNvPr>
          <p:cNvSpPr txBox="1"/>
          <p:nvPr/>
        </p:nvSpPr>
        <p:spPr>
          <a:xfrm>
            <a:off x="179511" y="44624"/>
            <a:ext cx="331236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My University: UFOP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EE2FAE-B9D4-4816-9BE1-5580DBA9F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4629"/>
            <a:ext cx="9144000" cy="4410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0CFF554B-FFC1-4DAC-8A27-B67DFD0C7D51}"/>
              </a:ext>
            </a:extLst>
          </p:cNvPr>
          <p:cNvGrpSpPr/>
          <p:nvPr/>
        </p:nvGrpSpPr>
        <p:grpSpPr>
          <a:xfrm>
            <a:off x="1146" y="530834"/>
            <a:ext cx="9142854" cy="6099998"/>
            <a:chOff x="0" y="641370"/>
            <a:chExt cx="9142854" cy="6099998"/>
          </a:xfrm>
        </p:grpSpPr>
        <p:pic>
          <p:nvPicPr>
            <p:cNvPr id="8" name="Imagem 7" descr="Uma imagem contendo ao ar livre, edifício, rua, estrada&#10;&#10;Descrição gerada com muito alta confiança">
              <a:extLst>
                <a:ext uri="{FF2B5EF4-FFF2-40B4-BE49-F238E27FC236}">
                  <a16:creationId xmlns:a16="http://schemas.microsoft.com/office/drawing/2014/main" id="{4B4E4497-D132-47F2-8BF4-540CD9D411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41370"/>
              <a:ext cx="9142854" cy="6099998"/>
            </a:xfrm>
            <a:prstGeom prst="rect">
              <a:avLst/>
            </a:prstGeom>
          </p:spPr>
        </p:pic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97E2A259-763F-4516-AF49-2E73C7D0DC4B}"/>
                </a:ext>
              </a:extLst>
            </p:cNvPr>
            <p:cNvSpPr txBox="1"/>
            <p:nvPr/>
          </p:nvSpPr>
          <p:spPr>
            <a:xfrm>
              <a:off x="3203848" y="1235117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800" b="1" dirty="0">
                  <a:solidFill>
                    <a:srgbClr val="FF0000"/>
                  </a:solidFill>
                </a:rPr>
                <a:t>Old School of Mines</a:t>
              </a: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68872AF5-214A-4E41-B723-B57140FC2B05}"/>
              </a:ext>
            </a:extLst>
          </p:cNvPr>
          <p:cNvGrpSpPr/>
          <p:nvPr/>
        </p:nvGrpSpPr>
        <p:grpSpPr>
          <a:xfrm>
            <a:off x="168116" y="764704"/>
            <a:ext cx="8807767" cy="5472608"/>
            <a:chOff x="168116" y="764704"/>
            <a:chExt cx="8807767" cy="5472608"/>
          </a:xfrm>
        </p:grpSpPr>
        <p:grpSp>
          <p:nvGrpSpPr>
            <p:cNvPr id="11" name="Agrupar 10">
              <a:extLst>
                <a:ext uri="{FF2B5EF4-FFF2-40B4-BE49-F238E27FC236}">
                  <a16:creationId xmlns:a16="http://schemas.microsoft.com/office/drawing/2014/main" id="{483D7851-893A-4643-ADF5-8CE5F429DAEE}"/>
                </a:ext>
              </a:extLst>
            </p:cNvPr>
            <p:cNvGrpSpPr/>
            <p:nvPr/>
          </p:nvGrpSpPr>
          <p:grpSpPr>
            <a:xfrm>
              <a:off x="168116" y="764704"/>
              <a:ext cx="8807767" cy="5472608"/>
              <a:chOff x="251520" y="721287"/>
              <a:chExt cx="8807767" cy="5472608"/>
            </a:xfrm>
          </p:grpSpPr>
          <p:pic>
            <p:nvPicPr>
              <p:cNvPr id="12" name="Imagem 11">
                <a:extLst>
                  <a:ext uri="{FF2B5EF4-FFF2-40B4-BE49-F238E27FC236}">
                    <a16:creationId xmlns:a16="http://schemas.microsoft.com/office/drawing/2014/main" id="{692E4491-5C67-474E-B929-F89E95E55FE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6375" t="12200" r="4325" b="10801"/>
              <a:stretch/>
            </p:blipFill>
            <p:spPr>
              <a:xfrm>
                <a:off x="251520" y="721287"/>
                <a:ext cx="8756173" cy="5472608"/>
              </a:xfrm>
              <a:prstGeom prst="rect">
                <a:avLst/>
              </a:prstGeom>
            </p:spPr>
          </p:pic>
          <p:sp>
            <p:nvSpPr>
              <p:cNvPr id="13" name="Forma Livre: Forma 12">
                <a:extLst>
                  <a:ext uri="{FF2B5EF4-FFF2-40B4-BE49-F238E27FC236}">
                    <a16:creationId xmlns:a16="http://schemas.microsoft.com/office/drawing/2014/main" id="{6988108A-7B1B-405A-9224-1FBBC64D9E1C}"/>
                  </a:ext>
                </a:extLst>
              </p:cNvPr>
              <p:cNvSpPr/>
              <p:nvPr/>
            </p:nvSpPr>
            <p:spPr>
              <a:xfrm>
                <a:off x="7524327" y="2780928"/>
                <a:ext cx="720081" cy="1353327"/>
              </a:xfrm>
              <a:custGeom>
                <a:avLst/>
                <a:gdLst>
                  <a:gd name="connsiteX0" fmla="*/ 690664 w 1196502"/>
                  <a:gd name="connsiteY0" fmla="*/ 0 h 1439693"/>
                  <a:gd name="connsiteX1" fmla="*/ 525293 w 1196502"/>
                  <a:gd name="connsiteY1" fmla="*/ 29183 h 1439693"/>
                  <a:gd name="connsiteX2" fmla="*/ 457200 w 1196502"/>
                  <a:gd name="connsiteY2" fmla="*/ 68093 h 1439693"/>
                  <a:gd name="connsiteX3" fmla="*/ 418289 w 1196502"/>
                  <a:gd name="connsiteY3" fmla="*/ 87549 h 1439693"/>
                  <a:gd name="connsiteX4" fmla="*/ 359923 w 1196502"/>
                  <a:gd name="connsiteY4" fmla="*/ 126459 h 1439693"/>
                  <a:gd name="connsiteX5" fmla="*/ 340468 w 1196502"/>
                  <a:gd name="connsiteY5" fmla="*/ 145915 h 1439693"/>
                  <a:gd name="connsiteX6" fmla="*/ 252919 w 1196502"/>
                  <a:gd name="connsiteY6" fmla="*/ 214008 h 1439693"/>
                  <a:gd name="connsiteX7" fmla="*/ 194553 w 1196502"/>
                  <a:gd name="connsiteY7" fmla="*/ 282102 h 1439693"/>
                  <a:gd name="connsiteX8" fmla="*/ 136187 w 1196502"/>
                  <a:gd name="connsiteY8" fmla="*/ 350195 h 1439693"/>
                  <a:gd name="connsiteX9" fmla="*/ 116732 w 1196502"/>
                  <a:gd name="connsiteY9" fmla="*/ 389106 h 1439693"/>
                  <a:gd name="connsiteX10" fmla="*/ 38910 w 1196502"/>
                  <a:gd name="connsiteY10" fmla="*/ 515566 h 1439693"/>
                  <a:gd name="connsiteX11" fmla="*/ 29183 w 1196502"/>
                  <a:gd name="connsiteY11" fmla="*/ 573932 h 1439693"/>
                  <a:gd name="connsiteX12" fmla="*/ 19455 w 1196502"/>
                  <a:gd name="connsiteY12" fmla="*/ 603115 h 1439693"/>
                  <a:gd name="connsiteX13" fmla="*/ 0 w 1196502"/>
                  <a:gd name="connsiteY13" fmla="*/ 680936 h 1439693"/>
                  <a:gd name="connsiteX14" fmla="*/ 19455 w 1196502"/>
                  <a:gd name="connsiteY14" fmla="*/ 1040859 h 1439693"/>
                  <a:gd name="connsiteX15" fmla="*/ 29183 w 1196502"/>
                  <a:gd name="connsiteY15" fmla="*/ 1079770 h 1439693"/>
                  <a:gd name="connsiteX16" fmla="*/ 68093 w 1196502"/>
                  <a:gd name="connsiteY16" fmla="*/ 1147864 h 1439693"/>
                  <a:gd name="connsiteX17" fmla="*/ 107004 w 1196502"/>
                  <a:gd name="connsiteY17" fmla="*/ 1186774 h 1439693"/>
                  <a:gd name="connsiteX18" fmla="*/ 136187 w 1196502"/>
                  <a:gd name="connsiteY18" fmla="*/ 1206229 h 1439693"/>
                  <a:gd name="connsiteX19" fmla="*/ 175098 w 1196502"/>
                  <a:gd name="connsiteY19" fmla="*/ 1235412 h 1439693"/>
                  <a:gd name="connsiteX20" fmla="*/ 223736 w 1196502"/>
                  <a:gd name="connsiteY20" fmla="*/ 1274323 h 1439693"/>
                  <a:gd name="connsiteX21" fmla="*/ 252919 w 1196502"/>
                  <a:gd name="connsiteY21" fmla="*/ 1284051 h 1439693"/>
                  <a:gd name="connsiteX22" fmla="*/ 350196 w 1196502"/>
                  <a:gd name="connsiteY22" fmla="*/ 1332689 h 1439693"/>
                  <a:gd name="connsiteX23" fmla="*/ 389106 w 1196502"/>
                  <a:gd name="connsiteY23" fmla="*/ 1352144 h 1439693"/>
                  <a:gd name="connsiteX24" fmla="*/ 476655 w 1196502"/>
                  <a:gd name="connsiteY24" fmla="*/ 1371600 h 1439693"/>
                  <a:gd name="connsiteX25" fmla="*/ 544749 w 1196502"/>
                  <a:gd name="connsiteY25" fmla="*/ 1400783 h 1439693"/>
                  <a:gd name="connsiteX26" fmla="*/ 573932 w 1196502"/>
                  <a:gd name="connsiteY26" fmla="*/ 1420238 h 1439693"/>
                  <a:gd name="connsiteX27" fmla="*/ 632298 w 1196502"/>
                  <a:gd name="connsiteY27" fmla="*/ 1429966 h 1439693"/>
                  <a:gd name="connsiteX28" fmla="*/ 797668 w 1196502"/>
                  <a:gd name="connsiteY28" fmla="*/ 1439693 h 1439693"/>
                  <a:gd name="connsiteX29" fmla="*/ 963038 w 1196502"/>
                  <a:gd name="connsiteY29" fmla="*/ 1429966 h 1439693"/>
                  <a:gd name="connsiteX30" fmla="*/ 1021404 w 1196502"/>
                  <a:gd name="connsiteY30" fmla="*/ 1410510 h 1439693"/>
                  <a:gd name="connsiteX31" fmla="*/ 1050587 w 1196502"/>
                  <a:gd name="connsiteY31" fmla="*/ 1381327 h 1439693"/>
                  <a:gd name="connsiteX32" fmla="*/ 1089498 w 1196502"/>
                  <a:gd name="connsiteY32" fmla="*/ 1332689 h 1439693"/>
                  <a:gd name="connsiteX33" fmla="*/ 1108953 w 1196502"/>
                  <a:gd name="connsiteY33" fmla="*/ 1293778 h 1439693"/>
                  <a:gd name="connsiteX34" fmla="*/ 1157591 w 1196502"/>
                  <a:gd name="connsiteY34" fmla="*/ 1215957 h 1439693"/>
                  <a:gd name="connsiteX35" fmla="*/ 1167319 w 1196502"/>
                  <a:gd name="connsiteY35" fmla="*/ 1177047 h 1439693"/>
                  <a:gd name="connsiteX36" fmla="*/ 1186774 w 1196502"/>
                  <a:gd name="connsiteY36" fmla="*/ 1138136 h 1439693"/>
                  <a:gd name="connsiteX37" fmla="*/ 1196502 w 1196502"/>
                  <a:gd name="connsiteY37" fmla="*/ 1021404 h 1439693"/>
                  <a:gd name="connsiteX38" fmla="*/ 1186774 w 1196502"/>
                  <a:gd name="connsiteY38" fmla="*/ 807395 h 1439693"/>
                  <a:gd name="connsiteX39" fmla="*/ 1177047 w 1196502"/>
                  <a:gd name="connsiteY39" fmla="*/ 778212 h 1439693"/>
                  <a:gd name="connsiteX40" fmla="*/ 1167319 w 1196502"/>
                  <a:gd name="connsiteY40" fmla="*/ 729574 h 1439693"/>
                  <a:gd name="connsiteX41" fmla="*/ 1157591 w 1196502"/>
                  <a:gd name="connsiteY41" fmla="*/ 593387 h 1439693"/>
                  <a:gd name="connsiteX42" fmla="*/ 1147864 w 1196502"/>
                  <a:gd name="connsiteY42" fmla="*/ 544749 h 1439693"/>
                  <a:gd name="connsiteX43" fmla="*/ 1128408 w 1196502"/>
                  <a:gd name="connsiteY43" fmla="*/ 418289 h 1439693"/>
                  <a:gd name="connsiteX44" fmla="*/ 1099225 w 1196502"/>
                  <a:gd name="connsiteY44" fmla="*/ 321012 h 1439693"/>
                  <a:gd name="connsiteX45" fmla="*/ 1089498 w 1196502"/>
                  <a:gd name="connsiteY45" fmla="*/ 272374 h 1439693"/>
                  <a:gd name="connsiteX46" fmla="*/ 1079770 w 1196502"/>
                  <a:gd name="connsiteY46" fmla="*/ 233464 h 1439693"/>
                  <a:gd name="connsiteX47" fmla="*/ 1070042 w 1196502"/>
                  <a:gd name="connsiteY47" fmla="*/ 204281 h 1439693"/>
                  <a:gd name="connsiteX48" fmla="*/ 1050587 w 1196502"/>
                  <a:gd name="connsiteY48" fmla="*/ 184825 h 1439693"/>
                  <a:gd name="connsiteX49" fmla="*/ 1011676 w 1196502"/>
                  <a:gd name="connsiteY49" fmla="*/ 107004 h 1439693"/>
                  <a:gd name="connsiteX50" fmla="*/ 992221 w 1196502"/>
                  <a:gd name="connsiteY50" fmla="*/ 77821 h 1439693"/>
                  <a:gd name="connsiteX51" fmla="*/ 933855 w 1196502"/>
                  <a:gd name="connsiteY51" fmla="*/ 48638 h 1439693"/>
                  <a:gd name="connsiteX52" fmla="*/ 904672 w 1196502"/>
                  <a:gd name="connsiteY52" fmla="*/ 29183 h 1439693"/>
                  <a:gd name="connsiteX53" fmla="*/ 622570 w 1196502"/>
                  <a:gd name="connsiteY53" fmla="*/ 29183 h 143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96502" h="1439693">
                    <a:moveTo>
                      <a:pt x="690664" y="0"/>
                    </a:moveTo>
                    <a:cubicBezTo>
                      <a:pt x="628933" y="5612"/>
                      <a:pt x="580018" y="1820"/>
                      <a:pt x="525293" y="29183"/>
                    </a:cubicBezTo>
                    <a:cubicBezTo>
                      <a:pt x="407722" y="87969"/>
                      <a:pt x="553437" y="13100"/>
                      <a:pt x="457200" y="68093"/>
                    </a:cubicBezTo>
                    <a:cubicBezTo>
                      <a:pt x="444609" y="75288"/>
                      <a:pt x="430089" y="79120"/>
                      <a:pt x="418289" y="87549"/>
                    </a:cubicBezTo>
                    <a:cubicBezTo>
                      <a:pt x="354533" y="133089"/>
                      <a:pt x="422522" y="105594"/>
                      <a:pt x="359923" y="126459"/>
                    </a:cubicBezTo>
                    <a:cubicBezTo>
                      <a:pt x="353438" y="132944"/>
                      <a:pt x="347566" y="140107"/>
                      <a:pt x="340468" y="145915"/>
                    </a:cubicBezTo>
                    <a:cubicBezTo>
                      <a:pt x="311854" y="169326"/>
                      <a:pt x="252919" y="214008"/>
                      <a:pt x="252919" y="214008"/>
                    </a:cubicBezTo>
                    <a:cubicBezTo>
                      <a:pt x="211264" y="276492"/>
                      <a:pt x="260599" y="206622"/>
                      <a:pt x="194553" y="282102"/>
                    </a:cubicBezTo>
                    <a:cubicBezTo>
                      <a:pt x="107199" y="381934"/>
                      <a:pt x="219190" y="267192"/>
                      <a:pt x="136187" y="350195"/>
                    </a:cubicBezTo>
                    <a:cubicBezTo>
                      <a:pt x="129702" y="363165"/>
                      <a:pt x="124332" y="376756"/>
                      <a:pt x="116732" y="389106"/>
                    </a:cubicBezTo>
                    <a:cubicBezTo>
                      <a:pt x="28180" y="533004"/>
                      <a:pt x="83207" y="426975"/>
                      <a:pt x="38910" y="515566"/>
                    </a:cubicBezTo>
                    <a:cubicBezTo>
                      <a:pt x="35668" y="535021"/>
                      <a:pt x="33462" y="554678"/>
                      <a:pt x="29183" y="573932"/>
                    </a:cubicBezTo>
                    <a:cubicBezTo>
                      <a:pt x="26959" y="583942"/>
                      <a:pt x="21942" y="593167"/>
                      <a:pt x="19455" y="603115"/>
                    </a:cubicBezTo>
                    <a:cubicBezTo>
                      <a:pt x="-4027" y="697038"/>
                      <a:pt x="22238" y="614219"/>
                      <a:pt x="0" y="680936"/>
                    </a:cubicBezTo>
                    <a:cubicBezTo>
                      <a:pt x="4386" y="812522"/>
                      <a:pt x="-2600" y="919560"/>
                      <a:pt x="19455" y="1040859"/>
                    </a:cubicBezTo>
                    <a:cubicBezTo>
                      <a:pt x="21847" y="1054013"/>
                      <a:pt x="24489" y="1067252"/>
                      <a:pt x="29183" y="1079770"/>
                    </a:cubicBezTo>
                    <a:cubicBezTo>
                      <a:pt x="35316" y="1096126"/>
                      <a:pt x="55550" y="1133230"/>
                      <a:pt x="68093" y="1147864"/>
                    </a:cubicBezTo>
                    <a:cubicBezTo>
                      <a:pt x="80030" y="1161791"/>
                      <a:pt x="93077" y="1174837"/>
                      <a:pt x="107004" y="1186774"/>
                    </a:cubicBezTo>
                    <a:cubicBezTo>
                      <a:pt x="115881" y="1194382"/>
                      <a:pt x="126673" y="1199434"/>
                      <a:pt x="136187" y="1206229"/>
                    </a:cubicBezTo>
                    <a:cubicBezTo>
                      <a:pt x="149380" y="1215652"/>
                      <a:pt x="162643" y="1225033"/>
                      <a:pt x="175098" y="1235412"/>
                    </a:cubicBezTo>
                    <a:cubicBezTo>
                      <a:pt x="202245" y="1258035"/>
                      <a:pt x="187654" y="1256282"/>
                      <a:pt x="223736" y="1274323"/>
                    </a:cubicBezTo>
                    <a:cubicBezTo>
                      <a:pt x="232907" y="1278909"/>
                      <a:pt x="243609" y="1279754"/>
                      <a:pt x="252919" y="1284051"/>
                    </a:cubicBezTo>
                    <a:cubicBezTo>
                      <a:pt x="285835" y="1299243"/>
                      <a:pt x="317770" y="1316476"/>
                      <a:pt x="350196" y="1332689"/>
                    </a:cubicBezTo>
                    <a:cubicBezTo>
                      <a:pt x="363166" y="1339174"/>
                      <a:pt x="375038" y="1348627"/>
                      <a:pt x="389106" y="1352144"/>
                    </a:cubicBezTo>
                    <a:cubicBezTo>
                      <a:pt x="444057" y="1365882"/>
                      <a:pt x="414907" y="1359250"/>
                      <a:pt x="476655" y="1371600"/>
                    </a:cubicBezTo>
                    <a:cubicBezTo>
                      <a:pt x="549920" y="1420443"/>
                      <a:pt x="456806" y="1363094"/>
                      <a:pt x="544749" y="1400783"/>
                    </a:cubicBezTo>
                    <a:cubicBezTo>
                      <a:pt x="555495" y="1405388"/>
                      <a:pt x="562841" y="1416541"/>
                      <a:pt x="573932" y="1420238"/>
                    </a:cubicBezTo>
                    <a:cubicBezTo>
                      <a:pt x="592644" y="1426475"/>
                      <a:pt x="612648" y="1428257"/>
                      <a:pt x="632298" y="1429966"/>
                    </a:cubicBezTo>
                    <a:cubicBezTo>
                      <a:pt x="687309" y="1434749"/>
                      <a:pt x="742545" y="1436451"/>
                      <a:pt x="797668" y="1439693"/>
                    </a:cubicBezTo>
                    <a:cubicBezTo>
                      <a:pt x="852791" y="1436451"/>
                      <a:pt x="908283" y="1437108"/>
                      <a:pt x="963038" y="1429966"/>
                    </a:cubicBezTo>
                    <a:cubicBezTo>
                      <a:pt x="983374" y="1427314"/>
                      <a:pt x="1021404" y="1410510"/>
                      <a:pt x="1021404" y="1410510"/>
                    </a:cubicBezTo>
                    <a:cubicBezTo>
                      <a:pt x="1031132" y="1400782"/>
                      <a:pt x="1041780" y="1391895"/>
                      <a:pt x="1050587" y="1381327"/>
                    </a:cubicBezTo>
                    <a:cubicBezTo>
                      <a:pt x="1111934" y="1307710"/>
                      <a:pt x="1032903" y="1389282"/>
                      <a:pt x="1089498" y="1332689"/>
                    </a:cubicBezTo>
                    <a:cubicBezTo>
                      <a:pt x="1095983" y="1319719"/>
                      <a:pt x="1101646" y="1306304"/>
                      <a:pt x="1108953" y="1293778"/>
                    </a:cubicBezTo>
                    <a:cubicBezTo>
                      <a:pt x="1124366" y="1267355"/>
                      <a:pt x="1157591" y="1215957"/>
                      <a:pt x="1157591" y="1215957"/>
                    </a:cubicBezTo>
                    <a:cubicBezTo>
                      <a:pt x="1160834" y="1202987"/>
                      <a:pt x="1162625" y="1189565"/>
                      <a:pt x="1167319" y="1177047"/>
                    </a:cubicBezTo>
                    <a:cubicBezTo>
                      <a:pt x="1172411" y="1163469"/>
                      <a:pt x="1184102" y="1152389"/>
                      <a:pt x="1186774" y="1138136"/>
                    </a:cubicBezTo>
                    <a:cubicBezTo>
                      <a:pt x="1193970" y="1099759"/>
                      <a:pt x="1193259" y="1060315"/>
                      <a:pt x="1196502" y="1021404"/>
                    </a:cubicBezTo>
                    <a:cubicBezTo>
                      <a:pt x="1193259" y="950068"/>
                      <a:pt x="1192469" y="878578"/>
                      <a:pt x="1186774" y="807395"/>
                    </a:cubicBezTo>
                    <a:cubicBezTo>
                      <a:pt x="1185956" y="797174"/>
                      <a:pt x="1179534" y="788160"/>
                      <a:pt x="1177047" y="778212"/>
                    </a:cubicBezTo>
                    <a:cubicBezTo>
                      <a:pt x="1173037" y="762172"/>
                      <a:pt x="1170562" y="745787"/>
                      <a:pt x="1167319" y="729574"/>
                    </a:cubicBezTo>
                    <a:cubicBezTo>
                      <a:pt x="1164076" y="684178"/>
                      <a:pt x="1162355" y="638648"/>
                      <a:pt x="1157591" y="593387"/>
                    </a:cubicBezTo>
                    <a:cubicBezTo>
                      <a:pt x="1155860" y="576944"/>
                      <a:pt x="1150049" y="561138"/>
                      <a:pt x="1147864" y="544749"/>
                    </a:cubicBezTo>
                    <a:cubicBezTo>
                      <a:pt x="1131146" y="419360"/>
                      <a:pt x="1150320" y="484022"/>
                      <a:pt x="1128408" y="418289"/>
                    </a:cubicBezTo>
                    <a:cubicBezTo>
                      <a:pt x="1103478" y="268700"/>
                      <a:pt x="1136927" y="434117"/>
                      <a:pt x="1099225" y="321012"/>
                    </a:cubicBezTo>
                    <a:cubicBezTo>
                      <a:pt x="1093997" y="305327"/>
                      <a:pt x="1093085" y="288514"/>
                      <a:pt x="1089498" y="272374"/>
                    </a:cubicBezTo>
                    <a:cubicBezTo>
                      <a:pt x="1086598" y="259323"/>
                      <a:pt x="1083443" y="246319"/>
                      <a:pt x="1079770" y="233464"/>
                    </a:cubicBezTo>
                    <a:cubicBezTo>
                      <a:pt x="1076953" y="223605"/>
                      <a:pt x="1075318" y="213074"/>
                      <a:pt x="1070042" y="204281"/>
                    </a:cubicBezTo>
                    <a:cubicBezTo>
                      <a:pt x="1065323" y="196417"/>
                      <a:pt x="1057072" y="191310"/>
                      <a:pt x="1050587" y="184825"/>
                    </a:cubicBezTo>
                    <a:cubicBezTo>
                      <a:pt x="1017384" y="85213"/>
                      <a:pt x="1050485" y="155514"/>
                      <a:pt x="1011676" y="107004"/>
                    </a:cubicBezTo>
                    <a:cubicBezTo>
                      <a:pt x="1004373" y="97875"/>
                      <a:pt x="1000488" y="86088"/>
                      <a:pt x="992221" y="77821"/>
                    </a:cubicBezTo>
                    <a:cubicBezTo>
                      <a:pt x="964345" y="49945"/>
                      <a:pt x="965500" y="64460"/>
                      <a:pt x="933855" y="48638"/>
                    </a:cubicBezTo>
                    <a:cubicBezTo>
                      <a:pt x="923398" y="43410"/>
                      <a:pt x="916340" y="29912"/>
                      <a:pt x="904672" y="29183"/>
                    </a:cubicBezTo>
                    <a:cubicBezTo>
                      <a:pt x="810821" y="23317"/>
                      <a:pt x="716604" y="29183"/>
                      <a:pt x="622570" y="29183"/>
                    </a:cubicBezTo>
                  </a:path>
                </a:pathLst>
              </a:cu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4" name="Forma Livre: Forma 13">
                <a:extLst>
                  <a:ext uri="{FF2B5EF4-FFF2-40B4-BE49-F238E27FC236}">
                    <a16:creationId xmlns:a16="http://schemas.microsoft.com/office/drawing/2014/main" id="{8B077471-C706-46EE-A172-40CB5B065F4F}"/>
                  </a:ext>
                </a:extLst>
              </p:cNvPr>
              <p:cNvSpPr/>
              <p:nvPr/>
            </p:nvSpPr>
            <p:spPr>
              <a:xfrm>
                <a:off x="4283968" y="4437112"/>
                <a:ext cx="2016225" cy="936104"/>
              </a:xfrm>
              <a:custGeom>
                <a:avLst/>
                <a:gdLst>
                  <a:gd name="connsiteX0" fmla="*/ 690664 w 1196502"/>
                  <a:gd name="connsiteY0" fmla="*/ 0 h 1439693"/>
                  <a:gd name="connsiteX1" fmla="*/ 525293 w 1196502"/>
                  <a:gd name="connsiteY1" fmla="*/ 29183 h 1439693"/>
                  <a:gd name="connsiteX2" fmla="*/ 457200 w 1196502"/>
                  <a:gd name="connsiteY2" fmla="*/ 68093 h 1439693"/>
                  <a:gd name="connsiteX3" fmla="*/ 418289 w 1196502"/>
                  <a:gd name="connsiteY3" fmla="*/ 87549 h 1439693"/>
                  <a:gd name="connsiteX4" fmla="*/ 359923 w 1196502"/>
                  <a:gd name="connsiteY4" fmla="*/ 126459 h 1439693"/>
                  <a:gd name="connsiteX5" fmla="*/ 340468 w 1196502"/>
                  <a:gd name="connsiteY5" fmla="*/ 145915 h 1439693"/>
                  <a:gd name="connsiteX6" fmla="*/ 252919 w 1196502"/>
                  <a:gd name="connsiteY6" fmla="*/ 214008 h 1439693"/>
                  <a:gd name="connsiteX7" fmla="*/ 194553 w 1196502"/>
                  <a:gd name="connsiteY7" fmla="*/ 282102 h 1439693"/>
                  <a:gd name="connsiteX8" fmla="*/ 136187 w 1196502"/>
                  <a:gd name="connsiteY8" fmla="*/ 350195 h 1439693"/>
                  <a:gd name="connsiteX9" fmla="*/ 116732 w 1196502"/>
                  <a:gd name="connsiteY9" fmla="*/ 389106 h 1439693"/>
                  <a:gd name="connsiteX10" fmla="*/ 38910 w 1196502"/>
                  <a:gd name="connsiteY10" fmla="*/ 515566 h 1439693"/>
                  <a:gd name="connsiteX11" fmla="*/ 29183 w 1196502"/>
                  <a:gd name="connsiteY11" fmla="*/ 573932 h 1439693"/>
                  <a:gd name="connsiteX12" fmla="*/ 19455 w 1196502"/>
                  <a:gd name="connsiteY12" fmla="*/ 603115 h 1439693"/>
                  <a:gd name="connsiteX13" fmla="*/ 0 w 1196502"/>
                  <a:gd name="connsiteY13" fmla="*/ 680936 h 1439693"/>
                  <a:gd name="connsiteX14" fmla="*/ 19455 w 1196502"/>
                  <a:gd name="connsiteY14" fmla="*/ 1040859 h 1439693"/>
                  <a:gd name="connsiteX15" fmla="*/ 29183 w 1196502"/>
                  <a:gd name="connsiteY15" fmla="*/ 1079770 h 1439693"/>
                  <a:gd name="connsiteX16" fmla="*/ 68093 w 1196502"/>
                  <a:gd name="connsiteY16" fmla="*/ 1147864 h 1439693"/>
                  <a:gd name="connsiteX17" fmla="*/ 107004 w 1196502"/>
                  <a:gd name="connsiteY17" fmla="*/ 1186774 h 1439693"/>
                  <a:gd name="connsiteX18" fmla="*/ 136187 w 1196502"/>
                  <a:gd name="connsiteY18" fmla="*/ 1206229 h 1439693"/>
                  <a:gd name="connsiteX19" fmla="*/ 175098 w 1196502"/>
                  <a:gd name="connsiteY19" fmla="*/ 1235412 h 1439693"/>
                  <a:gd name="connsiteX20" fmla="*/ 223736 w 1196502"/>
                  <a:gd name="connsiteY20" fmla="*/ 1274323 h 1439693"/>
                  <a:gd name="connsiteX21" fmla="*/ 252919 w 1196502"/>
                  <a:gd name="connsiteY21" fmla="*/ 1284051 h 1439693"/>
                  <a:gd name="connsiteX22" fmla="*/ 350196 w 1196502"/>
                  <a:gd name="connsiteY22" fmla="*/ 1332689 h 1439693"/>
                  <a:gd name="connsiteX23" fmla="*/ 389106 w 1196502"/>
                  <a:gd name="connsiteY23" fmla="*/ 1352144 h 1439693"/>
                  <a:gd name="connsiteX24" fmla="*/ 476655 w 1196502"/>
                  <a:gd name="connsiteY24" fmla="*/ 1371600 h 1439693"/>
                  <a:gd name="connsiteX25" fmla="*/ 544749 w 1196502"/>
                  <a:gd name="connsiteY25" fmla="*/ 1400783 h 1439693"/>
                  <a:gd name="connsiteX26" fmla="*/ 573932 w 1196502"/>
                  <a:gd name="connsiteY26" fmla="*/ 1420238 h 1439693"/>
                  <a:gd name="connsiteX27" fmla="*/ 632298 w 1196502"/>
                  <a:gd name="connsiteY27" fmla="*/ 1429966 h 1439693"/>
                  <a:gd name="connsiteX28" fmla="*/ 797668 w 1196502"/>
                  <a:gd name="connsiteY28" fmla="*/ 1439693 h 1439693"/>
                  <a:gd name="connsiteX29" fmla="*/ 963038 w 1196502"/>
                  <a:gd name="connsiteY29" fmla="*/ 1429966 h 1439693"/>
                  <a:gd name="connsiteX30" fmla="*/ 1021404 w 1196502"/>
                  <a:gd name="connsiteY30" fmla="*/ 1410510 h 1439693"/>
                  <a:gd name="connsiteX31" fmla="*/ 1050587 w 1196502"/>
                  <a:gd name="connsiteY31" fmla="*/ 1381327 h 1439693"/>
                  <a:gd name="connsiteX32" fmla="*/ 1089498 w 1196502"/>
                  <a:gd name="connsiteY32" fmla="*/ 1332689 h 1439693"/>
                  <a:gd name="connsiteX33" fmla="*/ 1108953 w 1196502"/>
                  <a:gd name="connsiteY33" fmla="*/ 1293778 h 1439693"/>
                  <a:gd name="connsiteX34" fmla="*/ 1157591 w 1196502"/>
                  <a:gd name="connsiteY34" fmla="*/ 1215957 h 1439693"/>
                  <a:gd name="connsiteX35" fmla="*/ 1167319 w 1196502"/>
                  <a:gd name="connsiteY35" fmla="*/ 1177047 h 1439693"/>
                  <a:gd name="connsiteX36" fmla="*/ 1186774 w 1196502"/>
                  <a:gd name="connsiteY36" fmla="*/ 1138136 h 1439693"/>
                  <a:gd name="connsiteX37" fmla="*/ 1196502 w 1196502"/>
                  <a:gd name="connsiteY37" fmla="*/ 1021404 h 1439693"/>
                  <a:gd name="connsiteX38" fmla="*/ 1186774 w 1196502"/>
                  <a:gd name="connsiteY38" fmla="*/ 807395 h 1439693"/>
                  <a:gd name="connsiteX39" fmla="*/ 1177047 w 1196502"/>
                  <a:gd name="connsiteY39" fmla="*/ 778212 h 1439693"/>
                  <a:gd name="connsiteX40" fmla="*/ 1167319 w 1196502"/>
                  <a:gd name="connsiteY40" fmla="*/ 729574 h 1439693"/>
                  <a:gd name="connsiteX41" fmla="*/ 1157591 w 1196502"/>
                  <a:gd name="connsiteY41" fmla="*/ 593387 h 1439693"/>
                  <a:gd name="connsiteX42" fmla="*/ 1147864 w 1196502"/>
                  <a:gd name="connsiteY42" fmla="*/ 544749 h 1439693"/>
                  <a:gd name="connsiteX43" fmla="*/ 1128408 w 1196502"/>
                  <a:gd name="connsiteY43" fmla="*/ 418289 h 1439693"/>
                  <a:gd name="connsiteX44" fmla="*/ 1099225 w 1196502"/>
                  <a:gd name="connsiteY44" fmla="*/ 321012 h 1439693"/>
                  <a:gd name="connsiteX45" fmla="*/ 1089498 w 1196502"/>
                  <a:gd name="connsiteY45" fmla="*/ 272374 h 1439693"/>
                  <a:gd name="connsiteX46" fmla="*/ 1079770 w 1196502"/>
                  <a:gd name="connsiteY46" fmla="*/ 233464 h 1439693"/>
                  <a:gd name="connsiteX47" fmla="*/ 1070042 w 1196502"/>
                  <a:gd name="connsiteY47" fmla="*/ 204281 h 1439693"/>
                  <a:gd name="connsiteX48" fmla="*/ 1050587 w 1196502"/>
                  <a:gd name="connsiteY48" fmla="*/ 184825 h 1439693"/>
                  <a:gd name="connsiteX49" fmla="*/ 1011676 w 1196502"/>
                  <a:gd name="connsiteY49" fmla="*/ 107004 h 1439693"/>
                  <a:gd name="connsiteX50" fmla="*/ 992221 w 1196502"/>
                  <a:gd name="connsiteY50" fmla="*/ 77821 h 1439693"/>
                  <a:gd name="connsiteX51" fmla="*/ 933855 w 1196502"/>
                  <a:gd name="connsiteY51" fmla="*/ 48638 h 1439693"/>
                  <a:gd name="connsiteX52" fmla="*/ 904672 w 1196502"/>
                  <a:gd name="connsiteY52" fmla="*/ 29183 h 1439693"/>
                  <a:gd name="connsiteX53" fmla="*/ 622570 w 1196502"/>
                  <a:gd name="connsiteY53" fmla="*/ 29183 h 143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96502" h="1439693">
                    <a:moveTo>
                      <a:pt x="690664" y="0"/>
                    </a:moveTo>
                    <a:cubicBezTo>
                      <a:pt x="628933" y="5612"/>
                      <a:pt x="580018" y="1820"/>
                      <a:pt x="525293" y="29183"/>
                    </a:cubicBezTo>
                    <a:cubicBezTo>
                      <a:pt x="407722" y="87969"/>
                      <a:pt x="553437" y="13100"/>
                      <a:pt x="457200" y="68093"/>
                    </a:cubicBezTo>
                    <a:cubicBezTo>
                      <a:pt x="444609" y="75288"/>
                      <a:pt x="430089" y="79120"/>
                      <a:pt x="418289" y="87549"/>
                    </a:cubicBezTo>
                    <a:cubicBezTo>
                      <a:pt x="354533" y="133089"/>
                      <a:pt x="422522" y="105594"/>
                      <a:pt x="359923" y="126459"/>
                    </a:cubicBezTo>
                    <a:cubicBezTo>
                      <a:pt x="353438" y="132944"/>
                      <a:pt x="347566" y="140107"/>
                      <a:pt x="340468" y="145915"/>
                    </a:cubicBezTo>
                    <a:cubicBezTo>
                      <a:pt x="311854" y="169326"/>
                      <a:pt x="252919" y="214008"/>
                      <a:pt x="252919" y="214008"/>
                    </a:cubicBezTo>
                    <a:cubicBezTo>
                      <a:pt x="211264" y="276492"/>
                      <a:pt x="260599" y="206622"/>
                      <a:pt x="194553" y="282102"/>
                    </a:cubicBezTo>
                    <a:cubicBezTo>
                      <a:pt x="107199" y="381934"/>
                      <a:pt x="219190" y="267192"/>
                      <a:pt x="136187" y="350195"/>
                    </a:cubicBezTo>
                    <a:cubicBezTo>
                      <a:pt x="129702" y="363165"/>
                      <a:pt x="124332" y="376756"/>
                      <a:pt x="116732" y="389106"/>
                    </a:cubicBezTo>
                    <a:cubicBezTo>
                      <a:pt x="28180" y="533004"/>
                      <a:pt x="83207" y="426975"/>
                      <a:pt x="38910" y="515566"/>
                    </a:cubicBezTo>
                    <a:cubicBezTo>
                      <a:pt x="35668" y="535021"/>
                      <a:pt x="33462" y="554678"/>
                      <a:pt x="29183" y="573932"/>
                    </a:cubicBezTo>
                    <a:cubicBezTo>
                      <a:pt x="26959" y="583942"/>
                      <a:pt x="21942" y="593167"/>
                      <a:pt x="19455" y="603115"/>
                    </a:cubicBezTo>
                    <a:cubicBezTo>
                      <a:pt x="-4027" y="697038"/>
                      <a:pt x="22238" y="614219"/>
                      <a:pt x="0" y="680936"/>
                    </a:cubicBezTo>
                    <a:cubicBezTo>
                      <a:pt x="4386" y="812522"/>
                      <a:pt x="-2600" y="919560"/>
                      <a:pt x="19455" y="1040859"/>
                    </a:cubicBezTo>
                    <a:cubicBezTo>
                      <a:pt x="21847" y="1054013"/>
                      <a:pt x="24489" y="1067252"/>
                      <a:pt x="29183" y="1079770"/>
                    </a:cubicBezTo>
                    <a:cubicBezTo>
                      <a:pt x="35316" y="1096126"/>
                      <a:pt x="55550" y="1133230"/>
                      <a:pt x="68093" y="1147864"/>
                    </a:cubicBezTo>
                    <a:cubicBezTo>
                      <a:pt x="80030" y="1161791"/>
                      <a:pt x="93077" y="1174837"/>
                      <a:pt x="107004" y="1186774"/>
                    </a:cubicBezTo>
                    <a:cubicBezTo>
                      <a:pt x="115881" y="1194382"/>
                      <a:pt x="126673" y="1199434"/>
                      <a:pt x="136187" y="1206229"/>
                    </a:cubicBezTo>
                    <a:cubicBezTo>
                      <a:pt x="149380" y="1215652"/>
                      <a:pt x="162643" y="1225033"/>
                      <a:pt x="175098" y="1235412"/>
                    </a:cubicBezTo>
                    <a:cubicBezTo>
                      <a:pt x="202245" y="1258035"/>
                      <a:pt x="187654" y="1256282"/>
                      <a:pt x="223736" y="1274323"/>
                    </a:cubicBezTo>
                    <a:cubicBezTo>
                      <a:pt x="232907" y="1278909"/>
                      <a:pt x="243609" y="1279754"/>
                      <a:pt x="252919" y="1284051"/>
                    </a:cubicBezTo>
                    <a:cubicBezTo>
                      <a:pt x="285835" y="1299243"/>
                      <a:pt x="317770" y="1316476"/>
                      <a:pt x="350196" y="1332689"/>
                    </a:cubicBezTo>
                    <a:cubicBezTo>
                      <a:pt x="363166" y="1339174"/>
                      <a:pt x="375038" y="1348627"/>
                      <a:pt x="389106" y="1352144"/>
                    </a:cubicBezTo>
                    <a:cubicBezTo>
                      <a:pt x="444057" y="1365882"/>
                      <a:pt x="414907" y="1359250"/>
                      <a:pt x="476655" y="1371600"/>
                    </a:cubicBezTo>
                    <a:cubicBezTo>
                      <a:pt x="549920" y="1420443"/>
                      <a:pt x="456806" y="1363094"/>
                      <a:pt x="544749" y="1400783"/>
                    </a:cubicBezTo>
                    <a:cubicBezTo>
                      <a:pt x="555495" y="1405388"/>
                      <a:pt x="562841" y="1416541"/>
                      <a:pt x="573932" y="1420238"/>
                    </a:cubicBezTo>
                    <a:cubicBezTo>
                      <a:pt x="592644" y="1426475"/>
                      <a:pt x="612648" y="1428257"/>
                      <a:pt x="632298" y="1429966"/>
                    </a:cubicBezTo>
                    <a:cubicBezTo>
                      <a:pt x="687309" y="1434749"/>
                      <a:pt x="742545" y="1436451"/>
                      <a:pt x="797668" y="1439693"/>
                    </a:cubicBezTo>
                    <a:cubicBezTo>
                      <a:pt x="852791" y="1436451"/>
                      <a:pt x="908283" y="1437108"/>
                      <a:pt x="963038" y="1429966"/>
                    </a:cubicBezTo>
                    <a:cubicBezTo>
                      <a:pt x="983374" y="1427314"/>
                      <a:pt x="1021404" y="1410510"/>
                      <a:pt x="1021404" y="1410510"/>
                    </a:cubicBezTo>
                    <a:cubicBezTo>
                      <a:pt x="1031132" y="1400782"/>
                      <a:pt x="1041780" y="1391895"/>
                      <a:pt x="1050587" y="1381327"/>
                    </a:cubicBezTo>
                    <a:cubicBezTo>
                      <a:pt x="1111934" y="1307710"/>
                      <a:pt x="1032903" y="1389282"/>
                      <a:pt x="1089498" y="1332689"/>
                    </a:cubicBezTo>
                    <a:cubicBezTo>
                      <a:pt x="1095983" y="1319719"/>
                      <a:pt x="1101646" y="1306304"/>
                      <a:pt x="1108953" y="1293778"/>
                    </a:cubicBezTo>
                    <a:cubicBezTo>
                      <a:pt x="1124366" y="1267355"/>
                      <a:pt x="1157591" y="1215957"/>
                      <a:pt x="1157591" y="1215957"/>
                    </a:cubicBezTo>
                    <a:cubicBezTo>
                      <a:pt x="1160834" y="1202987"/>
                      <a:pt x="1162625" y="1189565"/>
                      <a:pt x="1167319" y="1177047"/>
                    </a:cubicBezTo>
                    <a:cubicBezTo>
                      <a:pt x="1172411" y="1163469"/>
                      <a:pt x="1184102" y="1152389"/>
                      <a:pt x="1186774" y="1138136"/>
                    </a:cubicBezTo>
                    <a:cubicBezTo>
                      <a:pt x="1193970" y="1099759"/>
                      <a:pt x="1193259" y="1060315"/>
                      <a:pt x="1196502" y="1021404"/>
                    </a:cubicBezTo>
                    <a:cubicBezTo>
                      <a:pt x="1193259" y="950068"/>
                      <a:pt x="1192469" y="878578"/>
                      <a:pt x="1186774" y="807395"/>
                    </a:cubicBezTo>
                    <a:cubicBezTo>
                      <a:pt x="1185956" y="797174"/>
                      <a:pt x="1179534" y="788160"/>
                      <a:pt x="1177047" y="778212"/>
                    </a:cubicBezTo>
                    <a:cubicBezTo>
                      <a:pt x="1173037" y="762172"/>
                      <a:pt x="1170562" y="745787"/>
                      <a:pt x="1167319" y="729574"/>
                    </a:cubicBezTo>
                    <a:cubicBezTo>
                      <a:pt x="1164076" y="684178"/>
                      <a:pt x="1162355" y="638648"/>
                      <a:pt x="1157591" y="593387"/>
                    </a:cubicBezTo>
                    <a:cubicBezTo>
                      <a:pt x="1155860" y="576944"/>
                      <a:pt x="1150049" y="561138"/>
                      <a:pt x="1147864" y="544749"/>
                    </a:cubicBezTo>
                    <a:cubicBezTo>
                      <a:pt x="1131146" y="419360"/>
                      <a:pt x="1150320" y="484022"/>
                      <a:pt x="1128408" y="418289"/>
                    </a:cubicBezTo>
                    <a:cubicBezTo>
                      <a:pt x="1103478" y="268700"/>
                      <a:pt x="1136927" y="434117"/>
                      <a:pt x="1099225" y="321012"/>
                    </a:cubicBezTo>
                    <a:cubicBezTo>
                      <a:pt x="1093997" y="305327"/>
                      <a:pt x="1093085" y="288514"/>
                      <a:pt x="1089498" y="272374"/>
                    </a:cubicBezTo>
                    <a:cubicBezTo>
                      <a:pt x="1086598" y="259323"/>
                      <a:pt x="1083443" y="246319"/>
                      <a:pt x="1079770" y="233464"/>
                    </a:cubicBezTo>
                    <a:cubicBezTo>
                      <a:pt x="1076953" y="223605"/>
                      <a:pt x="1075318" y="213074"/>
                      <a:pt x="1070042" y="204281"/>
                    </a:cubicBezTo>
                    <a:cubicBezTo>
                      <a:pt x="1065323" y="196417"/>
                      <a:pt x="1057072" y="191310"/>
                      <a:pt x="1050587" y="184825"/>
                    </a:cubicBezTo>
                    <a:cubicBezTo>
                      <a:pt x="1017384" y="85213"/>
                      <a:pt x="1050485" y="155514"/>
                      <a:pt x="1011676" y="107004"/>
                    </a:cubicBezTo>
                    <a:cubicBezTo>
                      <a:pt x="1004373" y="97875"/>
                      <a:pt x="1000488" y="86088"/>
                      <a:pt x="992221" y="77821"/>
                    </a:cubicBezTo>
                    <a:cubicBezTo>
                      <a:pt x="964345" y="49945"/>
                      <a:pt x="965500" y="64460"/>
                      <a:pt x="933855" y="48638"/>
                    </a:cubicBezTo>
                    <a:cubicBezTo>
                      <a:pt x="923398" y="43410"/>
                      <a:pt x="916340" y="29912"/>
                      <a:pt x="904672" y="29183"/>
                    </a:cubicBezTo>
                    <a:cubicBezTo>
                      <a:pt x="810821" y="23317"/>
                      <a:pt x="716604" y="29183"/>
                      <a:pt x="622570" y="29183"/>
                    </a:cubicBezTo>
                  </a:path>
                </a:pathLst>
              </a:cu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5" name="Forma Livre: Forma 14">
                <a:extLst>
                  <a:ext uri="{FF2B5EF4-FFF2-40B4-BE49-F238E27FC236}">
                    <a16:creationId xmlns:a16="http://schemas.microsoft.com/office/drawing/2014/main" id="{6E600457-1F28-40F2-A3F3-56B564781476}"/>
                  </a:ext>
                </a:extLst>
              </p:cNvPr>
              <p:cNvSpPr/>
              <p:nvPr/>
            </p:nvSpPr>
            <p:spPr>
              <a:xfrm>
                <a:off x="257452" y="861108"/>
                <a:ext cx="8801835" cy="4864989"/>
              </a:xfrm>
              <a:custGeom>
                <a:avLst/>
                <a:gdLst>
                  <a:gd name="connsiteX0" fmla="*/ 7368466 w 8801835"/>
                  <a:gd name="connsiteY0" fmla="*/ 914426 h 4864989"/>
                  <a:gd name="connsiteX1" fmla="*/ 7315200 w 8801835"/>
                  <a:gd name="connsiteY1" fmla="*/ 905548 h 4864989"/>
                  <a:gd name="connsiteX2" fmla="*/ 7199791 w 8801835"/>
                  <a:gd name="connsiteY2" fmla="*/ 878915 h 4864989"/>
                  <a:gd name="connsiteX3" fmla="*/ 7128769 w 8801835"/>
                  <a:gd name="connsiteY3" fmla="*/ 870038 h 4864989"/>
                  <a:gd name="connsiteX4" fmla="*/ 7093259 w 8801835"/>
                  <a:gd name="connsiteY4" fmla="*/ 861160 h 4864989"/>
                  <a:gd name="connsiteX5" fmla="*/ 7039993 w 8801835"/>
                  <a:gd name="connsiteY5" fmla="*/ 843405 h 4864989"/>
                  <a:gd name="connsiteX6" fmla="*/ 6995604 w 8801835"/>
                  <a:gd name="connsiteY6" fmla="*/ 834527 h 4864989"/>
                  <a:gd name="connsiteX7" fmla="*/ 6968971 w 8801835"/>
                  <a:gd name="connsiteY7" fmla="*/ 825649 h 4864989"/>
                  <a:gd name="connsiteX8" fmla="*/ 6809173 w 8801835"/>
                  <a:gd name="connsiteY8" fmla="*/ 816772 h 4864989"/>
                  <a:gd name="connsiteX9" fmla="*/ 6711519 w 8801835"/>
                  <a:gd name="connsiteY9" fmla="*/ 807894 h 4864989"/>
                  <a:gd name="connsiteX10" fmla="*/ 6542843 w 8801835"/>
                  <a:gd name="connsiteY10" fmla="*/ 816772 h 4864989"/>
                  <a:gd name="connsiteX11" fmla="*/ 6516210 w 8801835"/>
                  <a:gd name="connsiteY11" fmla="*/ 825649 h 4864989"/>
                  <a:gd name="connsiteX12" fmla="*/ 6480699 w 8801835"/>
                  <a:gd name="connsiteY12" fmla="*/ 852282 h 4864989"/>
                  <a:gd name="connsiteX13" fmla="*/ 6400800 w 8801835"/>
                  <a:gd name="connsiteY13" fmla="*/ 878915 h 4864989"/>
                  <a:gd name="connsiteX14" fmla="*/ 6329779 w 8801835"/>
                  <a:gd name="connsiteY14" fmla="*/ 905548 h 4864989"/>
                  <a:gd name="connsiteX15" fmla="*/ 6285391 w 8801835"/>
                  <a:gd name="connsiteY15" fmla="*/ 923304 h 4864989"/>
                  <a:gd name="connsiteX16" fmla="*/ 6249880 w 8801835"/>
                  <a:gd name="connsiteY16" fmla="*/ 941059 h 4864989"/>
                  <a:gd name="connsiteX17" fmla="*/ 6187736 w 8801835"/>
                  <a:gd name="connsiteY17" fmla="*/ 949937 h 4864989"/>
                  <a:gd name="connsiteX18" fmla="*/ 6125593 w 8801835"/>
                  <a:gd name="connsiteY18" fmla="*/ 967692 h 4864989"/>
                  <a:gd name="connsiteX19" fmla="*/ 6045694 w 8801835"/>
                  <a:gd name="connsiteY19" fmla="*/ 1003203 h 4864989"/>
                  <a:gd name="connsiteX20" fmla="*/ 5992428 w 8801835"/>
                  <a:gd name="connsiteY20" fmla="*/ 1020958 h 4864989"/>
                  <a:gd name="connsiteX21" fmla="*/ 5974672 w 8801835"/>
                  <a:gd name="connsiteY21" fmla="*/ 1038713 h 4864989"/>
                  <a:gd name="connsiteX22" fmla="*/ 5868140 w 8801835"/>
                  <a:gd name="connsiteY22" fmla="*/ 1083102 h 4864989"/>
                  <a:gd name="connsiteX23" fmla="*/ 5797119 w 8801835"/>
                  <a:gd name="connsiteY23" fmla="*/ 1091979 h 4864989"/>
                  <a:gd name="connsiteX24" fmla="*/ 5761608 w 8801835"/>
                  <a:gd name="connsiteY24" fmla="*/ 1100857 h 4864989"/>
                  <a:gd name="connsiteX25" fmla="*/ 5717220 w 8801835"/>
                  <a:gd name="connsiteY25" fmla="*/ 1109735 h 4864989"/>
                  <a:gd name="connsiteX26" fmla="*/ 5690587 w 8801835"/>
                  <a:gd name="connsiteY26" fmla="*/ 1118612 h 4864989"/>
                  <a:gd name="connsiteX27" fmla="*/ 5646198 w 8801835"/>
                  <a:gd name="connsiteY27" fmla="*/ 1127490 h 4864989"/>
                  <a:gd name="connsiteX28" fmla="*/ 5406501 w 8801835"/>
                  <a:gd name="connsiteY28" fmla="*/ 1091979 h 4864989"/>
                  <a:gd name="connsiteX29" fmla="*/ 5397624 w 8801835"/>
                  <a:gd name="connsiteY29" fmla="*/ 1047591 h 4864989"/>
                  <a:gd name="connsiteX30" fmla="*/ 5415379 w 8801835"/>
                  <a:gd name="connsiteY30" fmla="*/ 790139 h 4864989"/>
                  <a:gd name="connsiteX31" fmla="*/ 5424257 w 8801835"/>
                  <a:gd name="connsiteY31" fmla="*/ 745750 h 4864989"/>
                  <a:gd name="connsiteX32" fmla="*/ 5450890 w 8801835"/>
                  <a:gd name="connsiteY32" fmla="*/ 630341 h 4864989"/>
                  <a:gd name="connsiteX33" fmla="*/ 5459767 w 8801835"/>
                  <a:gd name="connsiteY33" fmla="*/ 603708 h 4864989"/>
                  <a:gd name="connsiteX34" fmla="*/ 5477523 w 8801835"/>
                  <a:gd name="connsiteY34" fmla="*/ 585952 h 4864989"/>
                  <a:gd name="connsiteX35" fmla="*/ 5486400 w 8801835"/>
                  <a:gd name="connsiteY35" fmla="*/ 550442 h 4864989"/>
                  <a:gd name="connsiteX36" fmla="*/ 5504156 w 8801835"/>
                  <a:gd name="connsiteY36" fmla="*/ 497175 h 4864989"/>
                  <a:gd name="connsiteX37" fmla="*/ 5513033 w 8801835"/>
                  <a:gd name="connsiteY37" fmla="*/ 461665 h 4864989"/>
                  <a:gd name="connsiteX38" fmla="*/ 5530789 w 8801835"/>
                  <a:gd name="connsiteY38" fmla="*/ 408399 h 4864989"/>
                  <a:gd name="connsiteX39" fmla="*/ 5539666 w 8801835"/>
                  <a:gd name="connsiteY39" fmla="*/ 381766 h 4864989"/>
                  <a:gd name="connsiteX40" fmla="*/ 5530789 w 8801835"/>
                  <a:gd name="connsiteY40" fmla="*/ 239723 h 4864989"/>
                  <a:gd name="connsiteX41" fmla="*/ 5513033 w 8801835"/>
                  <a:gd name="connsiteY41" fmla="*/ 213090 h 4864989"/>
                  <a:gd name="connsiteX42" fmla="*/ 5459767 w 8801835"/>
                  <a:gd name="connsiteY42" fmla="*/ 195335 h 4864989"/>
                  <a:gd name="connsiteX43" fmla="*/ 5353235 w 8801835"/>
                  <a:gd name="connsiteY43" fmla="*/ 177579 h 4864989"/>
                  <a:gd name="connsiteX44" fmla="*/ 5299969 w 8801835"/>
                  <a:gd name="connsiteY44" fmla="*/ 159824 h 4864989"/>
                  <a:gd name="connsiteX45" fmla="*/ 5175682 w 8801835"/>
                  <a:gd name="connsiteY45" fmla="*/ 142069 h 4864989"/>
                  <a:gd name="connsiteX46" fmla="*/ 5069150 w 8801835"/>
                  <a:gd name="connsiteY46" fmla="*/ 115436 h 4864989"/>
                  <a:gd name="connsiteX47" fmla="*/ 5033639 w 8801835"/>
                  <a:gd name="connsiteY47" fmla="*/ 97680 h 4864989"/>
                  <a:gd name="connsiteX48" fmla="*/ 5007006 w 8801835"/>
                  <a:gd name="connsiteY48" fmla="*/ 88803 h 4864989"/>
                  <a:gd name="connsiteX49" fmla="*/ 4971496 w 8801835"/>
                  <a:gd name="connsiteY49" fmla="*/ 79925 h 4864989"/>
                  <a:gd name="connsiteX50" fmla="*/ 4944863 w 8801835"/>
                  <a:gd name="connsiteY50" fmla="*/ 71047 h 4864989"/>
                  <a:gd name="connsiteX51" fmla="*/ 4838331 w 8801835"/>
                  <a:gd name="connsiteY51" fmla="*/ 53292 h 4864989"/>
                  <a:gd name="connsiteX52" fmla="*/ 4802820 w 8801835"/>
                  <a:gd name="connsiteY52" fmla="*/ 44414 h 4864989"/>
                  <a:gd name="connsiteX53" fmla="*/ 4776187 w 8801835"/>
                  <a:gd name="connsiteY53" fmla="*/ 35537 h 4864989"/>
                  <a:gd name="connsiteX54" fmla="*/ 4580878 w 8801835"/>
                  <a:gd name="connsiteY54" fmla="*/ 17781 h 4864989"/>
                  <a:gd name="connsiteX55" fmla="*/ 4500979 w 8801835"/>
                  <a:gd name="connsiteY55" fmla="*/ 26 h 4864989"/>
                  <a:gd name="connsiteX56" fmla="*/ 4447713 w 8801835"/>
                  <a:gd name="connsiteY56" fmla="*/ 17781 h 4864989"/>
                  <a:gd name="connsiteX57" fmla="*/ 4412202 w 8801835"/>
                  <a:gd name="connsiteY57" fmla="*/ 53292 h 4864989"/>
                  <a:gd name="connsiteX58" fmla="*/ 4376692 w 8801835"/>
                  <a:gd name="connsiteY58" fmla="*/ 133191 h 4864989"/>
                  <a:gd name="connsiteX59" fmla="*/ 4358936 w 8801835"/>
                  <a:gd name="connsiteY59" fmla="*/ 150946 h 4864989"/>
                  <a:gd name="connsiteX60" fmla="*/ 4332303 w 8801835"/>
                  <a:gd name="connsiteY60" fmla="*/ 239723 h 4864989"/>
                  <a:gd name="connsiteX61" fmla="*/ 4323426 w 8801835"/>
                  <a:gd name="connsiteY61" fmla="*/ 284111 h 4864989"/>
                  <a:gd name="connsiteX62" fmla="*/ 4305670 w 8801835"/>
                  <a:gd name="connsiteY62" fmla="*/ 310744 h 4864989"/>
                  <a:gd name="connsiteX63" fmla="*/ 4287915 w 8801835"/>
                  <a:gd name="connsiteY63" fmla="*/ 346255 h 4864989"/>
                  <a:gd name="connsiteX64" fmla="*/ 4270160 w 8801835"/>
                  <a:gd name="connsiteY64" fmla="*/ 372888 h 4864989"/>
                  <a:gd name="connsiteX65" fmla="*/ 4261282 w 8801835"/>
                  <a:gd name="connsiteY65" fmla="*/ 399521 h 4864989"/>
                  <a:gd name="connsiteX66" fmla="*/ 4234649 w 8801835"/>
                  <a:gd name="connsiteY66" fmla="*/ 408399 h 4864989"/>
                  <a:gd name="connsiteX67" fmla="*/ 4208016 w 8801835"/>
                  <a:gd name="connsiteY67" fmla="*/ 426154 h 4864989"/>
                  <a:gd name="connsiteX68" fmla="*/ 4092606 w 8801835"/>
                  <a:gd name="connsiteY68" fmla="*/ 408399 h 4864989"/>
                  <a:gd name="connsiteX69" fmla="*/ 4065973 w 8801835"/>
                  <a:gd name="connsiteY69" fmla="*/ 399521 h 4864989"/>
                  <a:gd name="connsiteX70" fmla="*/ 4003830 w 8801835"/>
                  <a:gd name="connsiteY70" fmla="*/ 355133 h 4864989"/>
                  <a:gd name="connsiteX71" fmla="*/ 3986074 w 8801835"/>
                  <a:gd name="connsiteY71" fmla="*/ 337377 h 4864989"/>
                  <a:gd name="connsiteX72" fmla="*/ 3861787 w 8801835"/>
                  <a:gd name="connsiteY72" fmla="*/ 275234 h 4864989"/>
                  <a:gd name="connsiteX73" fmla="*/ 3773010 w 8801835"/>
                  <a:gd name="connsiteY73" fmla="*/ 257478 h 4864989"/>
                  <a:gd name="connsiteX74" fmla="*/ 3666478 w 8801835"/>
                  <a:gd name="connsiteY74" fmla="*/ 239723 h 4864989"/>
                  <a:gd name="connsiteX75" fmla="*/ 3639845 w 8801835"/>
                  <a:gd name="connsiteY75" fmla="*/ 230845 h 4864989"/>
                  <a:gd name="connsiteX76" fmla="*/ 3346882 w 8801835"/>
                  <a:gd name="connsiteY76" fmla="*/ 213090 h 4864989"/>
                  <a:gd name="connsiteX77" fmla="*/ 3036164 w 8801835"/>
                  <a:gd name="connsiteY77" fmla="*/ 221968 h 4864989"/>
                  <a:gd name="connsiteX78" fmla="*/ 2965142 w 8801835"/>
                  <a:gd name="connsiteY78" fmla="*/ 230845 h 4864989"/>
                  <a:gd name="connsiteX79" fmla="*/ 2805344 w 8801835"/>
                  <a:gd name="connsiteY79" fmla="*/ 248601 h 4864989"/>
                  <a:gd name="connsiteX80" fmla="*/ 2734323 w 8801835"/>
                  <a:gd name="connsiteY80" fmla="*/ 257478 h 4864989"/>
                  <a:gd name="connsiteX81" fmla="*/ 2654424 w 8801835"/>
                  <a:gd name="connsiteY81" fmla="*/ 266356 h 4864989"/>
                  <a:gd name="connsiteX82" fmla="*/ 2583402 w 8801835"/>
                  <a:gd name="connsiteY82" fmla="*/ 284111 h 4864989"/>
                  <a:gd name="connsiteX83" fmla="*/ 2539014 w 8801835"/>
                  <a:gd name="connsiteY83" fmla="*/ 292989 h 4864989"/>
                  <a:gd name="connsiteX84" fmla="*/ 2370338 w 8801835"/>
                  <a:gd name="connsiteY84" fmla="*/ 284111 h 4864989"/>
                  <a:gd name="connsiteX85" fmla="*/ 2317072 w 8801835"/>
                  <a:gd name="connsiteY85" fmla="*/ 266356 h 4864989"/>
                  <a:gd name="connsiteX86" fmla="*/ 2237173 w 8801835"/>
                  <a:gd name="connsiteY86" fmla="*/ 239723 h 4864989"/>
                  <a:gd name="connsiteX87" fmla="*/ 2157274 w 8801835"/>
                  <a:gd name="connsiteY87" fmla="*/ 221968 h 4864989"/>
                  <a:gd name="connsiteX88" fmla="*/ 2041865 w 8801835"/>
                  <a:gd name="connsiteY88" fmla="*/ 204212 h 4864989"/>
                  <a:gd name="connsiteX89" fmla="*/ 1811045 w 8801835"/>
                  <a:gd name="connsiteY89" fmla="*/ 213090 h 4864989"/>
                  <a:gd name="connsiteX90" fmla="*/ 1757779 w 8801835"/>
                  <a:gd name="connsiteY90" fmla="*/ 221968 h 4864989"/>
                  <a:gd name="connsiteX91" fmla="*/ 1677880 w 8801835"/>
                  <a:gd name="connsiteY91" fmla="*/ 230845 h 4864989"/>
                  <a:gd name="connsiteX92" fmla="*/ 1606859 w 8801835"/>
                  <a:gd name="connsiteY92" fmla="*/ 248601 h 4864989"/>
                  <a:gd name="connsiteX93" fmla="*/ 1562470 w 8801835"/>
                  <a:gd name="connsiteY93" fmla="*/ 284111 h 4864989"/>
                  <a:gd name="connsiteX94" fmla="*/ 1526960 w 8801835"/>
                  <a:gd name="connsiteY94" fmla="*/ 328500 h 4864989"/>
                  <a:gd name="connsiteX95" fmla="*/ 1491449 w 8801835"/>
                  <a:gd name="connsiteY95" fmla="*/ 381766 h 4864989"/>
                  <a:gd name="connsiteX96" fmla="*/ 1482571 w 8801835"/>
                  <a:gd name="connsiteY96" fmla="*/ 408399 h 4864989"/>
                  <a:gd name="connsiteX97" fmla="*/ 1464816 w 8801835"/>
                  <a:gd name="connsiteY97" fmla="*/ 443909 h 4864989"/>
                  <a:gd name="connsiteX98" fmla="*/ 1447061 w 8801835"/>
                  <a:gd name="connsiteY98" fmla="*/ 461665 h 4864989"/>
                  <a:gd name="connsiteX99" fmla="*/ 1429305 w 8801835"/>
                  <a:gd name="connsiteY99" fmla="*/ 488298 h 4864989"/>
                  <a:gd name="connsiteX100" fmla="*/ 1384917 w 8801835"/>
                  <a:gd name="connsiteY100" fmla="*/ 568197 h 4864989"/>
                  <a:gd name="connsiteX101" fmla="*/ 1367162 w 8801835"/>
                  <a:gd name="connsiteY101" fmla="*/ 594830 h 4864989"/>
                  <a:gd name="connsiteX102" fmla="*/ 1305018 w 8801835"/>
                  <a:gd name="connsiteY102" fmla="*/ 648096 h 4864989"/>
                  <a:gd name="connsiteX103" fmla="*/ 1269507 w 8801835"/>
                  <a:gd name="connsiteY103" fmla="*/ 683607 h 4864989"/>
                  <a:gd name="connsiteX104" fmla="*/ 1242874 w 8801835"/>
                  <a:gd name="connsiteY104" fmla="*/ 701362 h 4864989"/>
                  <a:gd name="connsiteX105" fmla="*/ 1189608 w 8801835"/>
                  <a:gd name="connsiteY105" fmla="*/ 745750 h 4864989"/>
                  <a:gd name="connsiteX106" fmla="*/ 1145220 w 8801835"/>
                  <a:gd name="connsiteY106" fmla="*/ 772383 h 4864989"/>
                  <a:gd name="connsiteX107" fmla="*/ 1127465 w 8801835"/>
                  <a:gd name="connsiteY107" fmla="*/ 790139 h 4864989"/>
                  <a:gd name="connsiteX108" fmla="*/ 1074198 w 8801835"/>
                  <a:gd name="connsiteY108" fmla="*/ 825649 h 4864989"/>
                  <a:gd name="connsiteX109" fmla="*/ 1020932 w 8801835"/>
                  <a:gd name="connsiteY109" fmla="*/ 852282 h 4864989"/>
                  <a:gd name="connsiteX110" fmla="*/ 958789 w 8801835"/>
                  <a:gd name="connsiteY110" fmla="*/ 896671 h 4864989"/>
                  <a:gd name="connsiteX111" fmla="*/ 941033 w 8801835"/>
                  <a:gd name="connsiteY111" fmla="*/ 923304 h 4864989"/>
                  <a:gd name="connsiteX112" fmla="*/ 905523 w 8801835"/>
                  <a:gd name="connsiteY112" fmla="*/ 941059 h 4864989"/>
                  <a:gd name="connsiteX113" fmla="*/ 843379 w 8801835"/>
                  <a:gd name="connsiteY113" fmla="*/ 1003203 h 4864989"/>
                  <a:gd name="connsiteX114" fmla="*/ 816746 w 8801835"/>
                  <a:gd name="connsiteY114" fmla="*/ 1029836 h 4864989"/>
                  <a:gd name="connsiteX115" fmla="*/ 790113 w 8801835"/>
                  <a:gd name="connsiteY115" fmla="*/ 1056469 h 4864989"/>
                  <a:gd name="connsiteX116" fmla="*/ 719092 w 8801835"/>
                  <a:gd name="connsiteY116" fmla="*/ 1100857 h 4864989"/>
                  <a:gd name="connsiteX117" fmla="*/ 648070 w 8801835"/>
                  <a:gd name="connsiteY117" fmla="*/ 1171878 h 4864989"/>
                  <a:gd name="connsiteX118" fmla="*/ 577049 w 8801835"/>
                  <a:gd name="connsiteY118" fmla="*/ 1216267 h 4864989"/>
                  <a:gd name="connsiteX119" fmla="*/ 506028 w 8801835"/>
                  <a:gd name="connsiteY119" fmla="*/ 1278410 h 4864989"/>
                  <a:gd name="connsiteX120" fmla="*/ 417251 w 8801835"/>
                  <a:gd name="connsiteY120" fmla="*/ 1322799 h 4864989"/>
                  <a:gd name="connsiteX121" fmla="*/ 337352 w 8801835"/>
                  <a:gd name="connsiteY121" fmla="*/ 1376065 h 4864989"/>
                  <a:gd name="connsiteX122" fmla="*/ 310719 w 8801835"/>
                  <a:gd name="connsiteY122" fmla="*/ 1393820 h 4864989"/>
                  <a:gd name="connsiteX123" fmla="*/ 230820 w 8801835"/>
                  <a:gd name="connsiteY123" fmla="*/ 1482597 h 4864989"/>
                  <a:gd name="connsiteX124" fmla="*/ 221942 w 8801835"/>
                  <a:gd name="connsiteY124" fmla="*/ 1509230 h 4864989"/>
                  <a:gd name="connsiteX125" fmla="*/ 204187 w 8801835"/>
                  <a:gd name="connsiteY125" fmla="*/ 1535863 h 4864989"/>
                  <a:gd name="connsiteX126" fmla="*/ 168676 w 8801835"/>
                  <a:gd name="connsiteY126" fmla="*/ 1598007 h 4864989"/>
                  <a:gd name="connsiteX127" fmla="*/ 133165 w 8801835"/>
                  <a:gd name="connsiteY127" fmla="*/ 1669028 h 4864989"/>
                  <a:gd name="connsiteX128" fmla="*/ 115410 w 8801835"/>
                  <a:gd name="connsiteY128" fmla="*/ 1722294 h 4864989"/>
                  <a:gd name="connsiteX129" fmla="*/ 88777 w 8801835"/>
                  <a:gd name="connsiteY129" fmla="*/ 1757805 h 4864989"/>
                  <a:gd name="connsiteX130" fmla="*/ 71022 w 8801835"/>
                  <a:gd name="connsiteY130" fmla="*/ 1837704 h 4864989"/>
                  <a:gd name="connsiteX131" fmla="*/ 62144 w 8801835"/>
                  <a:gd name="connsiteY131" fmla="*/ 1864337 h 4864989"/>
                  <a:gd name="connsiteX132" fmla="*/ 53266 w 8801835"/>
                  <a:gd name="connsiteY132" fmla="*/ 1899847 h 4864989"/>
                  <a:gd name="connsiteX133" fmla="*/ 35511 w 8801835"/>
                  <a:gd name="connsiteY133" fmla="*/ 1944236 h 4864989"/>
                  <a:gd name="connsiteX134" fmla="*/ 8878 w 8801835"/>
                  <a:gd name="connsiteY134" fmla="*/ 2006379 h 4864989"/>
                  <a:gd name="connsiteX135" fmla="*/ 0 w 8801835"/>
                  <a:gd name="connsiteY135" fmla="*/ 2139544 h 4864989"/>
                  <a:gd name="connsiteX136" fmla="*/ 17756 w 8801835"/>
                  <a:gd name="connsiteY136" fmla="*/ 2299342 h 4864989"/>
                  <a:gd name="connsiteX137" fmla="*/ 26633 w 8801835"/>
                  <a:gd name="connsiteY137" fmla="*/ 2396997 h 4864989"/>
                  <a:gd name="connsiteX138" fmla="*/ 35511 w 8801835"/>
                  <a:gd name="connsiteY138" fmla="*/ 2867513 h 4864989"/>
                  <a:gd name="connsiteX139" fmla="*/ 44389 w 8801835"/>
                  <a:gd name="connsiteY139" fmla="*/ 2920779 h 4864989"/>
                  <a:gd name="connsiteX140" fmla="*/ 71022 w 8801835"/>
                  <a:gd name="connsiteY140" fmla="*/ 3000678 h 4864989"/>
                  <a:gd name="connsiteX141" fmla="*/ 79899 w 8801835"/>
                  <a:gd name="connsiteY141" fmla="*/ 3027311 h 4864989"/>
                  <a:gd name="connsiteX142" fmla="*/ 106532 w 8801835"/>
                  <a:gd name="connsiteY142" fmla="*/ 3124966 h 4864989"/>
                  <a:gd name="connsiteX143" fmla="*/ 124288 w 8801835"/>
                  <a:gd name="connsiteY143" fmla="*/ 3178232 h 4864989"/>
                  <a:gd name="connsiteX144" fmla="*/ 159798 w 8801835"/>
                  <a:gd name="connsiteY144" fmla="*/ 3258131 h 4864989"/>
                  <a:gd name="connsiteX145" fmla="*/ 195309 w 8801835"/>
                  <a:gd name="connsiteY145" fmla="*/ 3355785 h 4864989"/>
                  <a:gd name="connsiteX146" fmla="*/ 204187 w 8801835"/>
                  <a:gd name="connsiteY146" fmla="*/ 3382418 h 4864989"/>
                  <a:gd name="connsiteX147" fmla="*/ 213065 w 8801835"/>
                  <a:gd name="connsiteY147" fmla="*/ 3435684 h 4864989"/>
                  <a:gd name="connsiteX148" fmla="*/ 221942 w 8801835"/>
                  <a:gd name="connsiteY148" fmla="*/ 3542216 h 4864989"/>
                  <a:gd name="connsiteX149" fmla="*/ 239698 w 8801835"/>
                  <a:gd name="connsiteY149" fmla="*/ 3604360 h 4864989"/>
                  <a:gd name="connsiteX150" fmla="*/ 257453 w 8801835"/>
                  <a:gd name="connsiteY150" fmla="*/ 4021610 h 4864989"/>
                  <a:gd name="connsiteX151" fmla="*/ 319597 w 8801835"/>
                  <a:gd name="connsiteY151" fmla="*/ 4065999 h 4864989"/>
                  <a:gd name="connsiteX152" fmla="*/ 372863 w 8801835"/>
                  <a:gd name="connsiteY152" fmla="*/ 4110387 h 4864989"/>
                  <a:gd name="connsiteX153" fmla="*/ 408373 w 8801835"/>
                  <a:gd name="connsiteY153" fmla="*/ 4128142 h 4864989"/>
                  <a:gd name="connsiteX154" fmla="*/ 426129 w 8801835"/>
                  <a:gd name="connsiteY154" fmla="*/ 4145898 h 4864989"/>
                  <a:gd name="connsiteX155" fmla="*/ 461639 w 8801835"/>
                  <a:gd name="connsiteY155" fmla="*/ 4172531 h 4864989"/>
                  <a:gd name="connsiteX156" fmla="*/ 523783 w 8801835"/>
                  <a:gd name="connsiteY156" fmla="*/ 4199164 h 4864989"/>
                  <a:gd name="connsiteX157" fmla="*/ 541538 w 8801835"/>
                  <a:gd name="connsiteY157" fmla="*/ 4225797 h 4864989"/>
                  <a:gd name="connsiteX158" fmla="*/ 568171 w 8801835"/>
                  <a:gd name="connsiteY158" fmla="*/ 4234675 h 4864989"/>
                  <a:gd name="connsiteX159" fmla="*/ 603682 w 8801835"/>
                  <a:gd name="connsiteY159" fmla="*/ 4252430 h 4864989"/>
                  <a:gd name="connsiteX160" fmla="*/ 639193 w 8801835"/>
                  <a:gd name="connsiteY160" fmla="*/ 4279063 h 4864989"/>
                  <a:gd name="connsiteX161" fmla="*/ 683581 w 8801835"/>
                  <a:gd name="connsiteY161" fmla="*/ 4296818 h 4864989"/>
                  <a:gd name="connsiteX162" fmla="*/ 719092 w 8801835"/>
                  <a:gd name="connsiteY162" fmla="*/ 4323451 h 4864989"/>
                  <a:gd name="connsiteX163" fmla="*/ 754602 w 8801835"/>
                  <a:gd name="connsiteY163" fmla="*/ 4341207 h 4864989"/>
                  <a:gd name="connsiteX164" fmla="*/ 772358 w 8801835"/>
                  <a:gd name="connsiteY164" fmla="*/ 4367840 h 4864989"/>
                  <a:gd name="connsiteX165" fmla="*/ 852257 w 8801835"/>
                  <a:gd name="connsiteY165" fmla="*/ 4412228 h 4864989"/>
                  <a:gd name="connsiteX166" fmla="*/ 887767 w 8801835"/>
                  <a:gd name="connsiteY166" fmla="*/ 4438861 h 4864989"/>
                  <a:gd name="connsiteX167" fmla="*/ 949911 w 8801835"/>
                  <a:gd name="connsiteY167" fmla="*/ 4456616 h 4864989"/>
                  <a:gd name="connsiteX168" fmla="*/ 1003177 w 8801835"/>
                  <a:gd name="connsiteY168" fmla="*/ 4483249 h 4864989"/>
                  <a:gd name="connsiteX169" fmla="*/ 1020932 w 8801835"/>
                  <a:gd name="connsiteY169" fmla="*/ 4501005 h 4864989"/>
                  <a:gd name="connsiteX170" fmla="*/ 1074198 w 8801835"/>
                  <a:gd name="connsiteY170" fmla="*/ 4527638 h 4864989"/>
                  <a:gd name="connsiteX171" fmla="*/ 1100831 w 8801835"/>
                  <a:gd name="connsiteY171" fmla="*/ 4545393 h 4864989"/>
                  <a:gd name="connsiteX172" fmla="*/ 1127465 w 8801835"/>
                  <a:gd name="connsiteY172" fmla="*/ 4554271 h 4864989"/>
                  <a:gd name="connsiteX173" fmla="*/ 1198486 w 8801835"/>
                  <a:gd name="connsiteY173" fmla="*/ 4598659 h 4864989"/>
                  <a:gd name="connsiteX174" fmla="*/ 1269507 w 8801835"/>
                  <a:gd name="connsiteY174" fmla="*/ 4625292 h 4864989"/>
                  <a:gd name="connsiteX175" fmla="*/ 1287263 w 8801835"/>
                  <a:gd name="connsiteY175" fmla="*/ 4643047 h 4864989"/>
                  <a:gd name="connsiteX176" fmla="*/ 1393795 w 8801835"/>
                  <a:gd name="connsiteY176" fmla="*/ 4660803 h 4864989"/>
                  <a:gd name="connsiteX177" fmla="*/ 1828800 w 8801835"/>
                  <a:gd name="connsiteY177" fmla="*/ 4678558 h 4864989"/>
                  <a:gd name="connsiteX178" fmla="*/ 2015231 w 8801835"/>
                  <a:gd name="connsiteY178" fmla="*/ 4687436 h 4864989"/>
                  <a:gd name="connsiteX179" fmla="*/ 2059620 w 8801835"/>
                  <a:gd name="connsiteY179" fmla="*/ 4696313 h 4864989"/>
                  <a:gd name="connsiteX180" fmla="*/ 2095131 w 8801835"/>
                  <a:gd name="connsiteY180" fmla="*/ 4705191 h 4864989"/>
                  <a:gd name="connsiteX181" fmla="*/ 2228296 w 8801835"/>
                  <a:gd name="connsiteY181" fmla="*/ 4714069 h 4864989"/>
                  <a:gd name="connsiteX182" fmla="*/ 2476870 w 8801835"/>
                  <a:gd name="connsiteY182" fmla="*/ 4731824 h 4864989"/>
                  <a:gd name="connsiteX183" fmla="*/ 2539014 w 8801835"/>
                  <a:gd name="connsiteY183" fmla="*/ 4740702 h 4864989"/>
                  <a:gd name="connsiteX184" fmla="*/ 2823099 w 8801835"/>
                  <a:gd name="connsiteY184" fmla="*/ 4749579 h 4864989"/>
                  <a:gd name="connsiteX185" fmla="*/ 2876365 w 8801835"/>
                  <a:gd name="connsiteY185" fmla="*/ 4767335 h 4864989"/>
                  <a:gd name="connsiteX186" fmla="*/ 2902998 w 8801835"/>
                  <a:gd name="connsiteY186" fmla="*/ 4776212 h 4864989"/>
                  <a:gd name="connsiteX187" fmla="*/ 2982898 w 8801835"/>
                  <a:gd name="connsiteY187" fmla="*/ 4811723 h 4864989"/>
                  <a:gd name="connsiteX188" fmla="*/ 3053919 w 8801835"/>
                  <a:gd name="connsiteY188" fmla="*/ 4838356 h 4864989"/>
                  <a:gd name="connsiteX189" fmla="*/ 3089430 w 8801835"/>
                  <a:gd name="connsiteY189" fmla="*/ 4847234 h 4864989"/>
                  <a:gd name="connsiteX190" fmla="*/ 3151573 w 8801835"/>
                  <a:gd name="connsiteY190" fmla="*/ 4864989 h 4864989"/>
                  <a:gd name="connsiteX191" fmla="*/ 4962618 w 8801835"/>
                  <a:gd name="connsiteY191" fmla="*/ 4856111 h 4864989"/>
                  <a:gd name="connsiteX192" fmla="*/ 5140171 w 8801835"/>
                  <a:gd name="connsiteY192" fmla="*/ 4847234 h 4864989"/>
                  <a:gd name="connsiteX193" fmla="*/ 5211193 w 8801835"/>
                  <a:gd name="connsiteY193" fmla="*/ 4829478 h 4864989"/>
                  <a:gd name="connsiteX194" fmla="*/ 5388746 w 8801835"/>
                  <a:gd name="connsiteY194" fmla="*/ 4811723 h 4864989"/>
                  <a:gd name="connsiteX195" fmla="*/ 5433134 w 8801835"/>
                  <a:gd name="connsiteY195" fmla="*/ 4802845 h 4864989"/>
                  <a:gd name="connsiteX196" fmla="*/ 5459767 w 8801835"/>
                  <a:gd name="connsiteY196" fmla="*/ 4793968 h 4864989"/>
                  <a:gd name="connsiteX197" fmla="*/ 5628443 w 8801835"/>
                  <a:gd name="connsiteY197" fmla="*/ 4776212 h 4864989"/>
                  <a:gd name="connsiteX198" fmla="*/ 5681709 w 8801835"/>
                  <a:gd name="connsiteY198" fmla="*/ 4767335 h 4864989"/>
                  <a:gd name="connsiteX199" fmla="*/ 5708342 w 8801835"/>
                  <a:gd name="connsiteY199" fmla="*/ 4749579 h 4864989"/>
                  <a:gd name="connsiteX200" fmla="*/ 5797119 w 8801835"/>
                  <a:gd name="connsiteY200" fmla="*/ 4731824 h 4864989"/>
                  <a:gd name="connsiteX201" fmla="*/ 5921406 w 8801835"/>
                  <a:gd name="connsiteY201" fmla="*/ 4714069 h 4864989"/>
                  <a:gd name="connsiteX202" fmla="*/ 5956917 w 8801835"/>
                  <a:gd name="connsiteY202" fmla="*/ 4705191 h 4864989"/>
                  <a:gd name="connsiteX203" fmla="*/ 5983550 w 8801835"/>
                  <a:gd name="connsiteY203" fmla="*/ 4696313 h 4864989"/>
                  <a:gd name="connsiteX204" fmla="*/ 6116715 w 8801835"/>
                  <a:gd name="connsiteY204" fmla="*/ 4660803 h 4864989"/>
                  <a:gd name="connsiteX205" fmla="*/ 6143348 w 8801835"/>
                  <a:gd name="connsiteY205" fmla="*/ 4643047 h 4864989"/>
                  <a:gd name="connsiteX206" fmla="*/ 6178859 w 8801835"/>
                  <a:gd name="connsiteY206" fmla="*/ 4634170 h 4864989"/>
                  <a:gd name="connsiteX207" fmla="*/ 6214369 w 8801835"/>
                  <a:gd name="connsiteY207" fmla="*/ 4616414 h 4864989"/>
                  <a:gd name="connsiteX208" fmla="*/ 6258758 w 8801835"/>
                  <a:gd name="connsiteY208" fmla="*/ 4572026 h 4864989"/>
                  <a:gd name="connsiteX209" fmla="*/ 6285391 w 8801835"/>
                  <a:gd name="connsiteY209" fmla="*/ 4545393 h 4864989"/>
                  <a:gd name="connsiteX210" fmla="*/ 6312024 w 8801835"/>
                  <a:gd name="connsiteY210" fmla="*/ 4536515 h 4864989"/>
                  <a:gd name="connsiteX211" fmla="*/ 6338657 w 8801835"/>
                  <a:gd name="connsiteY211" fmla="*/ 4518760 h 4864989"/>
                  <a:gd name="connsiteX212" fmla="*/ 6418556 w 8801835"/>
                  <a:gd name="connsiteY212" fmla="*/ 4492127 h 4864989"/>
                  <a:gd name="connsiteX213" fmla="*/ 6445189 w 8801835"/>
                  <a:gd name="connsiteY213" fmla="*/ 4474372 h 4864989"/>
                  <a:gd name="connsiteX214" fmla="*/ 6462944 w 8801835"/>
                  <a:gd name="connsiteY214" fmla="*/ 4456616 h 4864989"/>
                  <a:gd name="connsiteX215" fmla="*/ 6489577 w 8801835"/>
                  <a:gd name="connsiteY215" fmla="*/ 4447739 h 4864989"/>
                  <a:gd name="connsiteX216" fmla="*/ 6533965 w 8801835"/>
                  <a:gd name="connsiteY216" fmla="*/ 4412228 h 4864989"/>
                  <a:gd name="connsiteX217" fmla="*/ 6560598 w 8801835"/>
                  <a:gd name="connsiteY217" fmla="*/ 4403350 h 4864989"/>
                  <a:gd name="connsiteX218" fmla="*/ 6649375 w 8801835"/>
                  <a:gd name="connsiteY218" fmla="*/ 4358962 h 4864989"/>
                  <a:gd name="connsiteX219" fmla="*/ 6702641 w 8801835"/>
                  <a:gd name="connsiteY219" fmla="*/ 4332329 h 4864989"/>
                  <a:gd name="connsiteX220" fmla="*/ 6720397 w 8801835"/>
                  <a:gd name="connsiteY220" fmla="*/ 4314574 h 4864989"/>
                  <a:gd name="connsiteX221" fmla="*/ 6764785 w 8801835"/>
                  <a:gd name="connsiteY221" fmla="*/ 4305696 h 4864989"/>
                  <a:gd name="connsiteX222" fmla="*/ 6809173 w 8801835"/>
                  <a:gd name="connsiteY222" fmla="*/ 4279063 h 4864989"/>
                  <a:gd name="connsiteX223" fmla="*/ 6853562 w 8801835"/>
                  <a:gd name="connsiteY223" fmla="*/ 4261308 h 4864989"/>
                  <a:gd name="connsiteX224" fmla="*/ 6889072 w 8801835"/>
                  <a:gd name="connsiteY224" fmla="*/ 4216919 h 4864989"/>
                  <a:gd name="connsiteX225" fmla="*/ 6906828 w 8801835"/>
                  <a:gd name="connsiteY225" fmla="*/ 4199164 h 4864989"/>
                  <a:gd name="connsiteX226" fmla="*/ 6915705 w 8801835"/>
                  <a:gd name="connsiteY226" fmla="*/ 4163653 h 4864989"/>
                  <a:gd name="connsiteX227" fmla="*/ 6933461 w 8801835"/>
                  <a:gd name="connsiteY227" fmla="*/ 4137020 h 4864989"/>
                  <a:gd name="connsiteX228" fmla="*/ 6995604 w 8801835"/>
                  <a:gd name="connsiteY228" fmla="*/ 4057121 h 4864989"/>
                  <a:gd name="connsiteX229" fmla="*/ 7013360 w 8801835"/>
                  <a:gd name="connsiteY229" fmla="*/ 4039366 h 4864989"/>
                  <a:gd name="connsiteX230" fmla="*/ 7031115 w 8801835"/>
                  <a:gd name="connsiteY230" fmla="*/ 4012733 h 4864989"/>
                  <a:gd name="connsiteX231" fmla="*/ 7048870 w 8801835"/>
                  <a:gd name="connsiteY231" fmla="*/ 3994977 h 4864989"/>
                  <a:gd name="connsiteX232" fmla="*/ 7093259 w 8801835"/>
                  <a:gd name="connsiteY232" fmla="*/ 3932834 h 4864989"/>
                  <a:gd name="connsiteX233" fmla="*/ 7119892 w 8801835"/>
                  <a:gd name="connsiteY233" fmla="*/ 3888445 h 4864989"/>
                  <a:gd name="connsiteX234" fmla="*/ 7164280 w 8801835"/>
                  <a:gd name="connsiteY234" fmla="*/ 3844057 h 4864989"/>
                  <a:gd name="connsiteX235" fmla="*/ 7173158 w 8801835"/>
                  <a:gd name="connsiteY235" fmla="*/ 3817424 h 4864989"/>
                  <a:gd name="connsiteX236" fmla="*/ 7226424 w 8801835"/>
                  <a:gd name="connsiteY236" fmla="*/ 3746403 h 4864989"/>
                  <a:gd name="connsiteX237" fmla="*/ 7244179 w 8801835"/>
                  <a:gd name="connsiteY237" fmla="*/ 3719770 h 4864989"/>
                  <a:gd name="connsiteX238" fmla="*/ 7253057 w 8801835"/>
                  <a:gd name="connsiteY238" fmla="*/ 3693137 h 4864989"/>
                  <a:gd name="connsiteX239" fmla="*/ 7306323 w 8801835"/>
                  <a:gd name="connsiteY239" fmla="*/ 3684259 h 4864989"/>
                  <a:gd name="connsiteX240" fmla="*/ 7368466 w 8801835"/>
                  <a:gd name="connsiteY240" fmla="*/ 3675381 h 4864989"/>
                  <a:gd name="connsiteX241" fmla="*/ 7403977 w 8801835"/>
                  <a:gd name="connsiteY241" fmla="*/ 3666504 h 4864989"/>
                  <a:gd name="connsiteX242" fmla="*/ 7448365 w 8801835"/>
                  <a:gd name="connsiteY242" fmla="*/ 3657626 h 4864989"/>
                  <a:gd name="connsiteX243" fmla="*/ 7483876 w 8801835"/>
                  <a:gd name="connsiteY243" fmla="*/ 3648748 h 4864989"/>
                  <a:gd name="connsiteX244" fmla="*/ 7563775 w 8801835"/>
                  <a:gd name="connsiteY244" fmla="*/ 3630993 h 4864989"/>
                  <a:gd name="connsiteX245" fmla="*/ 7652552 w 8801835"/>
                  <a:gd name="connsiteY245" fmla="*/ 3613238 h 4864989"/>
                  <a:gd name="connsiteX246" fmla="*/ 7679185 w 8801835"/>
                  <a:gd name="connsiteY246" fmla="*/ 3684259 h 4864989"/>
                  <a:gd name="connsiteX247" fmla="*/ 7714696 w 8801835"/>
                  <a:gd name="connsiteY247" fmla="*/ 3746403 h 4864989"/>
                  <a:gd name="connsiteX248" fmla="*/ 7723573 w 8801835"/>
                  <a:gd name="connsiteY248" fmla="*/ 3773036 h 4864989"/>
                  <a:gd name="connsiteX249" fmla="*/ 7750206 w 8801835"/>
                  <a:gd name="connsiteY249" fmla="*/ 3790791 h 4864989"/>
                  <a:gd name="connsiteX250" fmla="*/ 7785717 w 8801835"/>
                  <a:gd name="connsiteY250" fmla="*/ 3799669 h 4864989"/>
                  <a:gd name="connsiteX251" fmla="*/ 7927760 w 8801835"/>
                  <a:gd name="connsiteY251" fmla="*/ 3808546 h 4864989"/>
                  <a:gd name="connsiteX252" fmla="*/ 8105313 w 8801835"/>
                  <a:gd name="connsiteY252" fmla="*/ 3835179 h 4864989"/>
                  <a:gd name="connsiteX253" fmla="*/ 8220723 w 8801835"/>
                  <a:gd name="connsiteY253" fmla="*/ 3861812 h 4864989"/>
                  <a:gd name="connsiteX254" fmla="*/ 8247356 w 8801835"/>
                  <a:gd name="connsiteY254" fmla="*/ 3870690 h 4864989"/>
                  <a:gd name="connsiteX255" fmla="*/ 8336132 w 8801835"/>
                  <a:gd name="connsiteY255" fmla="*/ 3861812 h 4864989"/>
                  <a:gd name="connsiteX256" fmla="*/ 8416031 w 8801835"/>
                  <a:gd name="connsiteY256" fmla="*/ 3835179 h 4864989"/>
                  <a:gd name="connsiteX257" fmla="*/ 8469298 w 8801835"/>
                  <a:gd name="connsiteY257" fmla="*/ 3799669 h 4864989"/>
                  <a:gd name="connsiteX258" fmla="*/ 8487053 w 8801835"/>
                  <a:gd name="connsiteY258" fmla="*/ 3781913 h 4864989"/>
                  <a:gd name="connsiteX259" fmla="*/ 8522564 w 8801835"/>
                  <a:gd name="connsiteY259" fmla="*/ 3764158 h 4864989"/>
                  <a:gd name="connsiteX260" fmla="*/ 8549197 w 8801835"/>
                  <a:gd name="connsiteY260" fmla="*/ 3719770 h 4864989"/>
                  <a:gd name="connsiteX261" fmla="*/ 8558074 w 8801835"/>
                  <a:gd name="connsiteY261" fmla="*/ 3684259 h 4864989"/>
                  <a:gd name="connsiteX262" fmla="*/ 8575830 w 8801835"/>
                  <a:gd name="connsiteY262" fmla="*/ 3586605 h 4864989"/>
                  <a:gd name="connsiteX263" fmla="*/ 8611340 w 8801835"/>
                  <a:gd name="connsiteY263" fmla="*/ 3515583 h 4864989"/>
                  <a:gd name="connsiteX264" fmla="*/ 8637973 w 8801835"/>
                  <a:gd name="connsiteY264" fmla="*/ 3444562 h 4864989"/>
                  <a:gd name="connsiteX265" fmla="*/ 8655729 w 8801835"/>
                  <a:gd name="connsiteY265" fmla="*/ 3231498 h 4864989"/>
                  <a:gd name="connsiteX266" fmla="*/ 8664606 w 8801835"/>
                  <a:gd name="connsiteY266" fmla="*/ 3160476 h 4864989"/>
                  <a:gd name="connsiteX267" fmla="*/ 8682362 w 8801835"/>
                  <a:gd name="connsiteY267" fmla="*/ 3071700 h 4864989"/>
                  <a:gd name="connsiteX268" fmla="*/ 8691239 w 8801835"/>
                  <a:gd name="connsiteY268" fmla="*/ 3018434 h 4864989"/>
                  <a:gd name="connsiteX269" fmla="*/ 8708995 w 8801835"/>
                  <a:gd name="connsiteY269" fmla="*/ 2965168 h 4864989"/>
                  <a:gd name="connsiteX270" fmla="*/ 8717872 w 8801835"/>
                  <a:gd name="connsiteY270" fmla="*/ 2903024 h 4864989"/>
                  <a:gd name="connsiteX271" fmla="*/ 8726750 w 8801835"/>
                  <a:gd name="connsiteY271" fmla="*/ 2867513 h 4864989"/>
                  <a:gd name="connsiteX272" fmla="*/ 8735628 w 8801835"/>
                  <a:gd name="connsiteY272" fmla="*/ 2752104 h 4864989"/>
                  <a:gd name="connsiteX273" fmla="*/ 8753383 w 8801835"/>
                  <a:gd name="connsiteY273" fmla="*/ 2627816 h 4864989"/>
                  <a:gd name="connsiteX274" fmla="*/ 8762261 w 8801835"/>
                  <a:gd name="connsiteY274" fmla="*/ 2024135 h 4864989"/>
                  <a:gd name="connsiteX275" fmla="*/ 8780016 w 8801835"/>
                  <a:gd name="connsiteY275" fmla="*/ 1970869 h 4864989"/>
                  <a:gd name="connsiteX276" fmla="*/ 8797771 w 8801835"/>
                  <a:gd name="connsiteY276" fmla="*/ 1873214 h 4864989"/>
                  <a:gd name="connsiteX277" fmla="*/ 8780016 w 8801835"/>
                  <a:gd name="connsiteY277" fmla="*/ 1376065 h 4864989"/>
                  <a:gd name="connsiteX278" fmla="*/ 8762261 w 8801835"/>
                  <a:gd name="connsiteY278" fmla="*/ 1305043 h 4864989"/>
                  <a:gd name="connsiteX279" fmla="*/ 8735628 w 8801835"/>
                  <a:gd name="connsiteY279" fmla="*/ 1242900 h 4864989"/>
                  <a:gd name="connsiteX280" fmla="*/ 8700117 w 8801835"/>
                  <a:gd name="connsiteY280" fmla="*/ 1171878 h 4864989"/>
                  <a:gd name="connsiteX281" fmla="*/ 8691239 w 8801835"/>
                  <a:gd name="connsiteY281" fmla="*/ 1145245 h 4864989"/>
                  <a:gd name="connsiteX282" fmla="*/ 8655729 w 8801835"/>
                  <a:gd name="connsiteY282" fmla="*/ 1091979 h 4864989"/>
                  <a:gd name="connsiteX283" fmla="*/ 8629096 w 8801835"/>
                  <a:gd name="connsiteY283" fmla="*/ 1038713 h 4864989"/>
                  <a:gd name="connsiteX284" fmla="*/ 8611340 w 8801835"/>
                  <a:gd name="connsiteY284" fmla="*/ 1020958 h 4864989"/>
                  <a:gd name="connsiteX285" fmla="*/ 8593585 w 8801835"/>
                  <a:gd name="connsiteY285" fmla="*/ 994325 h 4864989"/>
                  <a:gd name="connsiteX286" fmla="*/ 8540319 w 8801835"/>
                  <a:gd name="connsiteY286" fmla="*/ 949937 h 4864989"/>
                  <a:gd name="connsiteX287" fmla="*/ 8469298 w 8801835"/>
                  <a:gd name="connsiteY287" fmla="*/ 878915 h 4864989"/>
                  <a:gd name="connsiteX288" fmla="*/ 8451542 w 8801835"/>
                  <a:gd name="connsiteY288" fmla="*/ 852282 h 4864989"/>
                  <a:gd name="connsiteX289" fmla="*/ 8398276 w 8801835"/>
                  <a:gd name="connsiteY289" fmla="*/ 816772 h 4864989"/>
                  <a:gd name="connsiteX290" fmla="*/ 8371643 w 8801835"/>
                  <a:gd name="connsiteY290" fmla="*/ 790139 h 4864989"/>
                  <a:gd name="connsiteX291" fmla="*/ 8167457 w 8801835"/>
                  <a:gd name="connsiteY291" fmla="*/ 701362 h 4864989"/>
                  <a:gd name="connsiteX292" fmla="*/ 8025414 w 8801835"/>
                  <a:gd name="connsiteY292" fmla="*/ 665851 h 4864989"/>
                  <a:gd name="connsiteX293" fmla="*/ 7856738 w 8801835"/>
                  <a:gd name="connsiteY293" fmla="*/ 639218 h 4864989"/>
                  <a:gd name="connsiteX294" fmla="*/ 7812350 w 8801835"/>
                  <a:gd name="connsiteY294" fmla="*/ 630341 h 4864989"/>
                  <a:gd name="connsiteX295" fmla="*/ 7741329 w 8801835"/>
                  <a:gd name="connsiteY295" fmla="*/ 621463 h 4864989"/>
                  <a:gd name="connsiteX296" fmla="*/ 7519387 w 8801835"/>
                  <a:gd name="connsiteY296" fmla="*/ 639218 h 4864989"/>
                  <a:gd name="connsiteX297" fmla="*/ 7474998 w 8801835"/>
                  <a:gd name="connsiteY297" fmla="*/ 656974 h 4864989"/>
                  <a:gd name="connsiteX298" fmla="*/ 7448365 w 8801835"/>
                  <a:gd name="connsiteY298" fmla="*/ 665851 h 4864989"/>
                  <a:gd name="connsiteX299" fmla="*/ 7386222 w 8801835"/>
                  <a:gd name="connsiteY299" fmla="*/ 701362 h 4864989"/>
                  <a:gd name="connsiteX300" fmla="*/ 7297445 w 8801835"/>
                  <a:gd name="connsiteY300" fmla="*/ 727995 h 4864989"/>
                  <a:gd name="connsiteX301" fmla="*/ 7261934 w 8801835"/>
                  <a:gd name="connsiteY301" fmla="*/ 745750 h 4864989"/>
                  <a:gd name="connsiteX302" fmla="*/ 7208668 w 8801835"/>
                  <a:gd name="connsiteY302" fmla="*/ 763506 h 4864989"/>
                  <a:gd name="connsiteX303" fmla="*/ 7182035 w 8801835"/>
                  <a:gd name="connsiteY303" fmla="*/ 772383 h 4864989"/>
                  <a:gd name="connsiteX304" fmla="*/ 7164280 w 8801835"/>
                  <a:gd name="connsiteY304" fmla="*/ 790139 h 4864989"/>
                  <a:gd name="connsiteX305" fmla="*/ 7093259 w 8801835"/>
                  <a:gd name="connsiteY305" fmla="*/ 816772 h 4864989"/>
                  <a:gd name="connsiteX306" fmla="*/ 7022237 w 8801835"/>
                  <a:gd name="connsiteY306" fmla="*/ 843405 h 4864989"/>
                  <a:gd name="connsiteX307" fmla="*/ 6951216 w 8801835"/>
                  <a:gd name="connsiteY307" fmla="*/ 852282 h 4864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</a:cxnLst>
                <a:rect l="l" t="t" r="r" b="b"/>
                <a:pathLst>
                  <a:path w="8801835" h="4864989">
                    <a:moveTo>
                      <a:pt x="7368466" y="914426"/>
                    </a:moveTo>
                    <a:cubicBezTo>
                      <a:pt x="7350711" y="911467"/>
                      <a:pt x="7332801" y="909320"/>
                      <a:pt x="7315200" y="905548"/>
                    </a:cubicBezTo>
                    <a:cubicBezTo>
                      <a:pt x="7263318" y="894430"/>
                      <a:pt x="7247221" y="886212"/>
                      <a:pt x="7199791" y="878915"/>
                    </a:cubicBezTo>
                    <a:cubicBezTo>
                      <a:pt x="7176210" y="875287"/>
                      <a:pt x="7152443" y="872997"/>
                      <a:pt x="7128769" y="870038"/>
                    </a:cubicBezTo>
                    <a:cubicBezTo>
                      <a:pt x="7116932" y="867079"/>
                      <a:pt x="7104945" y="864666"/>
                      <a:pt x="7093259" y="861160"/>
                    </a:cubicBezTo>
                    <a:cubicBezTo>
                      <a:pt x="7075333" y="855782"/>
                      <a:pt x="7058049" y="848329"/>
                      <a:pt x="7039993" y="843405"/>
                    </a:cubicBezTo>
                    <a:cubicBezTo>
                      <a:pt x="7025435" y="839435"/>
                      <a:pt x="7010243" y="838187"/>
                      <a:pt x="6995604" y="834527"/>
                    </a:cubicBezTo>
                    <a:cubicBezTo>
                      <a:pt x="6986526" y="832257"/>
                      <a:pt x="6978287" y="826536"/>
                      <a:pt x="6968971" y="825649"/>
                    </a:cubicBezTo>
                    <a:cubicBezTo>
                      <a:pt x="6915863" y="820591"/>
                      <a:pt x="6862395" y="820442"/>
                      <a:pt x="6809173" y="816772"/>
                    </a:cubicBezTo>
                    <a:cubicBezTo>
                      <a:pt x="6776565" y="814523"/>
                      <a:pt x="6744070" y="810853"/>
                      <a:pt x="6711519" y="807894"/>
                    </a:cubicBezTo>
                    <a:cubicBezTo>
                      <a:pt x="6655294" y="810853"/>
                      <a:pt x="6598915" y="811675"/>
                      <a:pt x="6542843" y="816772"/>
                    </a:cubicBezTo>
                    <a:cubicBezTo>
                      <a:pt x="6533524" y="817619"/>
                      <a:pt x="6524335" y="821006"/>
                      <a:pt x="6516210" y="825649"/>
                    </a:cubicBezTo>
                    <a:cubicBezTo>
                      <a:pt x="6503363" y="832990"/>
                      <a:pt x="6494133" y="846082"/>
                      <a:pt x="6480699" y="852282"/>
                    </a:cubicBezTo>
                    <a:cubicBezTo>
                      <a:pt x="6455209" y="864046"/>
                      <a:pt x="6400800" y="878915"/>
                      <a:pt x="6400800" y="878915"/>
                    </a:cubicBezTo>
                    <a:cubicBezTo>
                      <a:pt x="6351033" y="912094"/>
                      <a:pt x="6399590" y="884604"/>
                      <a:pt x="6329779" y="905548"/>
                    </a:cubicBezTo>
                    <a:cubicBezTo>
                      <a:pt x="6314515" y="910127"/>
                      <a:pt x="6299953" y="916832"/>
                      <a:pt x="6285391" y="923304"/>
                    </a:cubicBezTo>
                    <a:cubicBezTo>
                      <a:pt x="6273298" y="928679"/>
                      <a:pt x="6262648" y="937577"/>
                      <a:pt x="6249880" y="941059"/>
                    </a:cubicBezTo>
                    <a:cubicBezTo>
                      <a:pt x="6229692" y="946565"/>
                      <a:pt x="6208323" y="946194"/>
                      <a:pt x="6187736" y="949937"/>
                    </a:cubicBezTo>
                    <a:cubicBezTo>
                      <a:pt x="6174690" y="952309"/>
                      <a:pt x="6139608" y="961686"/>
                      <a:pt x="6125593" y="967692"/>
                    </a:cubicBezTo>
                    <a:cubicBezTo>
                      <a:pt x="6047460" y="1001177"/>
                      <a:pt x="6136529" y="970172"/>
                      <a:pt x="6045694" y="1003203"/>
                    </a:cubicBezTo>
                    <a:cubicBezTo>
                      <a:pt x="6028105" y="1009599"/>
                      <a:pt x="5992428" y="1020958"/>
                      <a:pt x="5992428" y="1020958"/>
                    </a:cubicBezTo>
                    <a:cubicBezTo>
                      <a:pt x="5986509" y="1026876"/>
                      <a:pt x="5981849" y="1034407"/>
                      <a:pt x="5974672" y="1038713"/>
                    </a:cubicBezTo>
                    <a:cubicBezTo>
                      <a:pt x="5937173" y="1061212"/>
                      <a:pt x="5908845" y="1076318"/>
                      <a:pt x="5868140" y="1083102"/>
                    </a:cubicBezTo>
                    <a:cubicBezTo>
                      <a:pt x="5844607" y="1087024"/>
                      <a:pt x="5820793" y="1089020"/>
                      <a:pt x="5797119" y="1091979"/>
                    </a:cubicBezTo>
                    <a:cubicBezTo>
                      <a:pt x="5785282" y="1094938"/>
                      <a:pt x="5773519" y="1098210"/>
                      <a:pt x="5761608" y="1100857"/>
                    </a:cubicBezTo>
                    <a:cubicBezTo>
                      <a:pt x="5746878" y="1104130"/>
                      <a:pt x="5731859" y="1106075"/>
                      <a:pt x="5717220" y="1109735"/>
                    </a:cubicBezTo>
                    <a:cubicBezTo>
                      <a:pt x="5708142" y="1112005"/>
                      <a:pt x="5699665" y="1116342"/>
                      <a:pt x="5690587" y="1118612"/>
                    </a:cubicBezTo>
                    <a:cubicBezTo>
                      <a:pt x="5675948" y="1122272"/>
                      <a:pt x="5660994" y="1124531"/>
                      <a:pt x="5646198" y="1127490"/>
                    </a:cubicBezTo>
                    <a:cubicBezTo>
                      <a:pt x="5475050" y="1120907"/>
                      <a:pt x="5431340" y="1191334"/>
                      <a:pt x="5406501" y="1091979"/>
                    </a:cubicBezTo>
                    <a:cubicBezTo>
                      <a:pt x="5402841" y="1077341"/>
                      <a:pt x="5400583" y="1062387"/>
                      <a:pt x="5397624" y="1047591"/>
                    </a:cubicBezTo>
                    <a:cubicBezTo>
                      <a:pt x="5402106" y="962435"/>
                      <a:pt x="5404046" y="875136"/>
                      <a:pt x="5415379" y="790139"/>
                    </a:cubicBezTo>
                    <a:cubicBezTo>
                      <a:pt x="5417373" y="775182"/>
                      <a:pt x="5421776" y="760634"/>
                      <a:pt x="5424257" y="745750"/>
                    </a:cubicBezTo>
                    <a:cubicBezTo>
                      <a:pt x="5439624" y="653546"/>
                      <a:pt x="5423079" y="713774"/>
                      <a:pt x="5450890" y="630341"/>
                    </a:cubicBezTo>
                    <a:cubicBezTo>
                      <a:pt x="5453849" y="621463"/>
                      <a:pt x="5453150" y="610325"/>
                      <a:pt x="5459767" y="603708"/>
                    </a:cubicBezTo>
                    <a:lnTo>
                      <a:pt x="5477523" y="585952"/>
                    </a:lnTo>
                    <a:cubicBezTo>
                      <a:pt x="5480482" y="574115"/>
                      <a:pt x="5482894" y="562128"/>
                      <a:pt x="5486400" y="550442"/>
                    </a:cubicBezTo>
                    <a:cubicBezTo>
                      <a:pt x="5491778" y="532515"/>
                      <a:pt x="5499617" y="515332"/>
                      <a:pt x="5504156" y="497175"/>
                    </a:cubicBezTo>
                    <a:cubicBezTo>
                      <a:pt x="5507115" y="485338"/>
                      <a:pt x="5509527" y="473351"/>
                      <a:pt x="5513033" y="461665"/>
                    </a:cubicBezTo>
                    <a:cubicBezTo>
                      <a:pt x="5518411" y="443738"/>
                      <a:pt x="5524871" y="426154"/>
                      <a:pt x="5530789" y="408399"/>
                    </a:cubicBezTo>
                    <a:lnTo>
                      <a:pt x="5539666" y="381766"/>
                    </a:lnTo>
                    <a:cubicBezTo>
                      <a:pt x="5536707" y="334418"/>
                      <a:pt x="5538188" y="286583"/>
                      <a:pt x="5530789" y="239723"/>
                    </a:cubicBezTo>
                    <a:cubicBezTo>
                      <a:pt x="5529125" y="229184"/>
                      <a:pt x="5522081" y="218745"/>
                      <a:pt x="5513033" y="213090"/>
                    </a:cubicBezTo>
                    <a:cubicBezTo>
                      <a:pt x="5497162" y="203171"/>
                      <a:pt x="5477522" y="201253"/>
                      <a:pt x="5459767" y="195335"/>
                    </a:cubicBezTo>
                    <a:cubicBezTo>
                      <a:pt x="5407709" y="177982"/>
                      <a:pt x="5442443" y="187491"/>
                      <a:pt x="5353235" y="177579"/>
                    </a:cubicBezTo>
                    <a:cubicBezTo>
                      <a:pt x="5335480" y="171661"/>
                      <a:pt x="5318540" y="162145"/>
                      <a:pt x="5299969" y="159824"/>
                    </a:cubicBezTo>
                    <a:cubicBezTo>
                      <a:pt x="5211087" y="148713"/>
                      <a:pt x="5252481" y="154868"/>
                      <a:pt x="5175682" y="142069"/>
                    </a:cubicBezTo>
                    <a:cubicBezTo>
                      <a:pt x="5051318" y="92321"/>
                      <a:pt x="5226573" y="158369"/>
                      <a:pt x="5069150" y="115436"/>
                    </a:cubicBezTo>
                    <a:cubicBezTo>
                      <a:pt x="5056382" y="111954"/>
                      <a:pt x="5045803" y="102893"/>
                      <a:pt x="5033639" y="97680"/>
                    </a:cubicBezTo>
                    <a:cubicBezTo>
                      <a:pt x="5025038" y="93994"/>
                      <a:pt x="5016004" y="91374"/>
                      <a:pt x="5007006" y="88803"/>
                    </a:cubicBezTo>
                    <a:cubicBezTo>
                      <a:pt x="4995274" y="85451"/>
                      <a:pt x="4983228" y="83277"/>
                      <a:pt x="4971496" y="79925"/>
                    </a:cubicBezTo>
                    <a:cubicBezTo>
                      <a:pt x="4962498" y="77354"/>
                      <a:pt x="4954039" y="72882"/>
                      <a:pt x="4944863" y="71047"/>
                    </a:cubicBezTo>
                    <a:cubicBezTo>
                      <a:pt x="4909562" y="63987"/>
                      <a:pt x="4873257" y="62024"/>
                      <a:pt x="4838331" y="53292"/>
                    </a:cubicBezTo>
                    <a:cubicBezTo>
                      <a:pt x="4826494" y="50333"/>
                      <a:pt x="4814552" y="47766"/>
                      <a:pt x="4802820" y="44414"/>
                    </a:cubicBezTo>
                    <a:cubicBezTo>
                      <a:pt x="4793822" y="41843"/>
                      <a:pt x="4785478" y="36652"/>
                      <a:pt x="4776187" y="35537"/>
                    </a:cubicBezTo>
                    <a:cubicBezTo>
                      <a:pt x="4711281" y="27748"/>
                      <a:pt x="4580878" y="17781"/>
                      <a:pt x="4580878" y="17781"/>
                    </a:cubicBezTo>
                    <a:cubicBezTo>
                      <a:pt x="4569616" y="14966"/>
                      <a:pt x="4509240" y="-725"/>
                      <a:pt x="4500979" y="26"/>
                    </a:cubicBezTo>
                    <a:cubicBezTo>
                      <a:pt x="4482340" y="1720"/>
                      <a:pt x="4465468" y="11863"/>
                      <a:pt x="4447713" y="17781"/>
                    </a:cubicBezTo>
                    <a:cubicBezTo>
                      <a:pt x="4435876" y="29618"/>
                      <a:pt x="4417496" y="37411"/>
                      <a:pt x="4412202" y="53292"/>
                    </a:cubicBezTo>
                    <a:cubicBezTo>
                      <a:pt x="4398125" y="95524"/>
                      <a:pt x="4400808" y="103046"/>
                      <a:pt x="4376692" y="133191"/>
                    </a:cubicBezTo>
                    <a:cubicBezTo>
                      <a:pt x="4371463" y="139727"/>
                      <a:pt x="4364855" y="145028"/>
                      <a:pt x="4358936" y="150946"/>
                    </a:cubicBezTo>
                    <a:cubicBezTo>
                      <a:pt x="4344186" y="195198"/>
                      <a:pt x="4341246" y="199478"/>
                      <a:pt x="4332303" y="239723"/>
                    </a:cubicBezTo>
                    <a:cubicBezTo>
                      <a:pt x="4329030" y="254453"/>
                      <a:pt x="4328724" y="269983"/>
                      <a:pt x="4323426" y="284111"/>
                    </a:cubicBezTo>
                    <a:cubicBezTo>
                      <a:pt x="4319680" y="294101"/>
                      <a:pt x="4310964" y="301480"/>
                      <a:pt x="4305670" y="310744"/>
                    </a:cubicBezTo>
                    <a:cubicBezTo>
                      <a:pt x="4299104" y="322234"/>
                      <a:pt x="4294481" y="334765"/>
                      <a:pt x="4287915" y="346255"/>
                    </a:cubicBezTo>
                    <a:cubicBezTo>
                      <a:pt x="4282622" y="355519"/>
                      <a:pt x="4274932" y="363345"/>
                      <a:pt x="4270160" y="372888"/>
                    </a:cubicBezTo>
                    <a:cubicBezTo>
                      <a:pt x="4265975" y="381258"/>
                      <a:pt x="4267899" y="392904"/>
                      <a:pt x="4261282" y="399521"/>
                    </a:cubicBezTo>
                    <a:cubicBezTo>
                      <a:pt x="4254665" y="406138"/>
                      <a:pt x="4243019" y="404214"/>
                      <a:pt x="4234649" y="408399"/>
                    </a:cubicBezTo>
                    <a:cubicBezTo>
                      <a:pt x="4225106" y="413171"/>
                      <a:pt x="4216894" y="420236"/>
                      <a:pt x="4208016" y="426154"/>
                    </a:cubicBezTo>
                    <a:cubicBezTo>
                      <a:pt x="4164905" y="420765"/>
                      <a:pt x="4133268" y="418564"/>
                      <a:pt x="4092606" y="408399"/>
                    </a:cubicBezTo>
                    <a:cubicBezTo>
                      <a:pt x="4083527" y="406129"/>
                      <a:pt x="4074851" y="402480"/>
                      <a:pt x="4065973" y="399521"/>
                    </a:cubicBezTo>
                    <a:cubicBezTo>
                      <a:pt x="4007810" y="341358"/>
                      <a:pt x="4073941" y="401874"/>
                      <a:pt x="4003830" y="355133"/>
                    </a:cubicBezTo>
                    <a:cubicBezTo>
                      <a:pt x="3996866" y="350490"/>
                      <a:pt x="3992931" y="342177"/>
                      <a:pt x="3986074" y="337377"/>
                    </a:cubicBezTo>
                    <a:cubicBezTo>
                      <a:pt x="3943936" y="307880"/>
                      <a:pt x="3911534" y="285184"/>
                      <a:pt x="3861787" y="275234"/>
                    </a:cubicBezTo>
                    <a:cubicBezTo>
                      <a:pt x="3832195" y="269315"/>
                      <a:pt x="3802778" y="262439"/>
                      <a:pt x="3773010" y="257478"/>
                    </a:cubicBezTo>
                    <a:cubicBezTo>
                      <a:pt x="3737499" y="251560"/>
                      <a:pt x="3700631" y="251108"/>
                      <a:pt x="3666478" y="239723"/>
                    </a:cubicBezTo>
                    <a:cubicBezTo>
                      <a:pt x="3657600" y="236764"/>
                      <a:pt x="3649021" y="232680"/>
                      <a:pt x="3639845" y="230845"/>
                    </a:cubicBezTo>
                    <a:cubicBezTo>
                      <a:pt x="3550432" y="212963"/>
                      <a:pt x="3418477" y="215844"/>
                      <a:pt x="3346882" y="213090"/>
                    </a:cubicBezTo>
                    <a:lnTo>
                      <a:pt x="3036164" y="221968"/>
                    </a:lnTo>
                    <a:cubicBezTo>
                      <a:pt x="3012332" y="223076"/>
                      <a:pt x="2988843" y="228110"/>
                      <a:pt x="2965142" y="230845"/>
                    </a:cubicBezTo>
                    <a:lnTo>
                      <a:pt x="2805344" y="248601"/>
                    </a:lnTo>
                    <a:lnTo>
                      <a:pt x="2734323" y="257478"/>
                    </a:lnTo>
                    <a:cubicBezTo>
                      <a:pt x="2707710" y="260609"/>
                      <a:pt x="2680952" y="262566"/>
                      <a:pt x="2654424" y="266356"/>
                    </a:cubicBezTo>
                    <a:cubicBezTo>
                      <a:pt x="2578083" y="277262"/>
                      <a:pt x="2638475" y="270343"/>
                      <a:pt x="2583402" y="284111"/>
                    </a:cubicBezTo>
                    <a:cubicBezTo>
                      <a:pt x="2568763" y="287771"/>
                      <a:pt x="2553810" y="290030"/>
                      <a:pt x="2539014" y="292989"/>
                    </a:cubicBezTo>
                    <a:cubicBezTo>
                      <a:pt x="2482789" y="290030"/>
                      <a:pt x="2426240" y="290819"/>
                      <a:pt x="2370338" y="284111"/>
                    </a:cubicBezTo>
                    <a:cubicBezTo>
                      <a:pt x="2351756" y="281881"/>
                      <a:pt x="2334827" y="272274"/>
                      <a:pt x="2317072" y="266356"/>
                    </a:cubicBezTo>
                    <a:lnTo>
                      <a:pt x="2237173" y="239723"/>
                    </a:lnTo>
                    <a:cubicBezTo>
                      <a:pt x="2208885" y="232651"/>
                      <a:pt x="2186591" y="226478"/>
                      <a:pt x="2157274" y="221968"/>
                    </a:cubicBezTo>
                    <a:cubicBezTo>
                      <a:pt x="2017565" y="200475"/>
                      <a:pt x="2143620" y="224564"/>
                      <a:pt x="2041865" y="204212"/>
                    </a:cubicBezTo>
                    <a:cubicBezTo>
                      <a:pt x="1964925" y="207171"/>
                      <a:pt x="1887892" y="208287"/>
                      <a:pt x="1811045" y="213090"/>
                    </a:cubicBezTo>
                    <a:cubicBezTo>
                      <a:pt x="1793080" y="214213"/>
                      <a:pt x="1775621" y="219589"/>
                      <a:pt x="1757779" y="221968"/>
                    </a:cubicBezTo>
                    <a:cubicBezTo>
                      <a:pt x="1731217" y="225510"/>
                      <a:pt x="1704513" y="227886"/>
                      <a:pt x="1677880" y="230845"/>
                    </a:cubicBezTo>
                    <a:cubicBezTo>
                      <a:pt x="1654206" y="236764"/>
                      <a:pt x="1627163" y="235065"/>
                      <a:pt x="1606859" y="248601"/>
                    </a:cubicBezTo>
                    <a:cubicBezTo>
                      <a:pt x="1587086" y="261783"/>
                      <a:pt x="1576926" y="266041"/>
                      <a:pt x="1562470" y="284111"/>
                    </a:cubicBezTo>
                    <a:cubicBezTo>
                      <a:pt x="1517663" y="340119"/>
                      <a:pt x="1569839" y="285619"/>
                      <a:pt x="1526960" y="328500"/>
                    </a:cubicBezTo>
                    <a:cubicBezTo>
                      <a:pt x="1505850" y="391827"/>
                      <a:pt x="1535783" y="315266"/>
                      <a:pt x="1491449" y="381766"/>
                    </a:cubicBezTo>
                    <a:cubicBezTo>
                      <a:pt x="1486258" y="389552"/>
                      <a:pt x="1486257" y="399798"/>
                      <a:pt x="1482571" y="408399"/>
                    </a:cubicBezTo>
                    <a:cubicBezTo>
                      <a:pt x="1477358" y="420563"/>
                      <a:pt x="1472157" y="432898"/>
                      <a:pt x="1464816" y="443909"/>
                    </a:cubicBezTo>
                    <a:cubicBezTo>
                      <a:pt x="1460173" y="450873"/>
                      <a:pt x="1452290" y="455129"/>
                      <a:pt x="1447061" y="461665"/>
                    </a:cubicBezTo>
                    <a:cubicBezTo>
                      <a:pt x="1440396" y="469997"/>
                      <a:pt x="1435224" y="479420"/>
                      <a:pt x="1429305" y="488298"/>
                    </a:cubicBezTo>
                    <a:cubicBezTo>
                      <a:pt x="1413680" y="535176"/>
                      <a:pt x="1425619" y="507144"/>
                      <a:pt x="1384917" y="568197"/>
                    </a:cubicBezTo>
                    <a:cubicBezTo>
                      <a:pt x="1378999" y="577075"/>
                      <a:pt x="1375263" y="587886"/>
                      <a:pt x="1367162" y="594830"/>
                    </a:cubicBezTo>
                    <a:cubicBezTo>
                      <a:pt x="1346447" y="612585"/>
                      <a:pt x="1325206" y="629744"/>
                      <a:pt x="1305018" y="648096"/>
                    </a:cubicBezTo>
                    <a:cubicBezTo>
                      <a:pt x="1292631" y="659357"/>
                      <a:pt x="1282217" y="672713"/>
                      <a:pt x="1269507" y="683607"/>
                    </a:cubicBezTo>
                    <a:cubicBezTo>
                      <a:pt x="1261406" y="690551"/>
                      <a:pt x="1251296" y="694812"/>
                      <a:pt x="1242874" y="701362"/>
                    </a:cubicBezTo>
                    <a:cubicBezTo>
                      <a:pt x="1224630" y="715551"/>
                      <a:pt x="1208300" y="732156"/>
                      <a:pt x="1189608" y="745750"/>
                    </a:cubicBezTo>
                    <a:cubicBezTo>
                      <a:pt x="1175653" y="755899"/>
                      <a:pt x="1159261" y="762354"/>
                      <a:pt x="1145220" y="772383"/>
                    </a:cubicBezTo>
                    <a:cubicBezTo>
                      <a:pt x="1138409" y="777248"/>
                      <a:pt x="1134161" y="785117"/>
                      <a:pt x="1127465" y="790139"/>
                    </a:cubicBezTo>
                    <a:cubicBezTo>
                      <a:pt x="1110393" y="802943"/>
                      <a:pt x="1092631" y="814897"/>
                      <a:pt x="1074198" y="825649"/>
                    </a:cubicBezTo>
                    <a:cubicBezTo>
                      <a:pt x="1057051" y="835651"/>
                      <a:pt x="1038285" y="842641"/>
                      <a:pt x="1020932" y="852282"/>
                    </a:cubicBezTo>
                    <a:cubicBezTo>
                      <a:pt x="1009592" y="858582"/>
                      <a:pt x="964557" y="890903"/>
                      <a:pt x="958789" y="896671"/>
                    </a:cubicBezTo>
                    <a:cubicBezTo>
                      <a:pt x="951244" y="904216"/>
                      <a:pt x="949230" y="916473"/>
                      <a:pt x="941033" y="923304"/>
                    </a:cubicBezTo>
                    <a:cubicBezTo>
                      <a:pt x="930866" y="931776"/>
                      <a:pt x="915765" y="932679"/>
                      <a:pt x="905523" y="941059"/>
                    </a:cubicBezTo>
                    <a:cubicBezTo>
                      <a:pt x="882850" y="959610"/>
                      <a:pt x="864094" y="982488"/>
                      <a:pt x="843379" y="1003203"/>
                    </a:cubicBezTo>
                    <a:lnTo>
                      <a:pt x="816746" y="1029836"/>
                    </a:lnTo>
                    <a:cubicBezTo>
                      <a:pt x="807868" y="1038714"/>
                      <a:pt x="800879" y="1050010"/>
                      <a:pt x="790113" y="1056469"/>
                    </a:cubicBezTo>
                    <a:cubicBezTo>
                      <a:pt x="788571" y="1057394"/>
                      <a:pt x="727931" y="1092821"/>
                      <a:pt x="719092" y="1100857"/>
                    </a:cubicBezTo>
                    <a:cubicBezTo>
                      <a:pt x="694319" y="1123378"/>
                      <a:pt x="678015" y="1156905"/>
                      <a:pt x="648070" y="1171878"/>
                    </a:cubicBezTo>
                    <a:cubicBezTo>
                      <a:pt x="609635" y="1191097"/>
                      <a:pt x="611621" y="1187457"/>
                      <a:pt x="577049" y="1216267"/>
                    </a:cubicBezTo>
                    <a:cubicBezTo>
                      <a:pt x="552883" y="1236405"/>
                      <a:pt x="532202" y="1260961"/>
                      <a:pt x="506028" y="1278410"/>
                    </a:cubicBezTo>
                    <a:cubicBezTo>
                      <a:pt x="478499" y="1296762"/>
                      <a:pt x="446444" y="1307229"/>
                      <a:pt x="417251" y="1322799"/>
                    </a:cubicBezTo>
                    <a:cubicBezTo>
                      <a:pt x="369852" y="1348078"/>
                      <a:pt x="378369" y="1346768"/>
                      <a:pt x="337352" y="1376065"/>
                    </a:cubicBezTo>
                    <a:cubicBezTo>
                      <a:pt x="328670" y="1382267"/>
                      <a:pt x="318749" y="1386794"/>
                      <a:pt x="310719" y="1393820"/>
                    </a:cubicBezTo>
                    <a:cubicBezTo>
                      <a:pt x="272198" y="1427526"/>
                      <a:pt x="261957" y="1443676"/>
                      <a:pt x="230820" y="1482597"/>
                    </a:cubicBezTo>
                    <a:cubicBezTo>
                      <a:pt x="227861" y="1491475"/>
                      <a:pt x="226127" y="1500860"/>
                      <a:pt x="221942" y="1509230"/>
                    </a:cubicBezTo>
                    <a:cubicBezTo>
                      <a:pt x="217170" y="1518773"/>
                      <a:pt x="209676" y="1526714"/>
                      <a:pt x="204187" y="1535863"/>
                    </a:cubicBezTo>
                    <a:cubicBezTo>
                      <a:pt x="191912" y="1556321"/>
                      <a:pt x="179903" y="1576956"/>
                      <a:pt x="168676" y="1598007"/>
                    </a:cubicBezTo>
                    <a:cubicBezTo>
                      <a:pt x="156220" y="1621361"/>
                      <a:pt x="141535" y="1643918"/>
                      <a:pt x="133165" y="1669028"/>
                    </a:cubicBezTo>
                    <a:cubicBezTo>
                      <a:pt x="127247" y="1686783"/>
                      <a:pt x="126639" y="1707321"/>
                      <a:pt x="115410" y="1722294"/>
                    </a:cubicBezTo>
                    <a:lnTo>
                      <a:pt x="88777" y="1757805"/>
                    </a:lnTo>
                    <a:cubicBezTo>
                      <a:pt x="68791" y="1817760"/>
                      <a:pt x="91854" y="1743959"/>
                      <a:pt x="71022" y="1837704"/>
                    </a:cubicBezTo>
                    <a:cubicBezTo>
                      <a:pt x="68992" y="1846839"/>
                      <a:pt x="64715" y="1855339"/>
                      <a:pt x="62144" y="1864337"/>
                    </a:cubicBezTo>
                    <a:cubicBezTo>
                      <a:pt x="58792" y="1876069"/>
                      <a:pt x="57124" y="1888272"/>
                      <a:pt x="53266" y="1899847"/>
                    </a:cubicBezTo>
                    <a:cubicBezTo>
                      <a:pt x="48227" y="1914965"/>
                      <a:pt x="41106" y="1929315"/>
                      <a:pt x="35511" y="1944236"/>
                    </a:cubicBezTo>
                    <a:cubicBezTo>
                      <a:pt x="15919" y="1996481"/>
                      <a:pt x="40051" y="1944034"/>
                      <a:pt x="8878" y="2006379"/>
                    </a:cubicBezTo>
                    <a:cubicBezTo>
                      <a:pt x="5919" y="2050767"/>
                      <a:pt x="0" y="2095057"/>
                      <a:pt x="0" y="2139544"/>
                    </a:cubicBezTo>
                    <a:cubicBezTo>
                      <a:pt x="0" y="2203272"/>
                      <a:pt x="11152" y="2239901"/>
                      <a:pt x="17756" y="2299342"/>
                    </a:cubicBezTo>
                    <a:cubicBezTo>
                      <a:pt x="21365" y="2331828"/>
                      <a:pt x="23674" y="2364445"/>
                      <a:pt x="26633" y="2396997"/>
                    </a:cubicBezTo>
                    <a:cubicBezTo>
                      <a:pt x="29592" y="2553836"/>
                      <a:pt x="30196" y="2710736"/>
                      <a:pt x="35511" y="2867513"/>
                    </a:cubicBezTo>
                    <a:cubicBezTo>
                      <a:pt x="36121" y="2885503"/>
                      <a:pt x="40023" y="2903316"/>
                      <a:pt x="44389" y="2920779"/>
                    </a:cubicBezTo>
                    <a:cubicBezTo>
                      <a:pt x="44394" y="2920799"/>
                      <a:pt x="66580" y="2987352"/>
                      <a:pt x="71022" y="3000678"/>
                    </a:cubicBezTo>
                    <a:cubicBezTo>
                      <a:pt x="73981" y="3009556"/>
                      <a:pt x="78361" y="3018081"/>
                      <a:pt x="79899" y="3027311"/>
                    </a:cubicBezTo>
                    <a:cubicBezTo>
                      <a:pt x="93520" y="3109033"/>
                      <a:pt x="80213" y="3052588"/>
                      <a:pt x="106532" y="3124966"/>
                    </a:cubicBezTo>
                    <a:cubicBezTo>
                      <a:pt x="112928" y="3142555"/>
                      <a:pt x="113906" y="3162659"/>
                      <a:pt x="124288" y="3178232"/>
                    </a:cubicBezTo>
                    <a:cubicBezTo>
                      <a:pt x="158450" y="3229476"/>
                      <a:pt x="128100" y="3178888"/>
                      <a:pt x="159798" y="3258131"/>
                    </a:cubicBezTo>
                    <a:cubicBezTo>
                      <a:pt x="184507" y="3319901"/>
                      <a:pt x="172512" y="3287394"/>
                      <a:pt x="195309" y="3355785"/>
                    </a:cubicBezTo>
                    <a:cubicBezTo>
                      <a:pt x="198268" y="3364663"/>
                      <a:pt x="202649" y="3373187"/>
                      <a:pt x="204187" y="3382418"/>
                    </a:cubicBezTo>
                    <a:lnTo>
                      <a:pt x="213065" y="3435684"/>
                    </a:lnTo>
                    <a:cubicBezTo>
                      <a:pt x="216024" y="3471195"/>
                      <a:pt x="217522" y="3506857"/>
                      <a:pt x="221942" y="3542216"/>
                    </a:cubicBezTo>
                    <a:cubicBezTo>
                      <a:pt x="224171" y="3560052"/>
                      <a:pt x="233801" y="3586671"/>
                      <a:pt x="239698" y="3604360"/>
                    </a:cubicBezTo>
                    <a:cubicBezTo>
                      <a:pt x="245616" y="3743443"/>
                      <a:pt x="243601" y="3883092"/>
                      <a:pt x="257453" y="4021610"/>
                    </a:cubicBezTo>
                    <a:cubicBezTo>
                      <a:pt x="259425" y="4041328"/>
                      <a:pt x="308717" y="4059782"/>
                      <a:pt x="319597" y="4065999"/>
                    </a:cubicBezTo>
                    <a:cubicBezTo>
                      <a:pt x="390050" y="4106258"/>
                      <a:pt x="299414" y="4057923"/>
                      <a:pt x="372863" y="4110387"/>
                    </a:cubicBezTo>
                    <a:cubicBezTo>
                      <a:pt x="383632" y="4118079"/>
                      <a:pt x="397362" y="4120801"/>
                      <a:pt x="408373" y="4128142"/>
                    </a:cubicBezTo>
                    <a:cubicBezTo>
                      <a:pt x="415337" y="4132785"/>
                      <a:pt x="419699" y="4140539"/>
                      <a:pt x="426129" y="4145898"/>
                    </a:cubicBezTo>
                    <a:cubicBezTo>
                      <a:pt x="437495" y="4155370"/>
                      <a:pt x="449092" y="4164689"/>
                      <a:pt x="461639" y="4172531"/>
                    </a:cubicBezTo>
                    <a:cubicBezTo>
                      <a:pt x="486711" y="4188201"/>
                      <a:pt x="497895" y="4190534"/>
                      <a:pt x="523783" y="4199164"/>
                    </a:cubicBezTo>
                    <a:cubicBezTo>
                      <a:pt x="529701" y="4208042"/>
                      <a:pt x="533207" y="4219132"/>
                      <a:pt x="541538" y="4225797"/>
                    </a:cubicBezTo>
                    <a:cubicBezTo>
                      <a:pt x="548845" y="4231643"/>
                      <a:pt x="559570" y="4230989"/>
                      <a:pt x="568171" y="4234675"/>
                    </a:cubicBezTo>
                    <a:cubicBezTo>
                      <a:pt x="580335" y="4239888"/>
                      <a:pt x="592459" y="4245416"/>
                      <a:pt x="603682" y="4252430"/>
                    </a:cubicBezTo>
                    <a:cubicBezTo>
                      <a:pt x="616229" y="4260272"/>
                      <a:pt x="626259" y="4271877"/>
                      <a:pt x="639193" y="4279063"/>
                    </a:cubicBezTo>
                    <a:cubicBezTo>
                      <a:pt x="653123" y="4286802"/>
                      <a:pt x="669651" y="4289079"/>
                      <a:pt x="683581" y="4296818"/>
                    </a:cubicBezTo>
                    <a:cubicBezTo>
                      <a:pt x="696515" y="4304004"/>
                      <a:pt x="706545" y="4315609"/>
                      <a:pt x="719092" y="4323451"/>
                    </a:cubicBezTo>
                    <a:cubicBezTo>
                      <a:pt x="730314" y="4330465"/>
                      <a:pt x="742765" y="4335288"/>
                      <a:pt x="754602" y="4341207"/>
                    </a:cubicBezTo>
                    <a:cubicBezTo>
                      <a:pt x="760521" y="4350085"/>
                      <a:pt x="764328" y="4360814"/>
                      <a:pt x="772358" y="4367840"/>
                    </a:cubicBezTo>
                    <a:cubicBezTo>
                      <a:pt x="809928" y="4400713"/>
                      <a:pt x="815678" y="4400034"/>
                      <a:pt x="852257" y="4412228"/>
                    </a:cubicBezTo>
                    <a:cubicBezTo>
                      <a:pt x="864094" y="4421106"/>
                      <a:pt x="874921" y="4431520"/>
                      <a:pt x="887767" y="4438861"/>
                    </a:cubicBezTo>
                    <a:cubicBezTo>
                      <a:pt x="897676" y="4444523"/>
                      <a:pt x="942219" y="4454693"/>
                      <a:pt x="949911" y="4456616"/>
                    </a:cubicBezTo>
                    <a:cubicBezTo>
                      <a:pt x="991258" y="4497966"/>
                      <a:pt x="937731" y="4450526"/>
                      <a:pt x="1003177" y="4483249"/>
                    </a:cubicBezTo>
                    <a:cubicBezTo>
                      <a:pt x="1010663" y="4486992"/>
                      <a:pt x="1013834" y="4496569"/>
                      <a:pt x="1020932" y="4501005"/>
                    </a:cubicBezTo>
                    <a:cubicBezTo>
                      <a:pt x="1037766" y="4511526"/>
                      <a:pt x="1056845" y="4517998"/>
                      <a:pt x="1074198" y="4527638"/>
                    </a:cubicBezTo>
                    <a:cubicBezTo>
                      <a:pt x="1083525" y="4532820"/>
                      <a:pt x="1091288" y="4540621"/>
                      <a:pt x="1100831" y="4545393"/>
                    </a:cubicBezTo>
                    <a:cubicBezTo>
                      <a:pt x="1109201" y="4549578"/>
                      <a:pt x="1119249" y="4549790"/>
                      <a:pt x="1127465" y="4554271"/>
                    </a:cubicBezTo>
                    <a:cubicBezTo>
                      <a:pt x="1151973" y="4567639"/>
                      <a:pt x="1172566" y="4588291"/>
                      <a:pt x="1198486" y="4598659"/>
                    </a:cubicBezTo>
                    <a:cubicBezTo>
                      <a:pt x="1251563" y="4619889"/>
                      <a:pt x="1227756" y="4611375"/>
                      <a:pt x="1269507" y="4625292"/>
                    </a:cubicBezTo>
                    <a:cubicBezTo>
                      <a:pt x="1275426" y="4631210"/>
                      <a:pt x="1280086" y="4638741"/>
                      <a:pt x="1287263" y="4643047"/>
                    </a:cubicBezTo>
                    <a:cubicBezTo>
                      <a:pt x="1310926" y="4657244"/>
                      <a:pt x="1385897" y="4659925"/>
                      <a:pt x="1393795" y="4660803"/>
                    </a:cubicBezTo>
                    <a:cubicBezTo>
                      <a:pt x="1559914" y="4702330"/>
                      <a:pt x="1401963" y="4665623"/>
                      <a:pt x="1828800" y="4678558"/>
                    </a:cubicBezTo>
                    <a:cubicBezTo>
                      <a:pt x="1890986" y="4680442"/>
                      <a:pt x="1953087" y="4684477"/>
                      <a:pt x="2015231" y="4687436"/>
                    </a:cubicBezTo>
                    <a:cubicBezTo>
                      <a:pt x="2030027" y="4690395"/>
                      <a:pt x="2044890" y="4693040"/>
                      <a:pt x="2059620" y="4696313"/>
                    </a:cubicBezTo>
                    <a:cubicBezTo>
                      <a:pt x="2071531" y="4698960"/>
                      <a:pt x="2082997" y="4703914"/>
                      <a:pt x="2095131" y="4705191"/>
                    </a:cubicBezTo>
                    <a:cubicBezTo>
                      <a:pt x="2139373" y="4709848"/>
                      <a:pt x="2183908" y="4711110"/>
                      <a:pt x="2228296" y="4714069"/>
                    </a:cubicBezTo>
                    <a:cubicBezTo>
                      <a:pt x="2375277" y="4735065"/>
                      <a:pt x="2200414" y="4712076"/>
                      <a:pt x="2476870" y="4731824"/>
                    </a:cubicBezTo>
                    <a:cubicBezTo>
                      <a:pt x="2497742" y="4733315"/>
                      <a:pt x="2518116" y="4739630"/>
                      <a:pt x="2539014" y="4740702"/>
                    </a:cubicBezTo>
                    <a:cubicBezTo>
                      <a:pt x="2633631" y="4745554"/>
                      <a:pt x="2728404" y="4746620"/>
                      <a:pt x="2823099" y="4749579"/>
                    </a:cubicBezTo>
                    <a:lnTo>
                      <a:pt x="2876365" y="4767335"/>
                    </a:lnTo>
                    <a:lnTo>
                      <a:pt x="2902998" y="4776212"/>
                    </a:lnTo>
                    <a:cubicBezTo>
                      <a:pt x="2936544" y="4809758"/>
                      <a:pt x="2911273" y="4790235"/>
                      <a:pt x="2982898" y="4811723"/>
                    </a:cubicBezTo>
                    <a:cubicBezTo>
                      <a:pt x="3045212" y="4830417"/>
                      <a:pt x="2965825" y="4808991"/>
                      <a:pt x="3053919" y="4838356"/>
                    </a:cubicBezTo>
                    <a:cubicBezTo>
                      <a:pt x="3065494" y="4842214"/>
                      <a:pt x="3077698" y="4843882"/>
                      <a:pt x="3089430" y="4847234"/>
                    </a:cubicBezTo>
                    <a:cubicBezTo>
                      <a:pt x="3178592" y="4872708"/>
                      <a:pt x="3040549" y="4837231"/>
                      <a:pt x="3151573" y="4864989"/>
                    </a:cubicBezTo>
                    <a:lnTo>
                      <a:pt x="4962618" y="4856111"/>
                    </a:lnTo>
                    <a:cubicBezTo>
                      <a:pt x="5021874" y="4855582"/>
                      <a:pt x="5081101" y="4851959"/>
                      <a:pt x="5140171" y="4847234"/>
                    </a:cubicBezTo>
                    <a:cubicBezTo>
                      <a:pt x="5228868" y="4840138"/>
                      <a:pt x="5148457" y="4840884"/>
                      <a:pt x="5211193" y="4829478"/>
                    </a:cubicBezTo>
                    <a:cubicBezTo>
                      <a:pt x="5256190" y="4821297"/>
                      <a:pt x="5350119" y="4814942"/>
                      <a:pt x="5388746" y="4811723"/>
                    </a:cubicBezTo>
                    <a:cubicBezTo>
                      <a:pt x="5403542" y="4808764"/>
                      <a:pt x="5418495" y="4806505"/>
                      <a:pt x="5433134" y="4802845"/>
                    </a:cubicBezTo>
                    <a:cubicBezTo>
                      <a:pt x="5442212" y="4800575"/>
                      <a:pt x="5450537" y="4795506"/>
                      <a:pt x="5459767" y="4793968"/>
                    </a:cubicBezTo>
                    <a:cubicBezTo>
                      <a:pt x="5485695" y="4789647"/>
                      <a:pt x="5605705" y="4779054"/>
                      <a:pt x="5628443" y="4776212"/>
                    </a:cubicBezTo>
                    <a:cubicBezTo>
                      <a:pt x="5646304" y="4773979"/>
                      <a:pt x="5663954" y="4770294"/>
                      <a:pt x="5681709" y="4767335"/>
                    </a:cubicBezTo>
                    <a:cubicBezTo>
                      <a:pt x="5690587" y="4761416"/>
                      <a:pt x="5698799" y="4754351"/>
                      <a:pt x="5708342" y="4749579"/>
                    </a:cubicBezTo>
                    <a:cubicBezTo>
                      <a:pt x="5733455" y="4737022"/>
                      <a:pt x="5773499" y="4735458"/>
                      <a:pt x="5797119" y="4731824"/>
                    </a:cubicBezTo>
                    <a:cubicBezTo>
                      <a:pt x="5908037" y="4714759"/>
                      <a:pt x="5787302" y="4730831"/>
                      <a:pt x="5921406" y="4714069"/>
                    </a:cubicBezTo>
                    <a:cubicBezTo>
                      <a:pt x="5933243" y="4711110"/>
                      <a:pt x="5945185" y="4708543"/>
                      <a:pt x="5956917" y="4705191"/>
                    </a:cubicBezTo>
                    <a:cubicBezTo>
                      <a:pt x="5965915" y="4702620"/>
                      <a:pt x="5974508" y="4698724"/>
                      <a:pt x="5983550" y="4696313"/>
                    </a:cubicBezTo>
                    <a:cubicBezTo>
                      <a:pt x="6128079" y="4657771"/>
                      <a:pt x="6047963" y="4683718"/>
                      <a:pt x="6116715" y="4660803"/>
                    </a:cubicBezTo>
                    <a:cubicBezTo>
                      <a:pt x="6125593" y="4654884"/>
                      <a:pt x="6133541" y="4647250"/>
                      <a:pt x="6143348" y="4643047"/>
                    </a:cubicBezTo>
                    <a:cubicBezTo>
                      <a:pt x="6154563" y="4638241"/>
                      <a:pt x="6167435" y="4638454"/>
                      <a:pt x="6178859" y="4634170"/>
                    </a:cubicBezTo>
                    <a:cubicBezTo>
                      <a:pt x="6191250" y="4629523"/>
                      <a:pt x="6202532" y="4622333"/>
                      <a:pt x="6214369" y="4616414"/>
                    </a:cubicBezTo>
                    <a:cubicBezTo>
                      <a:pt x="6230341" y="4568499"/>
                      <a:pt x="6210763" y="4606308"/>
                      <a:pt x="6258758" y="4572026"/>
                    </a:cubicBezTo>
                    <a:cubicBezTo>
                      <a:pt x="6268974" y="4564729"/>
                      <a:pt x="6274945" y="4552357"/>
                      <a:pt x="6285391" y="4545393"/>
                    </a:cubicBezTo>
                    <a:cubicBezTo>
                      <a:pt x="6293177" y="4540202"/>
                      <a:pt x="6303654" y="4540700"/>
                      <a:pt x="6312024" y="4536515"/>
                    </a:cubicBezTo>
                    <a:cubicBezTo>
                      <a:pt x="6321567" y="4531743"/>
                      <a:pt x="6328808" y="4522864"/>
                      <a:pt x="6338657" y="4518760"/>
                    </a:cubicBezTo>
                    <a:cubicBezTo>
                      <a:pt x="6364571" y="4507963"/>
                      <a:pt x="6395197" y="4507699"/>
                      <a:pt x="6418556" y="4492127"/>
                    </a:cubicBezTo>
                    <a:cubicBezTo>
                      <a:pt x="6427434" y="4486209"/>
                      <a:pt x="6436858" y="4481037"/>
                      <a:pt x="6445189" y="4474372"/>
                    </a:cubicBezTo>
                    <a:cubicBezTo>
                      <a:pt x="6451725" y="4469143"/>
                      <a:pt x="6455767" y="4460922"/>
                      <a:pt x="6462944" y="4456616"/>
                    </a:cubicBezTo>
                    <a:cubicBezTo>
                      <a:pt x="6470968" y="4451801"/>
                      <a:pt x="6480699" y="4450698"/>
                      <a:pt x="6489577" y="4447739"/>
                    </a:cubicBezTo>
                    <a:cubicBezTo>
                      <a:pt x="6506093" y="4431223"/>
                      <a:pt x="6511565" y="4423428"/>
                      <a:pt x="6533965" y="4412228"/>
                    </a:cubicBezTo>
                    <a:cubicBezTo>
                      <a:pt x="6542335" y="4408043"/>
                      <a:pt x="6552418" y="4407895"/>
                      <a:pt x="6560598" y="4403350"/>
                    </a:cubicBezTo>
                    <a:cubicBezTo>
                      <a:pt x="6647077" y="4355307"/>
                      <a:pt x="6579978" y="4376312"/>
                      <a:pt x="6649375" y="4358962"/>
                    </a:cubicBezTo>
                    <a:cubicBezTo>
                      <a:pt x="6690725" y="4317614"/>
                      <a:pt x="6637195" y="4365052"/>
                      <a:pt x="6702641" y="4332329"/>
                    </a:cubicBezTo>
                    <a:cubicBezTo>
                      <a:pt x="6710127" y="4328586"/>
                      <a:pt x="6712704" y="4317871"/>
                      <a:pt x="6720397" y="4314574"/>
                    </a:cubicBezTo>
                    <a:cubicBezTo>
                      <a:pt x="6734266" y="4308630"/>
                      <a:pt x="6749989" y="4308655"/>
                      <a:pt x="6764785" y="4305696"/>
                    </a:cubicBezTo>
                    <a:cubicBezTo>
                      <a:pt x="6779581" y="4296818"/>
                      <a:pt x="6793740" y="4286780"/>
                      <a:pt x="6809173" y="4279063"/>
                    </a:cubicBezTo>
                    <a:cubicBezTo>
                      <a:pt x="6823427" y="4271936"/>
                      <a:pt x="6839726" y="4269215"/>
                      <a:pt x="6853562" y="4261308"/>
                    </a:cubicBezTo>
                    <a:cubicBezTo>
                      <a:pt x="6869355" y="4252283"/>
                      <a:pt x="6878792" y="4229769"/>
                      <a:pt x="6889072" y="4216919"/>
                    </a:cubicBezTo>
                    <a:cubicBezTo>
                      <a:pt x="6894301" y="4210383"/>
                      <a:pt x="6900909" y="4205082"/>
                      <a:pt x="6906828" y="4199164"/>
                    </a:cubicBezTo>
                    <a:cubicBezTo>
                      <a:pt x="6909787" y="4187327"/>
                      <a:pt x="6910899" y="4174868"/>
                      <a:pt x="6915705" y="4163653"/>
                    </a:cubicBezTo>
                    <a:cubicBezTo>
                      <a:pt x="6919908" y="4153846"/>
                      <a:pt x="6927059" y="4145556"/>
                      <a:pt x="6933461" y="4137020"/>
                    </a:cubicBezTo>
                    <a:cubicBezTo>
                      <a:pt x="6953705" y="4110028"/>
                      <a:pt x="6971745" y="4080978"/>
                      <a:pt x="6995604" y="4057121"/>
                    </a:cubicBezTo>
                    <a:cubicBezTo>
                      <a:pt x="7001523" y="4051203"/>
                      <a:pt x="7008131" y="4045902"/>
                      <a:pt x="7013360" y="4039366"/>
                    </a:cubicBezTo>
                    <a:cubicBezTo>
                      <a:pt x="7020025" y="4031035"/>
                      <a:pt x="7024450" y="4021065"/>
                      <a:pt x="7031115" y="4012733"/>
                    </a:cubicBezTo>
                    <a:cubicBezTo>
                      <a:pt x="7036344" y="4006197"/>
                      <a:pt x="7044227" y="4001941"/>
                      <a:pt x="7048870" y="3994977"/>
                    </a:cubicBezTo>
                    <a:cubicBezTo>
                      <a:pt x="7095608" y="3924871"/>
                      <a:pt x="7035100" y="3990993"/>
                      <a:pt x="7093259" y="3932834"/>
                    </a:cubicBezTo>
                    <a:cubicBezTo>
                      <a:pt x="7108675" y="3886583"/>
                      <a:pt x="7092038" y="3923263"/>
                      <a:pt x="7119892" y="3888445"/>
                    </a:cubicBezTo>
                    <a:cubicBezTo>
                      <a:pt x="7153712" y="3846170"/>
                      <a:pt x="7118623" y="3874494"/>
                      <a:pt x="7164280" y="3844057"/>
                    </a:cubicBezTo>
                    <a:cubicBezTo>
                      <a:pt x="7167239" y="3835179"/>
                      <a:pt x="7168134" y="3825319"/>
                      <a:pt x="7173158" y="3817424"/>
                    </a:cubicBezTo>
                    <a:cubicBezTo>
                      <a:pt x="7189045" y="3792458"/>
                      <a:pt x="7210009" y="3771025"/>
                      <a:pt x="7226424" y="3746403"/>
                    </a:cubicBezTo>
                    <a:cubicBezTo>
                      <a:pt x="7232342" y="3737525"/>
                      <a:pt x="7239407" y="3729313"/>
                      <a:pt x="7244179" y="3719770"/>
                    </a:cubicBezTo>
                    <a:cubicBezTo>
                      <a:pt x="7248364" y="3711400"/>
                      <a:pt x="7244932" y="3697780"/>
                      <a:pt x="7253057" y="3693137"/>
                    </a:cubicBezTo>
                    <a:cubicBezTo>
                      <a:pt x="7268686" y="3684206"/>
                      <a:pt x="7288532" y="3686996"/>
                      <a:pt x="7306323" y="3684259"/>
                    </a:cubicBezTo>
                    <a:cubicBezTo>
                      <a:pt x="7327004" y="3681077"/>
                      <a:pt x="7347879" y="3679124"/>
                      <a:pt x="7368466" y="3675381"/>
                    </a:cubicBezTo>
                    <a:cubicBezTo>
                      <a:pt x="7380470" y="3673198"/>
                      <a:pt x="7392066" y="3669151"/>
                      <a:pt x="7403977" y="3666504"/>
                    </a:cubicBezTo>
                    <a:cubicBezTo>
                      <a:pt x="7418707" y="3663231"/>
                      <a:pt x="7433635" y="3660899"/>
                      <a:pt x="7448365" y="3657626"/>
                    </a:cubicBezTo>
                    <a:cubicBezTo>
                      <a:pt x="7460276" y="3654979"/>
                      <a:pt x="7471987" y="3651492"/>
                      <a:pt x="7483876" y="3648748"/>
                    </a:cubicBezTo>
                    <a:lnTo>
                      <a:pt x="7563775" y="3630993"/>
                    </a:lnTo>
                    <a:cubicBezTo>
                      <a:pt x="7642283" y="3591739"/>
                      <a:pt x="7616082" y="3576766"/>
                      <a:pt x="7652552" y="3613238"/>
                    </a:cubicBezTo>
                    <a:cubicBezTo>
                      <a:pt x="7669681" y="3698878"/>
                      <a:pt x="7648706" y="3623300"/>
                      <a:pt x="7679185" y="3684259"/>
                    </a:cubicBezTo>
                    <a:cubicBezTo>
                      <a:pt x="7710480" y="3746850"/>
                      <a:pt x="7680193" y="3711900"/>
                      <a:pt x="7714696" y="3746403"/>
                    </a:cubicBezTo>
                    <a:cubicBezTo>
                      <a:pt x="7717655" y="3755281"/>
                      <a:pt x="7717727" y="3765729"/>
                      <a:pt x="7723573" y="3773036"/>
                    </a:cubicBezTo>
                    <a:cubicBezTo>
                      <a:pt x="7730238" y="3781368"/>
                      <a:pt x="7740399" y="3786588"/>
                      <a:pt x="7750206" y="3790791"/>
                    </a:cubicBezTo>
                    <a:cubicBezTo>
                      <a:pt x="7761421" y="3795597"/>
                      <a:pt x="7773576" y="3798455"/>
                      <a:pt x="7785717" y="3799669"/>
                    </a:cubicBezTo>
                    <a:cubicBezTo>
                      <a:pt x="7832922" y="3804389"/>
                      <a:pt x="7880412" y="3805587"/>
                      <a:pt x="7927760" y="3808546"/>
                    </a:cubicBezTo>
                    <a:cubicBezTo>
                      <a:pt x="8020429" y="3839437"/>
                      <a:pt x="7962358" y="3824969"/>
                      <a:pt x="8105313" y="3835179"/>
                    </a:cubicBezTo>
                    <a:cubicBezTo>
                      <a:pt x="8185982" y="3846704"/>
                      <a:pt x="8147608" y="3837440"/>
                      <a:pt x="8220723" y="3861812"/>
                    </a:cubicBezTo>
                    <a:lnTo>
                      <a:pt x="8247356" y="3870690"/>
                    </a:lnTo>
                    <a:cubicBezTo>
                      <a:pt x="8276948" y="3867731"/>
                      <a:pt x="8306691" y="3866018"/>
                      <a:pt x="8336132" y="3861812"/>
                    </a:cubicBezTo>
                    <a:cubicBezTo>
                      <a:pt x="8358131" y="3858669"/>
                      <a:pt x="8398155" y="3844929"/>
                      <a:pt x="8416031" y="3835179"/>
                    </a:cubicBezTo>
                    <a:cubicBezTo>
                      <a:pt x="8434765" y="3824961"/>
                      <a:pt x="8454209" y="3814759"/>
                      <a:pt x="8469298" y="3799669"/>
                    </a:cubicBezTo>
                    <a:cubicBezTo>
                      <a:pt x="8475216" y="3793750"/>
                      <a:pt x="8480089" y="3786556"/>
                      <a:pt x="8487053" y="3781913"/>
                    </a:cubicBezTo>
                    <a:cubicBezTo>
                      <a:pt x="8498064" y="3774572"/>
                      <a:pt x="8510727" y="3770076"/>
                      <a:pt x="8522564" y="3764158"/>
                    </a:cubicBezTo>
                    <a:cubicBezTo>
                      <a:pt x="8561333" y="3647843"/>
                      <a:pt x="8500455" y="3817254"/>
                      <a:pt x="8549197" y="3719770"/>
                    </a:cubicBezTo>
                    <a:cubicBezTo>
                      <a:pt x="8554654" y="3708857"/>
                      <a:pt x="8555681" y="3696223"/>
                      <a:pt x="8558074" y="3684259"/>
                    </a:cubicBezTo>
                    <a:cubicBezTo>
                      <a:pt x="8564563" y="3651816"/>
                      <a:pt x="8565867" y="3618154"/>
                      <a:pt x="8575830" y="3586605"/>
                    </a:cubicBezTo>
                    <a:cubicBezTo>
                      <a:pt x="8583800" y="3561365"/>
                      <a:pt x="8601510" y="3540158"/>
                      <a:pt x="8611340" y="3515583"/>
                    </a:cubicBezTo>
                    <a:cubicBezTo>
                      <a:pt x="8632572" y="3462507"/>
                      <a:pt x="8624057" y="3486313"/>
                      <a:pt x="8637973" y="3444562"/>
                    </a:cubicBezTo>
                    <a:cubicBezTo>
                      <a:pt x="8643101" y="3377903"/>
                      <a:pt x="8648658" y="3298671"/>
                      <a:pt x="8655729" y="3231498"/>
                    </a:cubicBezTo>
                    <a:cubicBezTo>
                      <a:pt x="8658227" y="3207771"/>
                      <a:pt x="8660684" y="3184010"/>
                      <a:pt x="8664606" y="3160476"/>
                    </a:cubicBezTo>
                    <a:cubicBezTo>
                      <a:pt x="8669567" y="3130709"/>
                      <a:pt x="8677401" y="3101468"/>
                      <a:pt x="8682362" y="3071700"/>
                    </a:cubicBezTo>
                    <a:cubicBezTo>
                      <a:pt x="8685321" y="3053945"/>
                      <a:pt x="8686873" y="3035897"/>
                      <a:pt x="8691239" y="3018434"/>
                    </a:cubicBezTo>
                    <a:cubicBezTo>
                      <a:pt x="8695778" y="3000277"/>
                      <a:pt x="8708995" y="2965168"/>
                      <a:pt x="8708995" y="2965168"/>
                    </a:cubicBezTo>
                    <a:cubicBezTo>
                      <a:pt x="8711954" y="2944453"/>
                      <a:pt x="8714129" y="2923611"/>
                      <a:pt x="8717872" y="2903024"/>
                    </a:cubicBezTo>
                    <a:cubicBezTo>
                      <a:pt x="8720055" y="2891019"/>
                      <a:pt x="8725324" y="2879631"/>
                      <a:pt x="8726750" y="2867513"/>
                    </a:cubicBezTo>
                    <a:cubicBezTo>
                      <a:pt x="8731258" y="2829194"/>
                      <a:pt x="8731970" y="2790514"/>
                      <a:pt x="8735628" y="2752104"/>
                    </a:cubicBezTo>
                    <a:cubicBezTo>
                      <a:pt x="8740567" y="2700240"/>
                      <a:pt x="8745238" y="2676685"/>
                      <a:pt x="8753383" y="2627816"/>
                    </a:cubicBezTo>
                    <a:cubicBezTo>
                      <a:pt x="8756342" y="2426589"/>
                      <a:pt x="8754109" y="2225219"/>
                      <a:pt x="8762261" y="2024135"/>
                    </a:cubicBezTo>
                    <a:cubicBezTo>
                      <a:pt x="8763019" y="2005435"/>
                      <a:pt x="8775477" y="1989026"/>
                      <a:pt x="8780016" y="1970869"/>
                    </a:cubicBezTo>
                    <a:cubicBezTo>
                      <a:pt x="8793969" y="1915058"/>
                      <a:pt x="8787169" y="1947437"/>
                      <a:pt x="8797771" y="1873214"/>
                    </a:cubicBezTo>
                    <a:cubicBezTo>
                      <a:pt x="8794096" y="1685750"/>
                      <a:pt x="8817949" y="1540443"/>
                      <a:pt x="8780016" y="1376065"/>
                    </a:cubicBezTo>
                    <a:cubicBezTo>
                      <a:pt x="8774529" y="1352287"/>
                      <a:pt x="8769978" y="1328193"/>
                      <a:pt x="8762261" y="1305043"/>
                    </a:cubicBezTo>
                    <a:cubicBezTo>
                      <a:pt x="8733683" y="1219312"/>
                      <a:pt x="8779509" y="1352601"/>
                      <a:pt x="8735628" y="1242900"/>
                    </a:cubicBezTo>
                    <a:cubicBezTo>
                      <a:pt x="8708425" y="1174893"/>
                      <a:pt x="8734147" y="1205910"/>
                      <a:pt x="8700117" y="1171878"/>
                    </a:cubicBezTo>
                    <a:cubicBezTo>
                      <a:pt x="8697158" y="1163000"/>
                      <a:pt x="8695784" y="1153425"/>
                      <a:pt x="8691239" y="1145245"/>
                    </a:cubicBezTo>
                    <a:cubicBezTo>
                      <a:pt x="8680876" y="1126591"/>
                      <a:pt x="8662477" y="1112223"/>
                      <a:pt x="8655729" y="1091979"/>
                    </a:cubicBezTo>
                    <a:cubicBezTo>
                      <a:pt x="8646353" y="1063851"/>
                      <a:pt x="8648763" y="1063296"/>
                      <a:pt x="8629096" y="1038713"/>
                    </a:cubicBezTo>
                    <a:cubicBezTo>
                      <a:pt x="8623867" y="1032177"/>
                      <a:pt x="8616569" y="1027494"/>
                      <a:pt x="8611340" y="1020958"/>
                    </a:cubicBezTo>
                    <a:cubicBezTo>
                      <a:pt x="8604675" y="1012627"/>
                      <a:pt x="8600415" y="1002522"/>
                      <a:pt x="8593585" y="994325"/>
                    </a:cubicBezTo>
                    <a:cubicBezTo>
                      <a:pt x="8572224" y="968692"/>
                      <a:pt x="8566506" y="967395"/>
                      <a:pt x="8540319" y="949937"/>
                    </a:cubicBezTo>
                    <a:cubicBezTo>
                      <a:pt x="8476110" y="864324"/>
                      <a:pt x="8558801" y="968418"/>
                      <a:pt x="8469298" y="878915"/>
                    </a:cubicBezTo>
                    <a:cubicBezTo>
                      <a:pt x="8461753" y="871370"/>
                      <a:pt x="8459572" y="859308"/>
                      <a:pt x="8451542" y="852282"/>
                    </a:cubicBezTo>
                    <a:cubicBezTo>
                      <a:pt x="8435483" y="838230"/>
                      <a:pt x="8415120" y="829873"/>
                      <a:pt x="8398276" y="816772"/>
                    </a:cubicBezTo>
                    <a:cubicBezTo>
                      <a:pt x="8388366" y="809064"/>
                      <a:pt x="8382774" y="795946"/>
                      <a:pt x="8371643" y="790139"/>
                    </a:cubicBezTo>
                    <a:cubicBezTo>
                      <a:pt x="8256417" y="730021"/>
                      <a:pt x="8245443" y="727358"/>
                      <a:pt x="8167457" y="701362"/>
                    </a:cubicBezTo>
                    <a:cubicBezTo>
                      <a:pt x="8119838" y="653745"/>
                      <a:pt x="8159339" y="686143"/>
                      <a:pt x="8025414" y="665851"/>
                    </a:cubicBezTo>
                    <a:lnTo>
                      <a:pt x="7856738" y="639218"/>
                    </a:lnTo>
                    <a:cubicBezTo>
                      <a:pt x="7841854" y="636737"/>
                      <a:pt x="7827264" y="632635"/>
                      <a:pt x="7812350" y="630341"/>
                    </a:cubicBezTo>
                    <a:cubicBezTo>
                      <a:pt x="7788770" y="626713"/>
                      <a:pt x="7765003" y="624422"/>
                      <a:pt x="7741329" y="621463"/>
                    </a:cubicBezTo>
                    <a:cubicBezTo>
                      <a:pt x="7709739" y="623043"/>
                      <a:pt x="7580879" y="620770"/>
                      <a:pt x="7519387" y="639218"/>
                    </a:cubicBezTo>
                    <a:cubicBezTo>
                      <a:pt x="7504123" y="643797"/>
                      <a:pt x="7489920" y="651378"/>
                      <a:pt x="7474998" y="656974"/>
                    </a:cubicBezTo>
                    <a:cubicBezTo>
                      <a:pt x="7466236" y="660260"/>
                      <a:pt x="7457243" y="662892"/>
                      <a:pt x="7448365" y="665851"/>
                    </a:cubicBezTo>
                    <a:cubicBezTo>
                      <a:pt x="7426287" y="680570"/>
                      <a:pt x="7411969" y="691707"/>
                      <a:pt x="7386222" y="701362"/>
                    </a:cubicBezTo>
                    <a:cubicBezTo>
                      <a:pt x="7335249" y="720477"/>
                      <a:pt x="7358153" y="697642"/>
                      <a:pt x="7297445" y="727995"/>
                    </a:cubicBezTo>
                    <a:cubicBezTo>
                      <a:pt x="7285608" y="733913"/>
                      <a:pt x="7274222" y="740835"/>
                      <a:pt x="7261934" y="745750"/>
                    </a:cubicBezTo>
                    <a:cubicBezTo>
                      <a:pt x="7244557" y="752701"/>
                      <a:pt x="7226423" y="757588"/>
                      <a:pt x="7208668" y="763506"/>
                    </a:cubicBezTo>
                    <a:lnTo>
                      <a:pt x="7182035" y="772383"/>
                    </a:lnTo>
                    <a:cubicBezTo>
                      <a:pt x="7176117" y="778302"/>
                      <a:pt x="7171244" y="785496"/>
                      <a:pt x="7164280" y="790139"/>
                    </a:cubicBezTo>
                    <a:cubicBezTo>
                      <a:pt x="7136428" y="808707"/>
                      <a:pt x="7124486" y="808965"/>
                      <a:pt x="7093259" y="816772"/>
                    </a:cubicBezTo>
                    <a:cubicBezTo>
                      <a:pt x="7060731" y="849298"/>
                      <a:pt x="7088153" y="828757"/>
                      <a:pt x="7022237" y="843405"/>
                    </a:cubicBezTo>
                    <a:cubicBezTo>
                      <a:pt x="6961236" y="856961"/>
                      <a:pt x="7037109" y="852282"/>
                      <a:pt x="6951216" y="852282"/>
                    </a:cubicBezTo>
                  </a:path>
                </a:pathLst>
              </a:custGeom>
              <a:noFill/>
              <a:ln w="38100">
                <a:solidFill>
                  <a:srgbClr val="28FC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4" name="Seta: para Cima 3">
              <a:extLst>
                <a:ext uri="{FF2B5EF4-FFF2-40B4-BE49-F238E27FC236}">
                  <a16:creationId xmlns:a16="http://schemas.microsoft.com/office/drawing/2014/main" id="{B763357F-BCA3-46A9-8C89-89D79C003766}"/>
                </a:ext>
              </a:extLst>
            </p:cNvPr>
            <p:cNvSpPr/>
            <p:nvPr/>
          </p:nvSpPr>
          <p:spPr>
            <a:xfrm rot="18507845">
              <a:off x="7420825" y="4987453"/>
              <a:ext cx="299429" cy="360040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387920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</TotalTime>
  <Words>1412</Words>
  <Application>Microsoft Office PowerPoint</Application>
  <PresentationFormat>Apresentação na tela (4:3)</PresentationFormat>
  <Paragraphs>393</Paragraphs>
  <Slides>32</Slides>
  <Notes>4</Notes>
  <HiddenSlides>0</HiddenSlides>
  <MMClips>0</MMClips>
  <ScaleCrop>false</ScaleCrop>
  <HeadingPairs>
    <vt:vector size="8" baseType="variant">
      <vt:variant>
        <vt:lpstr>Fontes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3</vt:i4>
      </vt:variant>
      <vt:variant>
        <vt:lpstr>Títulos de slides</vt:lpstr>
      </vt:variant>
      <vt:variant>
        <vt:i4>32</vt:i4>
      </vt:variant>
    </vt:vector>
  </HeadingPairs>
  <TitlesOfParts>
    <vt:vector size="46" baseType="lpstr">
      <vt:lpstr>ＭＳ Ｐゴシック</vt:lpstr>
      <vt:lpstr>Arial</vt:lpstr>
      <vt:lpstr>Arial Narrow</vt:lpstr>
      <vt:lpstr>Arial Rounded MT Bold</vt:lpstr>
      <vt:lpstr>Calibri</vt:lpstr>
      <vt:lpstr>Comic Sans MS</vt:lpstr>
      <vt:lpstr>Symbol</vt:lpstr>
      <vt:lpstr>Tahoma</vt:lpstr>
      <vt:lpstr>Times New Roman</vt:lpstr>
      <vt:lpstr>Wingdings</vt:lpstr>
      <vt:lpstr>Tema do Office</vt:lpstr>
      <vt:lpstr>Drawing</vt:lpstr>
      <vt:lpstr>Equation</vt:lpstr>
      <vt:lpstr>Plot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Ricardo Silveira</dc:creator>
  <cp:lastModifiedBy>Ricardo Silveira</cp:lastModifiedBy>
  <cp:revision>116</cp:revision>
  <dcterms:created xsi:type="dcterms:W3CDTF">2018-09-24T17:51:54Z</dcterms:created>
  <dcterms:modified xsi:type="dcterms:W3CDTF">2018-10-08T09:19:15Z</dcterms:modified>
</cp:coreProperties>
</file>